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notesMasterIdLst>
    <p:notesMasterId r:id="rId76"/>
  </p:notesMasterIdLst>
  <p:sldIdLst>
    <p:sldId id="256" r:id="rId2"/>
    <p:sldId id="273" r:id="rId3"/>
    <p:sldId id="372" r:id="rId4"/>
    <p:sldId id="318" r:id="rId5"/>
    <p:sldId id="341" r:id="rId6"/>
    <p:sldId id="280" r:id="rId7"/>
    <p:sldId id="386" r:id="rId8"/>
    <p:sldId id="288" r:id="rId9"/>
    <p:sldId id="286" r:id="rId10"/>
    <p:sldId id="295" r:id="rId11"/>
    <p:sldId id="344" r:id="rId12"/>
    <p:sldId id="343" r:id="rId13"/>
    <p:sldId id="302" r:id="rId14"/>
    <p:sldId id="305" r:id="rId15"/>
    <p:sldId id="281" r:id="rId16"/>
    <p:sldId id="348" r:id="rId17"/>
    <p:sldId id="301" r:id="rId18"/>
    <p:sldId id="284" r:id="rId19"/>
    <p:sldId id="307" r:id="rId20"/>
    <p:sldId id="385" r:id="rId21"/>
    <p:sldId id="306" r:id="rId22"/>
    <p:sldId id="313" r:id="rId23"/>
    <p:sldId id="382" r:id="rId24"/>
    <p:sldId id="345" r:id="rId25"/>
    <p:sldId id="300" r:id="rId26"/>
    <p:sldId id="316" r:id="rId27"/>
    <p:sldId id="315" r:id="rId28"/>
    <p:sldId id="349" r:id="rId29"/>
    <p:sldId id="350" r:id="rId30"/>
    <p:sldId id="383" r:id="rId31"/>
    <p:sldId id="312" r:id="rId32"/>
    <p:sldId id="311" r:id="rId33"/>
    <p:sldId id="325" r:id="rId34"/>
    <p:sldId id="285" r:id="rId35"/>
    <p:sldId id="299" r:id="rId36"/>
    <p:sldId id="279" r:id="rId37"/>
    <p:sldId id="321" r:id="rId38"/>
    <p:sldId id="346" r:id="rId39"/>
    <p:sldId id="369" r:id="rId40"/>
    <p:sldId id="323" r:id="rId41"/>
    <p:sldId id="324" r:id="rId42"/>
    <p:sldId id="322" r:id="rId43"/>
    <p:sldId id="351" r:id="rId44"/>
    <p:sldId id="326" r:id="rId45"/>
    <p:sldId id="328" r:id="rId46"/>
    <p:sldId id="330" r:id="rId47"/>
    <p:sldId id="332" r:id="rId48"/>
    <p:sldId id="371" r:id="rId49"/>
    <p:sldId id="291" r:id="rId50"/>
    <p:sldId id="296" r:id="rId51"/>
    <p:sldId id="336" r:id="rId52"/>
    <p:sldId id="347" r:id="rId53"/>
    <p:sldId id="334" r:id="rId54"/>
    <p:sldId id="333" r:id="rId55"/>
    <p:sldId id="352" r:id="rId56"/>
    <p:sldId id="353" r:id="rId57"/>
    <p:sldId id="355" r:id="rId58"/>
    <p:sldId id="317" r:id="rId59"/>
    <p:sldId id="358" r:id="rId60"/>
    <p:sldId id="362" r:id="rId61"/>
    <p:sldId id="363" r:id="rId62"/>
    <p:sldId id="361" r:id="rId63"/>
    <p:sldId id="360" r:id="rId64"/>
    <p:sldId id="359" r:id="rId65"/>
    <p:sldId id="366" r:id="rId66"/>
    <p:sldId id="364" r:id="rId67"/>
    <p:sldId id="368" r:id="rId68"/>
    <p:sldId id="375" r:id="rId69"/>
    <p:sldId id="377" r:id="rId70"/>
    <p:sldId id="378" r:id="rId71"/>
    <p:sldId id="379" r:id="rId72"/>
    <p:sldId id="384" r:id="rId73"/>
    <p:sldId id="380" r:id="rId74"/>
    <p:sldId id="381" r:id="rId75"/>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37" autoAdjust="0"/>
    <p:restoredTop sz="93178" autoAdjust="0"/>
  </p:normalViewPr>
  <p:slideViewPr>
    <p:cSldViewPr snapToGrid="0">
      <p:cViewPr varScale="1">
        <p:scale>
          <a:sx n="68" d="100"/>
          <a:sy n="68" d="100"/>
        </p:scale>
        <p:origin x="588"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DC207BB9-04C5-40F4-827B-02E427FFBA39}" type="datetimeFigureOut">
              <a:rPr lang="en-US" smtClean="0"/>
              <a:t>3/22/2021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D117650B-FBEE-4043-84A4-18E926DBE8C6}" type="slidenum">
              <a:rPr lang="en-US" smtClean="0"/>
              <a:t>‹#›</a:t>
            </a:fld>
            <a:endParaRPr lang="en-US"/>
          </a:p>
        </p:txBody>
      </p:sp>
    </p:spTree>
    <p:extLst>
      <p:ext uri="{BB962C8B-B14F-4D97-AF65-F5344CB8AC3E}">
        <p14:creationId xmlns:p14="http://schemas.microsoft.com/office/powerpoint/2010/main" val="876095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17650B-FBEE-4043-84A4-18E926DBE8C6}" type="slidenum">
              <a:rPr lang="en-US" smtClean="0"/>
              <a:t>25</a:t>
            </a:fld>
            <a:endParaRPr lang="en-US"/>
          </a:p>
        </p:txBody>
      </p:sp>
    </p:spTree>
    <p:extLst>
      <p:ext uri="{BB962C8B-B14F-4D97-AF65-F5344CB8AC3E}">
        <p14:creationId xmlns:p14="http://schemas.microsoft.com/office/powerpoint/2010/main" val="4280025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17650B-FBEE-4043-84A4-18E926DBE8C6}" type="slidenum">
              <a:rPr lang="en-US" smtClean="0"/>
              <a:t>50</a:t>
            </a:fld>
            <a:endParaRPr lang="en-US"/>
          </a:p>
        </p:txBody>
      </p:sp>
    </p:spTree>
    <p:extLst>
      <p:ext uri="{BB962C8B-B14F-4D97-AF65-F5344CB8AC3E}">
        <p14:creationId xmlns:p14="http://schemas.microsoft.com/office/powerpoint/2010/main" val="3048890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17650B-FBEE-4043-84A4-18E926DBE8C6}" type="slidenum">
              <a:rPr lang="en-US" smtClean="0"/>
              <a:t>58</a:t>
            </a:fld>
            <a:endParaRPr lang="en-US"/>
          </a:p>
        </p:txBody>
      </p:sp>
    </p:spTree>
    <p:extLst>
      <p:ext uri="{BB962C8B-B14F-4D97-AF65-F5344CB8AC3E}">
        <p14:creationId xmlns:p14="http://schemas.microsoft.com/office/powerpoint/2010/main" val="4095734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17650B-FBEE-4043-84A4-18E926DBE8C6}" type="slidenum">
              <a:rPr lang="en-US" smtClean="0"/>
              <a:t>64</a:t>
            </a:fld>
            <a:endParaRPr lang="en-US"/>
          </a:p>
        </p:txBody>
      </p:sp>
    </p:spTree>
    <p:extLst>
      <p:ext uri="{BB962C8B-B14F-4D97-AF65-F5344CB8AC3E}">
        <p14:creationId xmlns:p14="http://schemas.microsoft.com/office/powerpoint/2010/main" val="1848075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17650B-FBEE-4043-84A4-18E926DBE8C6}" type="slidenum">
              <a:rPr lang="en-US" smtClean="0"/>
              <a:t>74</a:t>
            </a:fld>
            <a:endParaRPr lang="en-US"/>
          </a:p>
        </p:txBody>
      </p:sp>
    </p:spTree>
    <p:extLst>
      <p:ext uri="{BB962C8B-B14F-4D97-AF65-F5344CB8AC3E}">
        <p14:creationId xmlns:p14="http://schemas.microsoft.com/office/powerpoint/2010/main" val="351812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smtClean="0"/>
              <a:t>3/22/2021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64074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smtClean="0"/>
              <a:t>3/22/2021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61766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smtClean="0"/>
              <a:t>3/22/2021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954719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smtClean="0"/>
              <a:t>3/22/2021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03335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3/22/2021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56590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smtClean="0"/>
              <a:t>3/22/2021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73012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smtClean="0"/>
              <a:t>3/22/2021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51424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09A250-FF31-4206-8172-F9D3106AACB1}" type="datetimeFigureOut">
              <a:rPr lang="en-US" smtClean="0"/>
              <a:t>3/22/2021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87421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3/22/2021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16205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8054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3640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D347D-5ACD-4C99-B74B-A9C85AD731AF}" type="datetimeFigureOut">
              <a:rPr lang="en-US" smtClean="0"/>
              <a:t>3/22/2021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83616635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jpg"/><Relationship Id="rId11" Type="http://schemas.openxmlformats.org/officeDocument/2006/relationships/image" Target="../media/image12.png"/><Relationship Id="rId5" Type="http://schemas.openxmlformats.org/officeDocument/2006/relationships/image" Target="../media/image6.jpg"/><Relationship Id="rId10" Type="http://schemas.openxmlformats.org/officeDocument/2006/relationships/image" Target="../media/image11.jpeg"/><Relationship Id="rId4" Type="http://schemas.openxmlformats.org/officeDocument/2006/relationships/image" Target="../media/image5.jpg"/><Relationship Id="rId9" Type="http://schemas.openxmlformats.org/officeDocument/2006/relationships/image" Target="../media/image10.jpeg"/></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
            <a:lum/>
          </a:blip>
          <a:srcRect/>
          <a:stretch>
            <a:fillRect t="-5000" b="-6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7588" y="2936272"/>
            <a:ext cx="9977032" cy="2387600"/>
          </a:xfrm>
        </p:spPr>
        <p:txBody>
          <a:bodyPr>
            <a:normAutofit fontScale="90000"/>
          </a:bodyPr>
          <a:lstStyle/>
          <a:p>
            <a:br>
              <a:rPr lang="en-US" dirty="0"/>
            </a:br>
            <a:br>
              <a:rPr lang="en-US" dirty="0"/>
            </a:br>
            <a:r>
              <a:rPr lang="en-US" dirty="0"/>
              <a:t>FACILITIES PLANNING</a:t>
            </a:r>
            <a:br>
              <a:rPr lang="en-US" dirty="0"/>
            </a:br>
            <a:r>
              <a:rPr lang="en-US" sz="4900" dirty="0"/>
              <a:t>Condition, Maintenance, and Capacity </a:t>
            </a:r>
            <a:br>
              <a:rPr lang="en-US" dirty="0"/>
            </a:br>
            <a:br>
              <a:rPr lang="en-US" dirty="0"/>
            </a:br>
            <a:r>
              <a:rPr lang="en-US" sz="4400" dirty="0"/>
              <a:t>Scott Landrigan 03-24-21 </a:t>
            </a:r>
            <a:endParaRPr lang="en-US" dirty="0"/>
          </a:p>
        </p:txBody>
      </p:sp>
    </p:spTree>
    <p:extLst>
      <p:ext uri="{BB962C8B-B14F-4D97-AF65-F5344CB8AC3E}">
        <p14:creationId xmlns:p14="http://schemas.microsoft.com/office/powerpoint/2010/main" val="2702710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35000" b="-35000"/>
          </a:stretch>
        </a:blipFill>
        <a:effectLst/>
      </p:bgPr>
    </p:bg>
    <p:spTree>
      <p:nvGrpSpPr>
        <p:cNvPr id="1" name=""/>
        <p:cNvGrpSpPr/>
        <p:nvPr/>
      </p:nvGrpSpPr>
      <p:grpSpPr>
        <a:xfrm>
          <a:off x="0" y="0"/>
          <a:ext cx="0" cy="0"/>
          <a:chOff x="0" y="0"/>
          <a:chExt cx="0" cy="0"/>
        </a:xfrm>
      </p:grpSpPr>
      <p:sp>
        <p:nvSpPr>
          <p:cNvPr id="5" name="TextBox 4"/>
          <p:cNvSpPr txBox="1"/>
          <p:nvPr/>
        </p:nvSpPr>
        <p:spPr>
          <a:xfrm>
            <a:off x="448235" y="115539"/>
            <a:ext cx="4462818" cy="1077218"/>
          </a:xfrm>
          <a:prstGeom prst="rect">
            <a:avLst/>
          </a:prstGeom>
          <a:noFill/>
        </p:spPr>
        <p:txBody>
          <a:bodyPr wrap="square" rtlCol="0">
            <a:spAutoFit/>
          </a:bodyPr>
          <a:lstStyle/>
          <a:p>
            <a:r>
              <a:rPr lang="en-US" sz="3600" dirty="0">
                <a:latin typeface="+mj-lt"/>
              </a:rPr>
              <a:t>CES </a:t>
            </a:r>
          </a:p>
          <a:p>
            <a:r>
              <a:rPr lang="en-US" sz="2800" i="1" dirty="0">
                <a:latin typeface="+mj-lt"/>
              </a:rPr>
              <a:t>Roofing Analysis</a:t>
            </a:r>
          </a:p>
        </p:txBody>
      </p:sp>
      <p:graphicFrame>
        <p:nvGraphicFramePr>
          <p:cNvPr id="6" name="Table 5"/>
          <p:cNvGraphicFramePr>
            <a:graphicFrameLocks noGrp="1"/>
          </p:cNvGraphicFramePr>
          <p:nvPr>
            <p:extLst>
              <p:ext uri="{D42A27DB-BD31-4B8C-83A1-F6EECF244321}">
                <p14:modId xmlns:p14="http://schemas.microsoft.com/office/powerpoint/2010/main" val="2733231024"/>
              </p:ext>
            </p:extLst>
          </p:nvPr>
        </p:nvGraphicFramePr>
        <p:xfrm>
          <a:off x="530609" y="1564308"/>
          <a:ext cx="10963004" cy="3654805"/>
        </p:xfrm>
        <a:graphic>
          <a:graphicData uri="http://schemas.openxmlformats.org/drawingml/2006/table">
            <a:tbl>
              <a:tblPr firstRow="1" bandRow="1">
                <a:tableStyleId>{7DF18680-E054-41AD-8BC1-D1AEF772440D}</a:tableStyleId>
              </a:tblPr>
              <a:tblGrid>
                <a:gridCol w="1796669">
                  <a:extLst>
                    <a:ext uri="{9D8B030D-6E8A-4147-A177-3AD203B41FA5}">
                      <a16:colId xmlns:a16="http://schemas.microsoft.com/office/drawing/2014/main" val="20000"/>
                    </a:ext>
                  </a:extLst>
                </a:gridCol>
                <a:gridCol w="989739">
                  <a:extLst>
                    <a:ext uri="{9D8B030D-6E8A-4147-A177-3AD203B41FA5}">
                      <a16:colId xmlns:a16="http://schemas.microsoft.com/office/drawing/2014/main" val="20001"/>
                    </a:ext>
                  </a:extLst>
                </a:gridCol>
                <a:gridCol w="1501867">
                  <a:extLst>
                    <a:ext uri="{9D8B030D-6E8A-4147-A177-3AD203B41FA5}">
                      <a16:colId xmlns:a16="http://schemas.microsoft.com/office/drawing/2014/main" val="20002"/>
                    </a:ext>
                  </a:extLst>
                </a:gridCol>
                <a:gridCol w="888114">
                  <a:extLst>
                    <a:ext uri="{9D8B030D-6E8A-4147-A177-3AD203B41FA5}">
                      <a16:colId xmlns:a16="http://schemas.microsoft.com/office/drawing/2014/main" val="20003"/>
                    </a:ext>
                  </a:extLst>
                </a:gridCol>
                <a:gridCol w="1262787">
                  <a:extLst>
                    <a:ext uri="{9D8B030D-6E8A-4147-A177-3AD203B41FA5}">
                      <a16:colId xmlns:a16="http://schemas.microsoft.com/office/drawing/2014/main" val="20004"/>
                    </a:ext>
                  </a:extLst>
                </a:gridCol>
                <a:gridCol w="1373801">
                  <a:extLst>
                    <a:ext uri="{9D8B030D-6E8A-4147-A177-3AD203B41FA5}">
                      <a16:colId xmlns:a16="http://schemas.microsoft.com/office/drawing/2014/main" val="20005"/>
                    </a:ext>
                  </a:extLst>
                </a:gridCol>
                <a:gridCol w="3150027">
                  <a:extLst>
                    <a:ext uri="{9D8B030D-6E8A-4147-A177-3AD203B41FA5}">
                      <a16:colId xmlns:a16="http://schemas.microsoft.com/office/drawing/2014/main" val="20006"/>
                    </a:ext>
                  </a:extLst>
                </a:gridCol>
              </a:tblGrid>
              <a:tr h="730961">
                <a:tc>
                  <a:txBody>
                    <a:bodyPr/>
                    <a:lstStyle/>
                    <a:p>
                      <a:r>
                        <a:rPr lang="en-US" sz="1400" dirty="0">
                          <a:latin typeface="+mj-lt"/>
                        </a:rPr>
                        <a:t>Name /Area</a:t>
                      </a:r>
                    </a:p>
                  </a:txBody>
                  <a:tcPr/>
                </a:tc>
                <a:tc>
                  <a:txBody>
                    <a:bodyPr/>
                    <a:lstStyle/>
                    <a:p>
                      <a:r>
                        <a:rPr lang="en-US" sz="1400" dirty="0">
                          <a:latin typeface="+mj-lt"/>
                        </a:rPr>
                        <a:t>Sqft.</a:t>
                      </a:r>
                    </a:p>
                  </a:txBody>
                  <a:tcPr/>
                </a:tc>
                <a:tc>
                  <a:txBody>
                    <a:bodyPr/>
                    <a:lstStyle/>
                    <a:p>
                      <a:r>
                        <a:rPr lang="en-US" sz="1400" dirty="0">
                          <a:latin typeface="+mj-lt"/>
                        </a:rPr>
                        <a:t>Current</a:t>
                      </a:r>
                    </a:p>
                    <a:p>
                      <a:r>
                        <a:rPr lang="en-US" sz="1400" dirty="0">
                          <a:latin typeface="+mj-lt"/>
                        </a:rPr>
                        <a:t>Type</a:t>
                      </a:r>
                    </a:p>
                  </a:txBody>
                  <a:tcPr/>
                </a:tc>
                <a:tc>
                  <a:txBody>
                    <a:bodyPr/>
                    <a:lstStyle/>
                    <a:p>
                      <a:r>
                        <a:rPr lang="en-US" sz="1400" dirty="0">
                          <a:latin typeface="+mj-lt"/>
                        </a:rPr>
                        <a:t>Grade</a:t>
                      </a:r>
                    </a:p>
                  </a:txBody>
                  <a:tcPr/>
                </a:tc>
                <a:tc>
                  <a:txBody>
                    <a:bodyPr/>
                    <a:lstStyle/>
                    <a:p>
                      <a:r>
                        <a:rPr lang="en-US" sz="1400" baseline="0" dirty="0">
                          <a:latin typeface="+mj-lt"/>
                        </a:rPr>
                        <a:t>Remaining Life</a:t>
                      </a:r>
                      <a:endParaRPr lang="en-US" sz="1400" dirty="0">
                        <a:latin typeface="+mj-lt"/>
                      </a:endParaRPr>
                    </a:p>
                  </a:txBody>
                  <a:tcPr/>
                </a:tc>
                <a:tc>
                  <a:txBody>
                    <a:bodyPr/>
                    <a:lstStyle/>
                    <a:p>
                      <a:r>
                        <a:rPr lang="en-US" sz="1400" dirty="0">
                          <a:latin typeface="+mj-lt"/>
                        </a:rPr>
                        <a:t>Cost of Repair </a:t>
                      </a:r>
                    </a:p>
                  </a:txBody>
                  <a:tcPr/>
                </a:tc>
                <a:tc>
                  <a:txBody>
                    <a:bodyPr/>
                    <a:lstStyle/>
                    <a:p>
                      <a:r>
                        <a:rPr lang="en-US" sz="1400" dirty="0">
                          <a:latin typeface="+mj-lt"/>
                        </a:rPr>
                        <a:t>Note</a:t>
                      </a:r>
                    </a:p>
                  </a:txBody>
                  <a:tcPr/>
                </a:tc>
                <a:extLst>
                  <a:ext uri="{0D108BD9-81ED-4DB2-BD59-A6C34878D82A}">
                    <a16:rowId xmlns:a16="http://schemas.microsoft.com/office/drawing/2014/main" val="10000"/>
                  </a:ext>
                </a:extLst>
              </a:tr>
              <a:tr h="730961">
                <a:tc>
                  <a:txBody>
                    <a:bodyPr/>
                    <a:lstStyle/>
                    <a:p>
                      <a:r>
                        <a:rPr lang="en-US" sz="1400" dirty="0">
                          <a:latin typeface="+mj-lt"/>
                        </a:rPr>
                        <a:t>Covered play area (1)</a:t>
                      </a:r>
                    </a:p>
                  </a:txBody>
                  <a:tcPr/>
                </a:tc>
                <a:tc>
                  <a:txBody>
                    <a:bodyPr/>
                    <a:lstStyle/>
                    <a:p>
                      <a:r>
                        <a:rPr lang="en-US" sz="1400" dirty="0">
                          <a:latin typeface="+mj-lt"/>
                        </a:rPr>
                        <a:t>3,500</a:t>
                      </a:r>
                    </a:p>
                  </a:txBody>
                  <a:tcPr/>
                </a:tc>
                <a:tc>
                  <a:txBody>
                    <a:bodyPr/>
                    <a:lstStyle/>
                    <a:p>
                      <a:r>
                        <a:rPr lang="en-US" sz="1400" dirty="0">
                          <a:latin typeface="+mj-lt"/>
                        </a:rPr>
                        <a:t>Built up Comp. cap</a:t>
                      </a:r>
                    </a:p>
                  </a:txBody>
                  <a:tcPr/>
                </a:tc>
                <a:tc>
                  <a:txBody>
                    <a:bodyPr/>
                    <a:lstStyle/>
                    <a:p>
                      <a:r>
                        <a:rPr lang="en-US" sz="1400" dirty="0">
                          <a:latin typeface="+mj-lt"/>
                        </a:rPr>
                        <a:t>D</a:t>
                      </a:r>
                    </a:p>
                  </a:txBody>
                  <a:tcPr/>
                </a:tc>
                <a:tc>
                  <a:txBody>
                    <a:bodyPr/>
                    <a:lstStyle/>
                    <a:p>
                      <a:r>
                        <a:rPr lang="en-US" sz="1400" dirty="0">
                          <a:latin typeface="+mj-lt"/>
                        </a:rPr>
                        <a:t>2026</a:t>
                      </a:r>
                    </a:p>
                  </a:txBody>
                  <a:tcPr/>
                </a:tc>
                <a:tc>
                  <a:txBody>
                    <a:bodyPr/>
                    <a:lstStyle/>
                    <a:p>
                      <a:r>
                        <a:rPr lang="en-US" sz="1400" dirty="0">
                          <a:latin typeface="+mj-lt"/>
                        </a:rPr>
                        <a:t>$24,500</a:t>
                      </a:r>
                    </a:p>
                  </a:txBody>
                  <a:tcPr/>
                </a:tc>
                <a:tc>
                  <a:txBody>
                    <a:bodyPr/>
                    <a:lstStyle/>
                    <a:p>
                      <a:r>
                        <a:rPr lang="en-US" sz="1400" dirty="0">
                          <a:latin typeface="+mj-lt"/>
                        </a:rPr>
                        <a:t>Full rip off, TPO recover</a:t>
                      </a:r>
                    </a:p>
                  </a:txBody>
                  <a:tcPr/>
                </a:tc>
                <a:extLst>
                  <a:ext uri="{0D108BD9-81ED-4DB2-BD59-A6C34878D82A}">
                    <a16:rowId xmlns:a16="http://schemas.microsoft.com/office/drawing/2014/main" val="10001"/>
                  </a:ext>
                </a:extLst>
              </a:tr>
              <a:tr h="730961">
                <a:tc>
                  <a:txBody>
                    <a:bodyPr/>
                    <a:lstStyle/>
                    <a:p>
                      <a:r>
                        <a:rPr lang="en-US" sz="1400" dirty="0">
                          <a:latin typeface="+mj-lt"/>
                        </a:rPr>
                        <a:t>Gym/cafeteria (2)</a:t>
                      </a:r>
                    </a:p>
                  </a:txBody>
                  <a:tcPr/>
                </a:tc>
                <a:tc>
                  <a:txBody>
                    <a:bodyPr/>
                    <a:lstStyle/>
                    <a:p>
                      <a:r>
                        <a:rPr lang="en-US" sz="1400" dirty="0">
                          <a:latin typeface="+mj-lt"/>
                        </a:rPr>
                        <a:t>15,650</a:t>
                      </a:r>
                    </a:p>
                  </a:txBody>
                  <a:tcPr/>
                </a:tc>
                <a:tc>
                  <a:txBody>
                    <a:bodyPr/>
                    <a:lstStyle/>
                    <a:p>
                      <a:r>
                        <a:rPr lang="en-US" sz="1400" dirty="0">
                          <a:latin typeface="+mj-lt"/>
                        </a:rPr>
                        <a:t>Built up Comp. cap</a:t>
                      </a:r>
                    </a:p>
                  </a:txBody>
                  <a:tcPr/>
                </a:tc>
                <a:tc>
                  <a:txBody>
                    <a:bodyPr/>
                    <a:lstStyle/>
                    <a:p>
                      <a:r>
                        <a:rPr lang="en-US" sz="1400" dirty="0">
                          <a:latin typeface="+mj-lt"/>
                        </a:rPr>
                        <a:t>D</a:t>
                      </a:r>
                    </a:p>
                  </a:txBody>
                  <a:tcPr/>
                </a:tc>
                <a:tc>
                  <a:txBody>
                    <a:bodyPr/>
                    <a:lstStyle/>
                    <a:p>
                      <a:r>
                        <a:rPr lang="en-US" sz="1400" dirty="0">
                          <a:latin typeface="+mj-lt"/>
                        </a:rPr>
                        <a:t>Coat 2022</a:t>
                      </a:r>
                    </a:p>
                  </a:txBody>
                  <a:tcPr/>
                </a:tc>
                <a:tc>
                  <a:txBody>
                    <a:bodyPr/>
                    <a:lstStyle/>
                    <a:p>
                      <a:r>
                        <a:rPr lang="en-US" sz="1400" dirty="0">
                          <a:latin typeface="+mj-lt"/>
                        </a:rPr>
                        <a:t>$35,212</a:t>
                      </a:r>
                    </a:p>
                  </a:txBody>
                  <a:tcPr/>
                </a:tc>
                <a:tc>
                  <a:txBody>
                    <a:bodyPr/>
                    <a:lstStyle/>
                    <a:p>
                      <a:r>
                        <a:rPr lang="en-US" sz="1400" dirty="0">
                          <a:latin typeface="+mj-lt"/>
                        </a:rPr>
                        <a:t>Excellent coating candidate</a:t>
                      </a:r>
                    </a:p>
                  </a:txBody>
                  <a:tcPr/>
                </a:tc>
                <a:extLst>
                  <a:ext uri="{0D108BD9-81ED-4DB2-BD59-A6C34878D82A}">
                    <a16:rowId xmlns:a16="http://schemas.microsoft.com/office/drawing/2014/main" val="10002"/>
                  </a:ext>
                </a:extLst>
              </a:tr>
              <a:tr h="730961">
                <a:tc>
                  <a:txBody>
                    <a:bodyPr/>
                    <a:lstStyle/>
                    <a:p>
                      <a:r>
                        <a:rPr lang="en-US" sz="1400" dirty="0">
                          <a:latin typeface="+mj-lt"/>
                        </a:rPr>
                        <a:t>Upper Wing (3)</a:t>
                      </a:r>
                    </a:p>
                    <a:p>
                      <a:r>
                        <a:rPr lang="en-US" sz="1400" dirty="0">
                          <a:latin typeface="+mj-lt"/>
                        </a:rPr>
                        <a:t>(original construction)</a:t>
                      </a:r>
                    </a:p>
                  </a:txBody>
                  <a:tcPr/>
                </a:tc>
                <a:tc>
                  <a:txBody>
                    <a:bodyPr/>
                    <a:lstStyle/>
                    <a:p>
                      <a:r>
                        <a:rPr lang="en-US" sz="1400" dirty="0">
                          <a:latin typeface="+mj-lt"/>
                        </a:rPr>
                        <a:t>25,380</a:t>
                      </a:r>
                    </a:p>
                  </a:txBody>
                  <a:tcPr/>
                </a:tc>
                <a:tc>
                  <a:txBody>
                    <a:bodyPr/>
                    <a:lstStyle/>
                    <a:p>
                      <a:r>
                        <a:rPr lang="en-US" sz="1400" dirty="0">
                          <a:latin typeface="+mj-lt"/>
                        </a:rPr>
                        <a:t>Built up  Comp. cap</a:t>
                      </a:r>
                    </a:p>
                  </a:txBody>
                  <a:tcPr/>
                </a:tc>
                <a:tc>
                  <a:txBody>
                    <a:bodyPr/>
                    <a:lstStyle/>
                    <a:p>
                      <a:r>
                        <a:rPr lang="en-US" sz="1400" dirty="0">
                          <a:latin typeface="+mj-lt"/>
                        </a:rPr>
                        <a:t>C</a:t>
                      </a:r>
                    </a:p>
                  </a:txBody>
                  <a:tcPr/>
                </a:tc>
                <a:tc>
                  <a:txBody>
                    <a:bodyPr/>
                    <a:lstStyle/>
                    <a:p>
                      <a:r>
                        <a:rPr lang="en-US" sz="1400" dirty="0">
                          <a:latin typeface="+mj-lt"/>
                        </a:rPr>
                        <a:t>Coat 2024</a:t>
                      </a:r>
                    </a:p>
                  </a:txBody>
                  <a:tcPr/>
                </a:tc>
                <a:tc>
                  <a:txBody>
                    <a:bodyPr/>
                    <a:lstStyle/>
                    <a:p>
                      <a:r>
                        <a:rPr lang="en-US" sz="1400" dirty="0">
                          <a:latin typeface="+mj-lt"/>
                        </a:rPr>
                        <a:t>$57,105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Excellent coating candidate</a:t>
                      </a:r>
                    </a:p>
                    <a:p>
                      <a:endParaRPr lang="en-US" sz="1400" dirty="0">
                        <a:latin typeface="+mj-lt"/>
                      </a:endParaRPr>
                    </a:p>
                  </a:txBody>
                  <a:tcPr/>
                </a:tc>
                <a:extLst>
                  <a:ext uri="{0D108BD9-81ED-4DB2-BD59-A6C34878D82A}">
                    <a16:rowId xmlns:a16="http://schemas.microsoft.com/office/drawing/2014/main" val="10003"/>
                  </a:ext>
                </a:extLst>
              </a:tr>
              <a:tr h="730961">
                <a:tc>
                  <a:txBody>
                    <a:bodyPr/>
                    <a:lstStyle/>
                    <a:p>
                      <a:r>
                        <a:rPr lang="en-US" sz="1400" dirty="0">
                          <a:latin typeface="+mj-lt"/>
                        </a:rPr>
                        <a:t>Lower Wing (4)</a:t>
                      </a:r>
                    </a:p>
                  </a:txBody>
                  <a:tcPr/>
                </a:tc>
                <a:tc>
                  <a:txBody>
                    <a:bodyPr/>
                    <a:lstStyle/>
                    <a:p>
                      <a:r>
                        <a:rPr lang="en-US" sz="1400" dirty="0">
                          <a:latin typeface="+mj-lt"/>
                        </a:rPr>
                        <a:t>16,250</a:t>
                      </a:r>
                    </a:p>
                  </a:txBody>
                  <a:tcPr/>
                </a:tc>
                <a:tc>
                  <a:txBody>
                    <a:bodyPr/>
                    <a:lstStyle/>
                    <a:p>
                      <a:r>
                        <a:rPr lang="en-US" sz="1400" dirty="0">
                          <a:latin typeface="+mj-lt"/>
                        </a:rPr>
                        <a:t>Built up Comp cap</a:t>
                      </a:r>
                    </a:p>
                  </a:txBody>
                  <a:tcPr/>
                </a:tc>
                <a:tc>
                  <a:txBody>
                    <a:bodyPr/>
                    <a:lstStyle/>
                    <a:p>
                      <a:r>
                        <a:rPr lang="en-US" sz="1400" dirty="0">
                          <a:latin typeface="+mj-lt"/>
                        </a:rPr>
                        <a:t>C</a:t>
                      </a:r>
                    </a:p>
                  </a:txBody>
                  <a:tcPr/>
                </a:tc>
                <a:tc>
                  <a:txBody>
                    <a:bodyPr/>
                    <a:lstStyle/>
                    <a:p>
                      <a:r>
                        <a:rPr lang="en-US" sz="1400" dirty="0">
                          <a:latin typeface="+mj-lt"/>
                        </a:rPr>
                        <a:t>Coat 2028</a:t>
                      </a:r>
                    </a:p>
                  </a:txBody>
                  <a:tcPr/>
                </a:tc>
                <a:tc>
                  <a:txBody>
                    <a:bodyPr/>
                    <a:lstStyle/>
                    <a:p>
                      <a:r>
                        <a:rPr lang="en-US" sz="1400" dirty="0">
                          <a:latin typeface="+mj-lt"/>
                        </a:rPr>
                        <a:t>$36,562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Excellent coating candidate</a:t>
                      </a:r>
                    </a:p>
                    <a:p>
                      <a:endParaRPr lang="en-US" sz="1400" dirty="0">
                        <a:latin typeface="+mj-lt"/>
                      </a:endParaRPr>
                    </a:p>
                  </a:txBody>
                  <a:tcPr/>
                </a:tc>
                <a:extLst>
                  <a:ext uri="{0D108BD9-81ED-4DB2-BD59-A6C34878D82A}">
                    <a16:rowId xmlns:a16="http://schemas.microsoft.com/office/drawing/2014/main" val="1000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42297139"/>
              </p:ext>
            </p:extLst>
          </p:nvPr>
        </p:nvGraphicFramePr>
        <p:xfrm>
          <a:off x="530610" y="5715349"/>
          <a:ext cx="11254064" cy="488503"/>
        </p:xfrm>
        <a:graphic>
          <a:graphicData uri="http://schemas.openxmlformats.org/drawingml/2006/table">
            <a:tbl>
              <a:tblPr firstRow="1" bandRow="1">
                <a:tableStyleId>{5C22544A-7EE6-4342-B048-85BDC9FD1C3A}</a:tableStyleId>
              </a:tblPr>
              <a:tblGrid>
                <a:gridCol w="269290">
                  <a:extLst>
                    <a:ext uri="{9D8B030D-6E8A-4147-A177-3AD203B41FA5}">
                      <a16:colId xmlns:a16="http://schemas.microsoft.com/office/drawing/2014/main" val="20000"/>
                    </a:ext>
                  </a:extLst>
                </a:gridCol>
                <a:gridCol w="1482522">
                  <a:extLst>
                    <a:ext uri="{9D8B030D-6E8A-4147-A177-3AD203B41FA5}">
                      <a16:colId xmlns:a16="http://schemas.microsoft.com/office/drawing/2014/main" val="20001"/>
                    </a:ext>
                  </a:extLst>
                </a:gridCol>
                <a:gridCol w="236705">
                  <a:extLst>
                    <a:ext uri="{9D8B030D-6E8A-4147-A177-3AD203B41FA5}">
                      <a16:colId xmlns:a16="http://schemas.microsoft.com/office/drawing/2014/main" val="20002"/>
                    </a:ext>
                  </a:extLst>
                </a:gridCol>
                <a:gridCol w="2097437">
                  <a:extLst>
                    <a:ext uri="{9D8B030D-6E8A-4147-A177-3AD203B41FA5}">
                      <a16:colId xmlns:a16="http://schemas.microsoft.com/office/drawing/2014/main" val="20003"/>
                    </a:ext>
                  </a:extLst>
                </a:gridCol>
                <a:gridCol w="331905">
                  <a:extLst>
                    <a:ext uri="{9D8B030D-6E8A-4147-A177-3AD203B41FA5}">
                      <a16:colId xmlns:a16="http://schemas.microsoft.com/office/drawing/2014/main" val="20004"/>
                    </a:ext>
                  </a:extLst>
                </a:gridCol>
                <a:gridCol w="1868725">
                  <a:extLst>
                    <a:ext uri="{9D8B030D-6E8A-4147-A177-3AD203B41FA5}">
                      <a16:colId xmlns:a16="http://schemas.microsoft.com/office/drawing/2014/main" val="20005"/>
                    </a:ext>
                  </a:extLst>
                </a:gridCol>
                <a:gridCol w="274080">
                  <a:extLst>
                    <a:ext uri="{9D8B030D-6E8A-4147-A177-3AD203B41FA5}">
                      <a16:colId xmlns:a16="http://schemas.microsoft.com/office/drawing/2014/main" val="20006"/>
                    </a:ext>
                  </a:extLst>
                </a:gridCol>
                <a:gridCol w="2032164">
                  <a:extLst>
                    <a:ext uri="{9D8B030D-6E8A-4147-A177-3AD203B41FA5}">
                      <a16:colId xmlns:a16="http://schemas.microsoft.com/office/drawing/2014/main" val="20007"/>
                    </a:ext>
                  </a:extLst>
                </a:gridCol>
                <a:gridCol w="247681">
                  <a:extLst>
                    <a:ext uri="{9D8B030D-6E8A-4147-A177-3AD203B41FA5}">
                      <a16:colId xmlns:a16="http://schemas.microsoft.com/office/drawing/2014/main" val="20008"/>
                    </a:ext>
                  </a:extLst>
                </a:gridCol>
                <a:gridCol w="2413555">
                  <a:extLst>
                    <a:ext uri="{9D8B030D-6E8A-4147-A177-3AD203B41FA5}">
                      <a16:colId xmlns:a16="http://schemas.microsoft.com/office/drawing/2014/main" val="20009"/>
                    </a:ext>
                  </a:extLst>
                </a:gridCol>
              </a:tblGrid>
              <a:tr h="488503">
                <a:tc>
                  <a:txBody>
                    <a:bodyPr/>
                    <a:lstStyle/>
                    <a:p>
                      <a:r>
                        <a:rPr lang="en-US" sz="1400" dirty="0">
                          <a:latin typeface="+mj-lt"/>
                        </a:rPr>
                        <a:t>A</a:t>
                      </a:r>
                    </a:p>
                  </a:txBody>
                  <a:tcPr/>
                </a:tc>
                <a:tc>
                  <a:txBody>
                    <a:bodyPr/>
                    <a:lstStyle/>
                    <a:p>
                      <a:r>
                        <a:rPr lang="en-US" sz="1400" dirty="0">
                          <a:latin typeface="+mj-lt"/>
                        </a:rPr>
                        <a:t>New condition</a:t>
                      </a:r>
                    </a:p>
                  </a:txBody>
                  <a:tcPr/>
                </a:tc>
                <a:tc>
                  <a:txBody>
                    <a:bodyPr/>
                    <a:lstStyle/>
                    <a:p>
                      <a:r>
                        <a:rPr lang="en-US" sz="1400" dirty="0">
                          <a:latin typeface="+mj-lt"/>
                        </a:rPr>
                        <a:t>B</a:t>
                      </a:r>
                    </a:p>
                  </a:txBody>
                  <a:tcPr/>
                </a:tc>
                <a:tc>
                  <a:txBody>
                    <a:bodyPr/>
                    <a:lstStyle/>
                    <a:p>
                      <a:r>
                        <a:rPr lang="en-US" sz="1400" dirty="0">
                          <a:latin typeface="+mj-lt"/>
                        </a:rPr>
                        <a:t>Near new condition 75% </a:t>
                      </a:r>
                    </a:p>
                  </a:txBody>
                  <a:tcPr/>
                </a:tc>
                <a:tc>
                  <a:txBody>
                    <a:bodyPr/>
                    <a:lstStyle/>
                    <a:p>
                      <a:r>
                        <a:rPr lang="en-US" sz="1400" dirty="0">
                          <a:latin typeface="+mj-lt"/>
                        </a:rPr>
                        <a:t>C</a:t>
                      </a:r>
                    </a:p>
                  </a:txBody>
                  <a:tcPr/>
                </a:tc>
                <a:tc>
                  <a:txBody>
                    <a:bodyPr/>
                    <a:lstStyle/>
                    <a:p>
                      <a:r>
                        <a:rPr lang="en-US" sz="1400" dirty="0">
                          <a:latin typeface="+mj-lt"/>
                        </a:rPr>
                        <a:t>Mid life span 50%</a:t>
                      </a:r>
                      <a:r>
                        <a:rPr lang="en-US" sz="1400" baseline="0" dirty="0">
                          <a:latin typeface="+mj-lt"/>
                        </a:rPr>
                        <a:t> </a:t>
                      </a:r>
                      <a:endParaRPr lang="en-US" sz="1400" dirty="0">
                        <a:latin typeface="+mj-lt"/>
                      </a:endParaRPr>
                    </a:p>
                  </a:txBody>
                  <a:tcPr/>
                </a:tc>
                <a:tc>
                  <a:txBody>
                    <a:bodyPr/>
                    <a:lstStyle/>
                    <a:p>
                      <a:r>
                        <a:rPr lang="en-US" sz="1400" dirty="0">
                          <a:latin typeface="+mj-lt"/>
                        </a:rPr>
                        <a:t>D</a:t>
                      </a:r>
                    </a:p>
                  </a:txBody>
                  <a:tcPr/>
                </a:tc>
                <a:tc>
                  <a:txBody>
                    <a:bodyPr/>
                    <a:lstStyle/>
                    <a:p>
                      <a:r>
                        <a:rPr lang="en-US" sz="1400" baseline="0" dirty="0">
                          <a:latin typeface="+mj-lt"/>
                        </a:rPr>
                        <a:t>Moderate repairs 25% </a:t>
                      </a:r>
                      <a:endParaRPr lang="en-US" sz="1400" dirty="0">
                        <a:latin typeface="+mj-lt"/>
                      </a:endParaRPr>
                    </a:p>
                  </a:txBody>
                  <a:tcPr/>
                </a:tc>
                <a:tc>
                  <a:txBody>
                    <a:bodyPr/>
                    <a:lstStyle/>
                    <a:p>
                      <a:r>
                        <a:rPr lang="en-US" sz="1400" dirty="0">
                          <a:latin typeface="+mj-lt"/>
                        </a:rPr>
                        <a:t>F</a:t>
                      </a:r>
                    </a:p>
                  </a:txBody>
                  <a:tcPr/>
                </a:tc>
                <a:tc>
                  <a:txBody>
                    <a:bodyPr/>
                    <a:lstStyle/>
                    <a:p>
                      <a:r>
                        <a:rPr lang="en-US" sz="1400" dirty="0">
                          <a:latin typeface="+mj-lt"/>
                        </a:rPr>
                        <a:t>Imminent failure, replace</a:t>
                      </a:r>
                      <a:r>
                        <a:rPr lang="en-US" sz="1400" baseline="0" dirty="0">
                          <a:latin typeface="+mj-lt"/>
                        </a:rPr>
                        <a:t> </a:t>
                      </a:r>
                      <a:endParaRPr lang="en-US" sz="1400" dirty="0">
                        <a:latin typeface="+mj-lt"/>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06429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35000" b="-35000"/>
          </a:stretch>
        </a:blipFill>
        <a:effectLst/>
      </p:bgPr>
    </p:bg>
    <p:spTree>
      <p:nvGrpSpPr>
        <p:cNvPr id="1" name=""/>
        <p:cNvGrpSpPr/>
        <p:nvPr/>
      </p:nvGrpSpPr>
      <p:grpSpPr>
        <a:xfrm>
          <a:off x="0" y="0"/>
          <a:ext cx="0" cy="0"/>
          <a:chOff x="0" y="0"/>
          <a:chExt cx="0" cy="0"/>
        </a:xfrm>
      </p:grpSpPr>
      <p:sp>
        <p:nvSpPr>
          <p:cNvPr id="5" name="TextBox 4"/>
          <p:cNvSpPr txBox="1"/>
          <p:nvPr/>
        </p:nvSpPr>
        <p:spPr>
          <a:xfrm>
            <a:off x="603222" y="186603"/>
            <a:ext cx="4462818" cy="1077218"/>
          </a:xfrm>
          <a:prstGeom prst="rect">
            <a:avLst/>
          </a:prstGeom>
          <a:noFill/>
        </p:spPr>
        <p:txBody>
          <a:bodyPr wrap="square" rtlCol="0">
            <a:spAutoFit/>
          </a:bodyPr>
          <a:lstStyle/>
          <a:p>
            <a:r>
              <a:rPr lang="en-US" sz="3600" dirty="0">
                <a:latin typeface="+mj-lt"/>
              </a:rPr>
              <a:t>CES </a:t>
            </a:r>
          </a:p>
          <a:p>
            <a:r>
              <a:rPr lang="en-US" sz="2800" i="1" dirty="0">
                <a:latin typeface="+mj-lt"/>
              </a:rPr>
              <a:t>Blacktop Analysis</a:t>
            </a:r>
          </a:p>
        </p:txBody>
      </p:sp>
      <p:graphicFrame>
        <p:nvGraphicFramePr>
          <p:cNvPr id="6" name="Table 5"/>
          <p:cNvGraphicFramePr>
            <a:graphicFrameLocks noGrp="1"/>
          </p:cNvGraphicFramePr>
          <p:nvPr>
            <p:extLst>
              <p:ext uri="{D42A27DB-BD31-4B8C-83A1-F6EECF244321}">
                <p14:modId xmlns:p14="http://schemas.microsoft.com/office/powerpoint/2010/main" val="3418305136"/>
              </p:ext>
            </p:extLst>
          </p:nvPr>
        </p:nvGraphicFramePr>
        <p:xfrm>
          <a:off x="603222" y="1839167"/>
          <a:ext cx="10529466" cy="2657874"/>
        </p:xfrm>
        <a:graphic>
          <a:graphicData uri="http://schemas.openxmlformats.org/drawingml/2006/table">
            <a:tbl>
              <a:tblPr firstRow="1" bandRow="1">
                <a:tableStyleId>{7DF18680-E054-41AD-8BC1-D1AEF772440D}</a:tableStyleId>
              </a:tblPr>
              <a:tblGrid>
                <a:gridCol w="1997456">
                  <a:extLst>
                    <a:ext uri="{9D8B030D-6E8A-4147-A177-3AD203B41FA5}">
                      <a16:colId xmlns:a16="http://schemas.microsoft.com/office/drawing/2014/main" val="20000"/>
                    </a:ext>
                  </a:extLst>
                </a:gridCol>
                <a:gridCol w="910224">
                  <a:extLst>
                    <a:ext uri="{9D8B030D-6E8A-4147-A177-3AD203B41FA5}">
                      <a16:colId xmlns:a16="http://schemas.microsoft.com/office/drawing/2014/main" val="20001"/>
                    </a:ext>
                  </a:extLst>
                </a:gridCol>
                <a:gridCol w="1381208">
                  <a:extLst>
                    <a:ext uri="{9D8B030D-6E8A-4147-A177-3AD203B41FA5}">
                      <a16:colId xmlns:a16="http://schemas.microsoft.com/office/drawing/2014/main" val="20002"/>
                    </a:ext>
                  </a:extLst>
                </a:gridCol>
                <a:gridCol w="816763">
                  <a:extLst>
                    <a:ext uri="{9D8B030D-6E8A-4147-A177-3AD203B41FA5}">
                      <a16:colId xmlns:a16="http://schemas.microsoft.com/office/drawing/2014/main" val="20003"/>
                    </a:ext>
                  </a:extLst>
                </a:gridCol>
                <a:gridCol w="1263430">
                  <a:extLst>
                    <a:ext uri="{9D8B030D-6E8A-4147-A177-3AD203B41FA5}">
                      <a16:colId xmlns:a16="http://schemas.microsoft.com/office/drawing/2014/main" val="20004"/>
                    </a:ext>
                  </a:extLst>
                </a:gridCol>
                <a:gridCol w="1263430">
                  <a:extLst>
                    <a:ext uri="{9D8B030D-6E8A-4147-A177-3AD203B41FA5}">
                      <a16:colId xmlns:a16="http://schemas.microsoft.com/office/drawing/2014/main" val="20005"/>
                    </a:ext>
                  </a:extLst>
                </a:gridCol>
                <a:gridCol w="2896955">
                  <a:extLst>
                    <a:ext uri="{9D8B030D-6E8A-4147-A177-3AD203B41FA5}">
                      <a16:colId xmlns:a16="http://schemas.microsoft.com/office/drawing/2014/main" val="20006"/>
                    </a:ext>
                  </a:extLst>
                </a:gridCol>
              </a:tblGrid>
              <a:tr h="585234">
                <a:tc>
                  <a:txBody>
                    <a:bodyPr/>
                    <a:lstStyle/>
                    <a:p>
                      <a:r>
                        <a:rPr lang="en-US" sz="1400" dirty="0"/>
                        <a:t>Name /Area</a:t>
                      </a:r>
                    </a:p>
                  </a:txBody>
                  <a:tcPr/>
                </a:tc>
                <a:tc>
                  <a:txBody>
                    <a:bodyPr/>
                    <a:lstStyle/>
                    <a:p>
                      <a:r>
                        <a:rPr lang="en-US" sz="1400" dirty="0" err="1"/>
                        <a:t>Sqft</a:t>
                      </a:r>
                      <a:r>
                        <a:rPr lang="en-US" sz="1400" dirty="0"/>
                        <a:t>.</a:t>
                      </a:r>
                    </a:p>
                  </a:txBody>
                  <a:tcPr/>
                </a:tc>
                <a:tc>
                  <a:txBody>
                    <a:bodyPr/>
                    <a:lstStyle/>
                    <a:p>
                      <a:r>
                        <a:rPr lang="en-US" sz="1400" dirty="0"/>
                        <a:t>Current</a:t>
                      </a:r>
                    </a:p>
                    <a:p>
                      <a:r>
                        <a:rPr lang="en-US" sz="1400" dirty="0"/>
                        <a:t>Type</a:t>
                      </a:r>
                    </a:p>
                  </a:txBody>
                  <a:tcPr/>
                </a:tc>
                <a:tc>
                  <a:txBody>
                    <a:bodyPr/>
                    <a:lstStyle/>
                    <a:p>
                      <a:r>
                        <a:rPr lang="en-US" sz="1400" dirty="0"/>
                        <a:t>Grade</a:t>
                      </a:r>
                    </a:p>
                  </a:txBody>
                  <a:tcPr/>
                </a:tc>
                <a:tc>
                  <a:txBody>
                    <a:bodyPr/>
                    <a:lstStyle/>
                    <a:p>
                      <a:r>
                        <a:rPr lang="en-US" sz="1400" dirty="0"/>
                        <a:t>Cost of Repair </a:t>
                      </a:r>
                      <a:r>
                        <a:rPr lang="en-US" sz="1400" dirty="0" err="1"/>
                        <a:t>Sqft</a:t>
                      </a:r>
                      <a:r>
                        <a:rPr lang="en-US" sz="1400" dirty="0"/>
                        <a:t>.</a:t>
                      </a:r>
                    </a:p>
                  </a:txBody>
                  <a:tcPr/>
                </a:tc>
                <a:tc>
                  <a:txBody>
                    <a:bodyPr/>
                    <a:lstStyle/>
                    <a:p>
                      <a:r>
                        <a:rPr lang="en-US" sz="1400" dirty="0"/>
                        <a:t>Extend</a:t>
                      </a:r>
                    </a:p>
                    <a:p>
                      <a:r>
                        <a:rPr lang="en-US" sz="1400" dirty="0"/>
                        <a:t>Cost</a:t>
                      </a:r>
                    </a:p>
                  </a:txBody>
                  <a:tcPr/>
                </a:tc>
                <a:tc>
                  <a:txBody>
                    <a:bodyPr/>
                    <a:lstStyle/>
                    <a:p>
                      <a:r>
                        <a:rPr lang="en-US" sz="1400" dirty="0"/>
                        <a:t>Note</a:t>
                      </a:r>
                    </a:p>
                  </a:txBody>
                  <a:tcPr/>
                </a:tc>
                <a:extLst>
                  <a:ext uri="{0D108BD9-81ED-4DB2-BD59-A6C34878D82A}">
                    <a16:rowId xmlns:a16="http://schemas.microsoft.com/office/drawing/2014/main" val="10000"/>
                  </a:ext>
                </a:extLst>
              </a:tr>
              <a:tr h="234094">
                <a:tc>
                  <a:txBody>
                    <a:bodyPr/>
                    <a:lstStyle/>
                    <a:p>
                      <a:r>
                        <a:rPr lang="en-US" sz="1400" dirty="0"/>
                        <a:t>Playground area (A)</a:t>
                      </a:r>
                    </a:p>
                  </a:txBody>
                  <a:tcPr/>
                </a:tc>
                <a:tc>
                  <a:txBody>
                    <a:bodyPr/>
                    <a:lstStyle/>
                    <a:p>
                      <a:r>
                        <a:rPr lang="en-US" sz="1400" dirty="0"/>
                        <a:t>22,000</a:t>
                      </a:r>
                    </a:p>
                  </a:txBody>
                  <a:tcPr/>
                </a:tc>
                <a:tc>
                  <a:txBody>
                    <a:bodyPr/>
                    <a:lstStyle/>
                    <a:p>
                      <a:r>
                        <a:rPr lang="en-US" sz="1400" dirty="0"/>
                        <a:t>Blacktop</a:t>
                      </a:r>
                    </a:p>
                  </a:txBody>
                  <a:tcPr/>
                </a:tc>
                <a:tc>
                  <a:txBody>
                    <a:bodyPr/>
                    <a:lstStyle/>
                    <a:p>
                      <a:r>
                        <a:rPr lang="en-US" sz="1400" dirty="0"/>
                        <a:t>C</a:t>
                      </a:r>
                    </a:p>
                  </a:txBody>
                  <a:tcPr/>
                </a:tc>
                <a:tc>
                  <a:txBody>
                    <a:bodyPr/>
                    <a:lstStyle/>
                    <a:p>
                      <a:r>
                        <a:rPr lang="en-US" sz="1400" dirty="0"/>
                        <a:t>.36</a:t>
                      </a:r>
                    </a:p>
                  </a:txBody>
                  <a:tcPr/>
                </a:tc>
                <a:tc>
                  <a:txBody>
                    <a:bodyPr/>
                    <a:lstStyle/>
                    <a:p>
                      <a:r>
                        <a:rPr lang="en-US" sz="1400" dirty="0"/>
                        <a:t>$7,920</a:t>
                      </a:r>
                    </a:p>
                  </a:txBody>
                  <a:tcPr/>
                </a:tc>
                <a:tc>
                  <a:txBody>
                    <a:bodyPr/>
                    <a:lstStyle/>
                    <a:p>
                      <a:r>
                        <a:rPr lang="en-US" sz="1400" dirty="0"/>
                        <a:t>Sealcoat 2022/2029</a:t>
                      </a:r>
                    </a:p>
                  </a:txBody>
                  <a:tcPr/>
                </a:tc>
                <a:extLst>
                  <a:ext uri="{0D108BD9-81ED-4DB2-BD59-A6C34878D82A}">
                    <a16:rowId xmlns:a16="http://schemas.microsoft.com/office/drawing/2014/main" val="10001"/>
                  </a:ext>
                </a:extLst>
              </a:tr>
              <a:tr h="234094">
                <a:tc>
                  <a:txBody>
                    <a:bodyPr/>
                    <a:lstStyle/>
                    <a:p>
                      <a:r>
                        <a:rPr lang="en-US" sz="1400" dirty="0"/>
                        <a:t>West parking (B)</a:t>
                      </a:r>
                    </a:p>
                  </a:txBody>
                  <a:tcPr/>
                </a:tc>
                <a:tc>
                  <a:txBody>
                    <a:bodyPr/>
                    <a:lstStyle/>
                    <a:p>
                      <a:r>
                        <a:rPr lang="en-US" sz="1400" dirty="0"/>
                        <a:t>11,000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Blacktop</a:t>
                      </a:r>
                    </a:p>
                  </a:txBody>
                  <a:tcPr/>
                </a:tc>
                <a:tc>
                  <a:txBody>
                    <a:bodyPr/>
                    <a:lstStyle/>
                    <a:p>
                      <a:r>
                        <a:rPr lang="en-US" sz="1400" dirty="0"/>
                        <a:t>B</a:t>
                      </a:r>
                    </a:p>
                  </a:txBody>
                  <a:tcPr/>
                </a:tc>
                <a:tc>
                  <a:txBody>
                    <a:bodyPr/>
                    <a:lstStyle/>
                    <a:p>
                      <a:r>
                        <a:rPr lang="en-US" sz="1400" dirty="0"/>
                        <a:t>.36</a:t>
                      </a:r>
                    </a:p>
                  </a:txBody>
                  <a:tcPr/>
                </a:tc>
                <a:tc>
                  <a:txBody>
                    <a:bodyPr/>
                    <a:lstStyle/>
                    <a:p>
                      <a:r>
                        <a:rPr lang="en-US" sz="1400" dirty="0"/>
                        <a:t>$3,960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Sealcoat/stripe/repair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2023/2030</a:t>
                      </a:r>
                    </a:p>
                    <a:p>
                      <a:r>
                        <a:rPr lang="en-US" sz="1400" dirty="0"/>
                        <a:t> </a:t>
                      </a:r>
                    </a:p>
                  </a:txBody>
                  <a:tcPr/>
                </a:tc>
                <a:extLst>
                  <a:ext uri="{0D108BD9-81ED-4DB2-BD59-A6C34878D82A}">
                    <a16:rowId xmlns:a16="http://schemas.microsoft.com/office/drawing/2014/main" val="10002"/>
                  </a:ext>
                </a:extLst>
              </a:tr>
              <a:tr h="234094">
                <a:tc>
                  <a:txBody>
                    <a:bodyPr/>
                    <a:lstStyle/>
                    <a:p>
                      <a:r>
                        <a:rPr lang="en-US" sz="1400" dirty="0"/>
                        <a:t>Main parking lot (C)</a:t>
                      </a:r>
                    </a:p>
                  </a:txBody>
                  <a:tcPr/>
                </a:tc>
                <a:tc>
                  <a:txBody>
                    <a:bodyPr/>
                    <a:lstStyle/>
                    <a:p>
                      <a:r>
                        <a:rPr lang="en-US" sz="1400" dirty="0"/>
                        <a:t>34,000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Blacktop</a:t>
                      </a:r>
                    </a:p>
                  </a:txBody>
                  <a:tcPr/>
                </a:tc>
                <a:tc>
                  <a:txBody>
                    <a:bodyPr/>
                    <a:lstStyle/>
                    <a:p>
                      <a:r>
                        <a:rPr lang="en-US" sz="1400" dirty="0"/>
                        <a:t>D</a:t>
                      </a:r>
                    </a:p>
                  </a:txBody>
                  <a:tcPr/>
                </a:tc>
                <a:tc>
                  <a:txBody>
                    <a:bodyPr/>
                    <a:lstStyle/>
                    <a:p>
                      <a:r>
                        <a:rPr lang="en-US" sz="1400" dirty="0"/>
                        <a:t>.36</a:t>
                      </a:r>
                    </a:p>
                  </a:txBody>
                  <a:tcPr/>
                </a:tc>
                <a:tc>
                  <a:txBody>
                    <a:bodyPr/>
                    <a:lstStyle/>
                    <a:p>
                      <a:r>
                        <a:rPr lang="en-US" sz="1400" dirty="0"/>
                        <a:t>$12,240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Sealcoat/stripe/repair </a:t>
                      </a:r>
                    </a:p>
                    <a:p>
                      <a:r>
                        <a:rPr lang="en-US" sz="1400" dirty="0"/>
                        <a:t> 2021/2028</a:t>
                      </a:r>
                    </a:p>
                  </a:txBody>
                  <a:tcPr/>
                </a:tc>
                <a:extLst>
                  <a:ext uri="{0D108BD9-81ED-4DB2-BD59-A6C34878D82A}">
                    <a16:rowId xmlns:a16="http://schemas.microsoft.com/office/drawing/2014/main" val="10003"/>
                  </a:ext>
                </a:extLst>
              </a:tr>
              <a:tr h="234094">
                <a:tc>
                  <a:txBody>
                    <a:bodyPr/>
                    <a:lstStyle/>
                    <a:p>
                      <a:r>
                        <a:rPr lang="en-US" sz="1400" dirty="0"/>
                        <a:t>Portable approach (D)</a:t>
                      </a:r>
                    </a:p>
                  </a:txBody>
                  <a:tcPr/>
                </a:tc>
                <a:tc>
                  <a:txBody>
                    <a:bodyPr/>
                    <a:lstStyle/>
                    <a:p>
                      <a:r>
                        <a:rPr lang="en-US" sz="1400" dirty="0"/>
                        <a:t>10,500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Blacktop</a:t>
                      </a:r>
                    </a:p>
                    <a:p>
                      <a:endParaRPr lang="en-US" sz="1400" dirty="0"/>
                    </a:p>
                  </a:txBody>
                  <a:tcPr/>
                </a:tc>
                <a:tc>
                  <a:txBody>
                    <a:bodyPr/>
                    <a:lstStyle/>
                    <a:p>
                      <a:r>
                        <a:rPr lang="en-US" sz="1400" dirty="0"/>
                        <a:t>C</a:t>
                      </a:r>
                    </a:p>
                  </a:txBody>
                  <a:tcPr/>
                </a:tc>
                <a:tc>
                  <a:txBody>
                    <a:bodyPr/>
                    <a:lstStyle/>
                    <a:p>
                      <a:r>
                        <a:rPr lang="en-US" sz="1400" dirty="0"/>
                        <a:t>.36</a:t>
                      </a:r>
                    </a:p>
                  </a:txBody>
                  <a:tcPr/>
                </a:tc>
                <a:tc>
                  <a:txBody>
                    <a:bodyPr/>
                    <a:lstStyle/>
                    <a:p>
                      <a:r>
                        <a:rPr lang="en-US" sz="1400" dirty="0"/>
                        <a:t>$3,780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Seal coat/stripe/repair </a:t>
                      </a:r>
                    </a:p>
                    <a:p>
                      <a:r>
                        <a:rPr lang="en-US" sz="1400" dirty="0"/>
                        <a:t> 2022/2029</a:t>
                      </a:r>
                    </a:p>
                  </a:txBody>
                  <a:tcPr/>
                </a:tc>
                <a:extLst>
                  <a:ext uri="{0D108BD9-81ED-4DB2-BD59-A6C34878D82A}">
                    <a16:rowId xmlns:a16="http://schemas.microsoft.com/office/drawing/2014/main" val="1000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92675051"/>
              </p:ext>
            </p:extLst>
          </p:nvPr>
        </p:nvGraphicFramePr>
        <p:xfrm>
          <a:off x="603222" y="5072621"/>
          <a:ext cx="10529466" cy="548016"/>
        </p:xfrm>
        <a:graphic>
          <a:graphicData uri="http://schemas.openxmlformats.org/drawingml/2006/table">
            <a:tbl>
              <a:tblPr firstRow="1" bandRow="1">
                <a:tableStyleId>{5C22544A-7EE6-4342-B048-85BDC9FD1C3A}</a:tableStyleId>
              </a:tblPr>
              <a:tblGrid>
                <a:gridCol w="270238">
                  <a:extLst>
                    <a:ext uri="{9D8B030D-6E8A-4147-A177-3AD203B41FA5}">
                      <a16:colId xmlns:a16="http://schemas.microsoft.com/office/drawing/2014/main" val="20000"/>
                    </a:ext>
                  </a:extLst>
                </a:gridCol>
                <a:gridCol w="1487744">
                  <a:extLst>
                    <a:ext uri="{9D8B030D-6E8A-4147-A177-3AD203B41FA5}">
                      <a16:colId xmlns:a16="http://schemas.microsoft.com/office/drawing/2014/main" val="20001"/>
                    </a:ext>
                  </a:extLst>
                </a:gridCol>
                <a:gridCol w="237539">
                  <a:extLst>
                    <a:ext uri="{9D8B030D-6E8A-4147-A177-3AD203B41FA5}">
                      <a16:colId xmlns:a16="http://schemas.microsoft.com/office/drawing/2014/main" val="20002"/>
                    </a:ext>
                  </a:extLst>
                </a:gridCol>
                <a:gridCol w="2104825">
                  <a:extLst>
                    <a:ext uri="{9D8B030D-6E8A-4147-A177-3AD203B41FA5}">
                      <a16:colId xmlns:a16="http://schemas.microsoft.com/office/drawing/2014/main" val="20003"/>
                    </a:ext>
                  </a:extLst>
                </a:gridCol>
                <a:gridCol w="333075">
                  <a:extLst>
                    <a:ext uri="{9D8B030D-6E8A-4147-A177-3AD203B41FA5}">
                      <a16:colId xmlns:a16="http://schemas.microsoft.com/office/drawing/2014/main" val="20004"/>
                    </a:ext>
                  </a:extLst>
                </a:gridCol>
                <a:gridCol w="1875307">
                  <a:extLst>
                    <a:ext uri="{9D8B030D-6E8A-4147-A177-3AD203B41FA5}">
                      <a16:colId xmlns:a16="http://schemas.microsoft.com/office/drawing/2014/main" val="20005"/>
                    </a:ext>
                  </a:extLst>
                </a:gridCol>
                <a:gridCol w="275045">
                  <a:extLst>
                    <a:ext uri="{9D8B030D-6E8A-4147-A177-3AD203B41FA5}">
                      <a16:colId xmlns:a16="http://schemas.microsoft.com/office/drawing/2014/main" val="20006"/>
                    </a:ext>
                  </a:extLst>
                </a:gridCol>
                <a:gridCol w="1769599">
                  <a:extLst>
                    <a:ext uri="{9D8B030D-6E8A-4147-A177-3AD203B41FA5}">
                      <a16:colId xmlns:a16="http://schemas.microsoft.com/office/drawing/2014/main" val="20007"/>
                    </a:ext>
                  </a:extLst>
                </a:gridCol>
                <a:gridCol w="258491">
                  <a:extLst>
                    <a:ext uri="{9D8B030D-6E8A-4147-A177-3AD203B41FA5}">
                      <a16:colId xmlns:a16="http://schemas.microsoft.com/office/drawing/2014/main" val="20008"/>
                    </a:ext>
                  </a:extLst>
                </a:gridCol>
                <a:gridCol w="1917603">
                  <a:extLst>
                    <a:ext uri="{9D8B030D-6E8A-4147-A177-3AD203B41FA5}">
                      <a16:colId xmlns:a16="http://schemas.microsoft.com/office/drawing/2014/main" val="20009"/>
                    </a:ext>
                  </a:extLst>
                </a:gridCol>
              </a:tblGrid>
              <a:tr h="548016">
                <a:tc>
                  <a:txBody>
                    <a:bodyPr/>
                    <a:lstStyle/>
                    <a:p>
                      <a:r>
                        <a:rPr lang="en-US" sz="1400" dirty="0">
                          <a:latin typeface="+mj-lt"/>
                        </a:rPr>
                        <a:t>A</a:t>
                      </a:r>
                    </a:p>
                  </a:txBody>
                  <a:tcPr/>
                </a:tc>
                <a:tc>
                  <a:txBody>
                    <a:bodyPr/>
                    <a:lstStyle/>
                    <a:p>
                      <a:r>
                        <a:rPr lang="en-US" sz="1400" dirty="0">
                          <a:latin typeface="+mj-lt"/>
                        </a:rPr>
                        <a:t>New condition</a:t>
                      </a:r>
                    </a:p>
                  </a:txBody>
                  <a:tcPr/>
                </a:tc>
                <a:tc>
                  <a:txBody>
                    <a:bodyPr/>
                    <a:lstStyle/>
                    <a:p>
                      <a:r>
                        <a:rPr lang="en-US" sz="1400" dirty="0">
                          <a:latin typeface="+mj-lt"/>
                        </a:rPr>
                        <a:t>B</a:t>
                      </a:r>
                    </a:p>
                  </a:txBody>
                  <a:tcPr/>
                </a:tc>
                <a:tc>
                  <a:txBody>
                    <a:bodyPr/>
                    <a:lstStyle/>
                    <a:p>
                      <a:r>
                        <a:rPr lang="en-US" sz="1400" dirty="0">
                          <a:latin typeface="+mj-lt"/>
                        </a:rPr>
                        <a:t>Near new condition slight but even wear</a:t>
                      </a:r>
                    </a:p>
                  </a:txBody>
                  <a:tcPr/>
                </a:tc>
                <a:tc>
                  <a:txBody>
                    <a:bodyPr/>
                    <a:lstStyle/>
                    <a:p>
                      <a:r>
                        <a:rPr lang="en-US" sz="1400" dirty="0">
                          <a:latin typeface="+mj-lt"/>
                        </a:rPr>
                        <a:t>C</a:t>
                      </a:r>
                    </a:p>
                  </a:txBody>
                  <a:tcPr/>
                </a:tc>
                <a:tc>
                  <a:txBody>
                    <a:bodyPr/>
                    <a:lstStyle/>
                    <a:p>
                      <a:r>
                        <a:rPr lang="en-US" sz="1400" dirty="0">
                          <a:latin typeface="+mj-lt"/>
                        </a:rPr>
                        <a:t>Worn light cracking </a:t>
                      </a:r>
                    </a:p>
                  </a:txBody>
                  <a:tcPr/>
                </a:tc>
                <a:tc>
                  <a:txBody>
                    <a:bodyPr/>
                    <a:lstStyle/>
                    <a:p>
                      <a:r>
                        <a:rPr lang="en-US" sz="1400" dirty="0">
                          <a:latin typeface="+mj-lt"/>
                        </a:rPr>
                        <a:t>D</a:t>
                      </a:r>
                    </a:p>
                  </a:txBody>
                  <a:tcPr/>
                </a:tc>
                <a:tc>
                  <a:txBody>
                    <a:bodyPr/>
                    <a:lstStyle/>
                    <a:p>
                      <a:r>
                        <a:rPr lang="en-US" sz="1400" baseline="0" dirty="0">
                          <a:latin typeface="+mj-lt"/>
                        </a:rPr>
                        <a:t>Course W/multiple cracks water damage</a:t>
                      </a:r>
                      <a:endParaRPr lang="en-US" sz="1400" dirty="0">
                        <a:latin typeface="+mj-lt"/>
                      </a:endParaRPr>
                    </a:p>
                  </a:txBody>
                  <a:tcPr/>
                </a:tc>
                <a:tc>
                  <a:txBody>
                    <a:bodyPr/>
                    <a:lstStyle/>
                    <a:p>
                      <a:r>
                        <a:rPr lang="en-US" sz="1400" dirty="0">
                          <a:latin typeface="+mj-lt"/>
                        </a:rPr>
                        <a:t>F</a:t>
                      </a:r>
                    </a:p>
                  </a:txBody>
                  <a:tcPr/>
                </a:tc>
                <a:tc>
                  <a:txBody>
                    <a:bodyPr/>
                    <a:lstStyle/>
                    <a:p>
                      <a:r>
                        <a:rPr lang="en-US" sz="1400" dirty="0">
                          <a:latin typeface="+mj-lt"/>
                        </a:rPr>
                        <a:t>Imminent failure, replace</a:t>
                      </a:r>
                      <a:r>
                        <a:rPr lang="en-US" sz="1400" baseline="0" dirty="0">
                          <a:latin typeface="+mj-lt"/>
                        </a:rPr>
                        <a:t> </a:t>
                      </a:r>
                      <a:endParaRPr lang="en-US" sz="1400" dirty="0">
                        <a:latin typeface="+mj-lt"/>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16990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165" y="152688"/>
            <a:ext cx="9404723" cy="742120"/>
          </a:xfrm>
        </p:spPr>
        <p:txBody>
          <a:bodyPr>
            <a:normAutofit/>
          </a:bodyPr>
          <a:lstStyle/>
          <a:p>
            <a:r>
              <a:rPr lang="en-US" sz="3600" dirty="0"/>
              <a:t>CES</a:t>
            </a:r>
            <a:r>
              <a:rPr lang="en-US" sz="3600" b="1" dirty="0"/>
              <a:t> </a:t>
            </a:r>
            <a:r>
              <a:rPr lang="en-US" sz="2800" i="1" dirty="0"/>
              <a:t>Flooring</a:t>
            </a:r>
          </a:p>
        </p:txBody>
      </p:sp>
      <p:sp>
        <p:nvSpPr>
          <p:cNvPr id="3" name="Content Placeholder 2"/>
          <p:cNvSpPr>
            <a:spLocks noGrp="1"/>
          </p:cNvSpPr>
          <p:nvPr>
            <p:ph sz="half" idx="1"/>
          </p:nvPr>
        </p:nvSpPr>
        <p:spPr>
          <a:xfrm>
            <a:off x="396165" y="1553218"/>
            <a:ext cx="10120627" cy="4195763"/>
          </a:xfrm>
        </p:spPr>
        <p:txBody>
          <a:bodyPr>
            <a:noAutofit/>
          </a:bodyPr>
          <a:lstStyle/>
          <a:p>
            <a:endParaRPr lang="en-US" sz="1600" dirty="0"/>
          </a:p>
          <a:p>
            <a:pPr marL="0" indent="0">
              <a:buNone/>
            </a:pPr>
            <a:endParaRPr lang="en-US" sz="1600" dirty="0"/>
          </a:p>
          <a:p>
            <a:pPr lvl="1"/>
            <a:endParaRPr lang="en-US" sz="1600" dirty="0"/>
          </a:p>
          <a:p>
            <a:pPr lvl="1"/>
            <a:endParaRPr lang="en-US" sz="1600" dirty="0"/>
          </a:p>
          <a:p>
            <a:pPr lvl="1"/>
            <a:endParaRPr lang="en-US" sz="1600" dirty="0"/>
          </a:p>
          <a:p>
            <a:endParaRPr lang="en-US" sz="1600" dirty="0"/>
          </a:p>
          <a:p>
            <a:endParaRPr lang="en-US" sz="1600" dirty="0"/>
          </a:p>
        </p:txBody>
      </p:sp>
      <p:graphicFrame>
        <p:nvGraphicFramePr>
          <p:cNvPr id="9" name="Table 8"/>
          <p:cNvGraphicFramePr>
            <a:graphicFrameLocks noGrp="1"/>
          </p:cNvGraphicFramePr>
          <p:nvPr>
            <p:extLst>
              <p:ext uri="{D42A27DB-BD31-4B8C-83A1-F6EECF244321}">
                <p14:modId xmlns:p14="http://schemas.microsoft.com/office/powerpoint/2010/main" val="3123430898"/>
              </p:ext>
            </p:extLst>
          </p:nvPr>
        </p:nvGraphicFramePr>
        <p:xfrm>
          <a:off x="308501" y="894808"/>
          <a:ext cx="11556346" cy="4576596"/>
        </p:xfrm>
        <a:graphic>
          <a:graphicData uri="http://schemas.openxmlformats.org/drawingml/2006/table">
            <a:tbl>
              <a:tblPr firstRow="1" bandRow="1">
                <a:tableStyleId>{5C22544A-7EE6-4342-B048-85BDC9FD1C3A}</a:tableStyleId>
              </a:tblPr>
              <a:tblGrid>
                <a:gridCol w="1043418">
                  <a:extLst>
                    <a:ext uri="{9D8B030D-6E8A-4147-A177-3AD203B41FA5}">
                      <a16:colId xmlns:a16="http://schemas.microsoft.com/office/drawing/2014/main" val="20000"/>
                    </a:ext>
                  </a:extLst>
                </a:gridCol>
                <a:gridCol w="862363">
                  <a:extLst>
                    <a:ext uri="{9D8B030D-6E8A-4147-A177-3AD203B41FA5}">
                      <a16:colId xmlns:a16="http://schemas.microsoft.com/office/drawing/2014/main" val="20001"/>
                    </a:ext>
                  </a:extLst>
                </a:gridCol>
                <a:gridCol w="1235500">
                  <a:extLst>
                    <a:ext uri="{9D8B030D-6E8A-4147-A177-3AD203B41FA5}">
                      <a16:colId xmlns:a16="http://schemas.microsoft.com/office/drawing/2014/main" val="20002"/>
                    </a:ext>
                  </a:extLst>
                </a:gridCol>
                <a:gridCol w="647089">
                  <a:extLst>
                    <a:ext uri="{9D8B030D-6E8A-4147-A177-3AD203B41FA5}">
                      <a16:colId xmlns:a16="http://schemas.microsoft.com/office/drawing/2014/main" val="20003"/>
                    </a:ext>
                  </a:extLst>
                </a:gridCol>
                <a:gridCol w="724511">
                  <a:extLst>
                    <a:ext uri="{9D8B030D-6E8A-4147-A177-3AD203B41FA5}">
                      <a16:colId xmlns:a16="http://schemas.microsoft.com/office/drawing/2014/main" val="20004"/>
                    </a:ext>
                  </a:extLst>
                </a:gridCol>
                <a:gridCol w="1136073">
                  <a:extLst>
                    <a:ext uri="{9D8B030D-6E8A-4147-A177-3AD203B41FA5}">
                      <a16:colId xmlns:a16="http://schemas.microsoft.com/office/drawing/2014/main" val="20005"/>
                    </a:ext>
                  </a:extLst>
                </a:gridCol>
                <a:gridCol w="1149927">
                  <a:extLst>
                    <a:ext uri="{9D8B030D-6E8A-4147-A177-3AD203B41FA5}">
                      <a16:colId xmlns:a16="http://schemas.microsoft.com/office/drawing/2014/main" val="20006"/>
                    </a:ext>
                  </a:extLst>
                </a:gridCol>
                <a:gridCol w="727771">
                  <a:extLst>
                    <a:ext uri="{9D8B030D-6E8A-4147-A177-3AD203B41FA5}">
                      <a16:colId xmlns:a16="http://schemas.microsoft.com/office/drawing/2014/main" val="20007"/>
                    </a:ext>
                  </a:extLst>
                </a:gridCol>
                <a:gridCol w="796229">
                  <a:extLst>
                    <a:ext uri="{9D8B030D-6E8A-4147-A177-3AD203B41FA5}">
                      <a16:colId xmlns:a16="http://schemas.microsoft.com/office/drawing/2014/main" val="20008"/>
                    </a:ext>
                  </a:extLst>
                </a:gridCol>
                <a:gridCol w="1149112">
                  <a:extLst>
                    <a:ext uri="{9D8B030D-6E8A-4147-A177-3AD203B41FA5}">
                      <a16:colId xmlns:a16="http://schemas.microsoft.com/office/drawing/2014/main" val="20009"/>
                    </a:ext>
                  </a:extLst>
                </a:gridCol>
                <a:gridCol w="1308847">
                  <a:extLst>
                    <a:ext uri="{9D8B030D-6E8A-4147-A177-3AD203B41FA5}">
                      <a16:colId xmlns:a16="http://schemas.microsoft.com/office/drawing/2014/main" val="20010"/>
                    </a:ext>
                  </a:extLst>
                </a:gridCol>
                <a:gridCol w="775506">
                  <a:extLst>
                    <a:ext uri="{9D8B030D-6E8A-4147-A177-3AD203B41FA5}">
                      <a16:colId xmlns:a16="http://schemas.microsoft.com/office/drawing/2014/main" val="20011"/>
                    </a:ext>
                  </a:extLst>
                </a:gridCol>
              </a:tblGrid>
              <a:tr h="610384">
                <a:tc>
                  <a:txBody>
                    <a:bodyPr/>
                    <a:lstStyle/>
                    <a:p>
                      <a:r>
                        <a:rPr lang="en-US" sz="1600" dirty="0"/>
                        <a:t>Room</a:t>
                      </a:r>
                    </a:p>
                    <a:p>
                      <a:r>
                        <a:rPr lang="en-US" sz="1600" dirty="0"/>
                        <a:t>Area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600" dirty="0"/>
                        <a:t>Material</a:t>
                      </a:r>
                    </a:p>
                  </a:txBody>
                  <a:tcPr>
                    <a:lnT w="12700" cap="flat" cmpd="sng" algn="ctr">
                      <a:solidFill>
                        <a:schemeClr val="tx1"/>
                      </a:solidFill>
                      <a:prstDash val="solid"/>
                      <a:round/>
                      <a:headEnd type="none" w="med" len="med"/>
                      <a:tailEnd type="none" w="med" len="med"/>
                    </a:lnT>
                  </a:tcPr>
                </a:tc>
                <a:tc>
                  <a:txBody>
                    <a:bodyPr/>
                    <a:lstStyle/>
                    <a:p>
                      <a:r>
                        <a:rPr lang="en-US" sz="1600" dirty="0"/>
                        <a:t>Condition</a:t>
                      </a:r>
                    </a:p>
                  </a:txBody>
                  <a:tcPr>
                    <a:lnT w="12700" cap="flat" cmpd="sng" algn="ctr">
                      <a:solidFill>
                        <a:schemeClr val="tx1"/>
                      </a:solidFill>
                      <a:prstDash val="solid"/>
                      <a:round/>
                      <a:headEnd type="none" w="med" len="med"/>
                      <a:tailEnd type="none" w="med" len="med"/>
                    </a:lnT>
                  </a:tcPr>
                </a:tc>
                <a:tc>
                  <a:txBody>
                    <a:bodyPr/>
                    <a:lstStyle/>
                    <a:p>
                      <a:r>
                        <a:rPr lang="en-US" sz="1600" dirty="0"/>
                        <a:t>RPL </a:t>
                      </a:r>
                    </a:p>
                    <a:p>
                      <a:r>
                        <a:rPr lang="en-US" sz="1600" dirty="0"/>
                        <a:t>Cost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600" dirty="0"/>
                        <a:t>Room</a:t>
                      </a:r>
                    </a:p>
                    <a:p>
                      <a:r>
                        <a:rPr lang="en-US" sz="1600" dirty="0"/>
                        <a:t>Area</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600" dirty="0"/>
                        <a:t>Material</a:t>
                      </a:r>
                    </a:p>
                  </a:txBody>
                  <a:tcPr>
                    <a:lnT w="12700" cap="flat" cmpd="sng" algn="ctr">
                      <a:solidFill>
                        <a:schemeClr val="tx1"/>
                      </a:solidFill>
                      <a:prstDash val="solid"/>
                      <a:round/>
                      <a:headEnd type="none" w="med" len="med"/>
                      <a:tailEnd type="none" w="med" len="med"/>
                    </a:lnT>
                  </a:tcPr>
                </a:tc>
                <a:tc>
                  <a:txBody>
                    <a:bodyPr/>
                    <a:lstStyle/>
                    <a:p>
                      <a:r>
                        <a:rPr lang="en-US" sz="1600" dirty="0"/>
                        <a:t>Condition</a:t>
                      </a:r>
                    </a:p>
                  </a:txBody>
                  <a:tcPr>
                    <a:lnT w="12700" cap="flat" cmpd="sng" algn="ctr">
                      <a:solidFill>
                        <a:schemeClr val="tx1"/>
                      </a:solidFill>
                      <a:prstDash val="solid"/>
                      <a:round/>
                      <a:headEnd type="none" w="med" len="med"/>
                      <a:tailEnd type="none" w="med" len="med"/>
                    </a:lnT>
                  </a:tcPr>
                </a:tc>
                <a:tc>
                  <a:txBody>
                    <a:bodyPr/>
                    <a:lstStyle/>
                    <a:p>
                      <a:r>
                        <a:rPr lang="en-US" sz="1600" dirty="0"/>
                        <a:t>RPL</a:t>
                      </a:r>
                    </a:p>
                    <a:p>
                      <a:r>
                        <a:rPr lang="en-US" sz="1600" dirty="0"/>
                        <a:t>Cost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600" dirty="0"/>
                        <a:t>Room</a:t>
                      </a:r>
                    </a:p>
                    <a:p>
                      <a:r>
                        <a:rPr lang="en-US" sz="1600" dirty="0"/>
                        <a:t>Area</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600" dirty="0"/>
                        <a:t>Materal</a:t>
                      </a:r>
                    </a:p>
                  </a:txBody>
                  <a:tcPr>
                    <a:lnT w="12700" cap="flat" cmpd="sng" algn="ctr">
                      <a:solidFill>
                        <a:schemeClr val="tx1"/>
                      </a:solidFill>
                      <a:prstDash val="solid"/>
                      <a:round/>
                      <a:headEnd type="none" w="med" len="med"/>
                      <a:tailEnd type="none" w="med" len="med"/>
                    </a:lnT>
                  </a:tcPr>
                </a:tc>
                <a:tc>
                  <a:txBody>
                    <a:bodyPr/>
                    <a:lstStyle/>
                    <a:p>
                      <a:r>
                        <a:rPr lang="en-US" sz="1600" dirty="0"/>
                        <a:t>Condition</a:t>
                      </a:r>
                    </a:p>
                  </a:txBody>
                  <a:tcPr>
                    <a:lnT w="12700" cap="flat" cmpd="sng" algn="ctr">
                      <a:solidFill>
                        <a:schemeClr val="tx1"/>
                      </a:solidFill>
                      <a:prstDash val="solid"/>
                      <a:round/>
                      <a:headEnd type="none" w="med" len="med"/>
                      <a:tailEnd type="none" w="med" len="med"/>
                    </a:lnT>
                  </a:tcPr>
                </a:tc>
                <a:tc>
                  <a:txBody>
                    <a:bodyPr/>
                    <a:lstStyle/>
                    <a:p>
                      <a:r>
                        <a:rPr lang="en-US" sz="1600" dirty="0"/>
                        <a:t>RPL</a:t>
                      </a:r>
                    </a:p>
                    <a:p>
                      <a:r>
                        <a:rPr lang="en-US" sz="1600" dirty="0"/>
                        <a:t>Cost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57382">
                <a:tc>
                  <a:txBody>
                    <a:bodyPr/>
                    <a:lstStyle/>
                    <a:p>
                      <a:r>
                        <a:rPr lang="en-US" sz="1600" dirty="0"/>
                        <a:t>Old music</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600" dirty="0"/>
                        <a:t>VCT</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 &gt;10 year</a:t>
                      </a:r>
                    </a:p>
                  </a:txBody>
                  <a:tcPr>
                    <a:solidFill>
                      <a:schemeClr val="accent6">
                        <a:lumMod val="20000"/>
                        <a:lumOff val="8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600" dirty="0"/>
                        <a:t>103</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600" dirty="0"/>
                        <a:t>Carpet</a:t>
                      </a:r>
                    </a:p>
                  </a:txBody>
                  <a:tcPr>
                    <a:solidFill>
                      <a:schemeClr val="accent6">
                        <a:lumMod val="20000"/>
                        <a:lumOff val="80000"/>
                      </a:schemeClr>
                    </a:solidFill>
                  </a:tcPr>
                </a:tc>
                <a:tc>
                  <a:txBody>
                    <a:bodyPr/>
                    <a:lstStyle/>
                    <a:p>
                      <a:r>
                        <a:rPr lang="en-US" sz="1600" dirty="0"/>
                        <a:t>A &gt;10 year</a:t>
                      </a:r>
                    </a:p>
                  </a:txBody>
                  <a:tcPr>
                    <a:solidFill>
                      <a:schemeClr val="accent6">
                        <a:lumMod val="20000"/>
                        <a:lumOff val="8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600" dirty="0"/>
                        <a:t>204</a:t>
                      </a:r>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600" dirty="0"/>
                        <a:t>VCT/</a:t>
                      </a:r>
                      <a:r>
                        <a:rPr lang="en-US" sz="1600" baseline="0" dirty="0"/>
                        <a:t>Carpet</a:t>
                      </a:r>
                      <a:endParaRPr lang="en-US" sz="1600" dirty="0"/>
                    </a:p>
                  </a:txBody>
                  <a:tcPr>
                    <a:solidFill>
                      <a:schemeClr val="accent4">
                        <a:lumMod val="20000"/>
                        <a:lumOff val="80000"/>
                      </a:schemeClr>
                    </a:solidFill>
                  </a:tcPr>
                </a:tc>
                <a:tc>
                  <a:txBody>
                    <a:bodyPr/>
                    <a:lstStyle/>
                    <a:p>
                      <a:r>
                        <a:rPr lang="en-US" sz="1600" dirty="0"/>
                        <a:t>A/C 25/29</a:t>
                      </a:r>
                    </a:p>
                  </a:txBody>
                  <a:tcPr>
                    <a:solidFill>
                      <a:schemeClr val="accent4">
                        <a:lumMod val="20000"/>
                        <a:lumOff val="80000"/>
                      </a:schemeClr>
                    </a:solidFill>
                  </a:tcPr>
                </a:tc>
                <a:tc>
                  <a:txBody>
                    <a:bodyPr/>
                    <a:lstStyle/>
                    <a:p>
                      <a:r>
                        <a:rPr lang="en-US" sz="1600" dirty="0"/>
                        <a:t>6,000</a:t>
                      </a:r>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10001"/>
                  </a:ext>
                </a:extLst>
              </a:tr>
              <a:tr h="357382">
                <a:tc>
                  <a:txBody>
                    <a:bodyPr/>
                    <a:lstStyle/>
                    <a:p>
                      <a:r>
                        <a:rPr lang="en-US" sz="1600" dirty="0"/>
                        <a:t>Cafe</a:t>
                      </a:r>
                    </a:p>
                  </a:txBody>
                  <a:tcPr>
                    <a:lnL w="12700" cap="flat" cmpd="sng" algn="ctr">
                      <a:solidFill>
                        <a:schemeClr val="tx1"/>
                      </a:solidFill>
                      <a:prstDash val="solid"/>
                      <a:round/>
                      <a:headEnd type="none" w="med" len="med"/>
                      <a:tailEnd type="none" w="med" len="med"/>
                    </a:lnL>
                    <a:solidFill>
                      <a:schemeClr val="accent4">
                        <a:lumMod val="40000"/>
                        <a:lumOff val="60000"/>
                      </a:schemeClr>
                    </a:solidFill>
                  </a:tcPr>
                </a:tc>
                <a:tc>
                  <a:txBody>
                    <a:bodyPr/>
                    <a:lstStyle/>
                    <a:p>
                      <a:r>
                        <a:rPr lang="en-US" sz="1600" dirty="0"/>
                        <a:t>VCT</a:t>
                      </a:r>
                    </a:p>
                  </a:txBody>
                  <a:tcPr>
                    <a:solidFill>
                      <a:schemeClr val="accent4">
                        <a:lumMod val="40000"/>
                        <a:lumOff val="60000"/>
                      </a:schemeClr>
                    </a:solidFill>
                  </a:tcPr>
                </a:tc>
                <a:tc>
                  <a:txBody>
                    <a:bodyPr/>
                    <a:lstStyle/>
                    <a:p>
                      <a:r>
                        <a:rPr lang="en-US" sz="1600" dirty="0"/>
                        <a:t>D  22-25</a:t>
                      </a:r>
                    </a:p>
                  </a:txBody>
                  <a:tcPr>
                    <a:solidFill>
                      <a:schemeClr val="accent4">
                        <a:lumMod val="40000"/>
                        <a:lumOff val="60000"/>
                      </a:schemeClr>
                    </a:solidFill>
                  </a:tcPr>
                </a:tc>
                <a:tc>
                  <a:txBody>
                    <a:bodyPr/>
                    <a:lstStyle/>
                    <a:p>
                      <a:r>
                        <a:rPr lang="en-US" sz="1600" dirty="0"/>
                        <a:t>3,500</a:t>
                      </a:r>
                    </a:p>
                  </a:txBody>
                  <a:tcPr>
                    <a:lnR w="12700" cap="flat" cmpd="sng" algn="ctr">
                      <a:solidFill>
                        <a:schemeClr val="tx1"/>
                      </a:solidFill>
                      <a:prstDash val="solid"/>
                      <a:round/>
                      <a:headEnd type="none" w="med" len="med"/>
                      <a:tailEnd type="none" w="med" len="med"/>
                    </a:lnR>
                    <a:solidFill>
                      <a:schemeClr val="accent4">
                        <a:lumMod val="40000"/>
                        <a:lumOff val="60000"/>
                      </a:schemeClr>
                    </a:solidFill>
                  </a:tcPr>
                </a:tc>
                <a:tc>
                  <a:txBody>
                    <a:bodyPr/>
                    <a:lstStyle/>
                    <a:p>
                      <a:r>
                        <a:rPr lang="en-US" sz="1600" dirty="0"/>
                        <a:t>104</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600" dirty="0"/>
                        <a:t>Carpet</a:t>
                      </a:r>
                    </a:p>
                  </a:txBody>
                  <a:tcPr>
                    <a:solidFill>
                      <a:schemeClr val="accent6">
                        <a:lumMod val="20000"/>
                        <a:lumOff val="80000"/>
                      </a:schemeClr>
                    </a:solidFill>
                  </a:tcPr>
                </a:tc>
                <a:tc>
                  <a:txBody>
                    <a:bodyPr/>
                    <a:lstStyle/>
                    <a:p>
                      <a:r>
                        <a:rPr lang="en-US" sz="1600" dirty="0"/>
                        <a:t>A &gt;10 year</a:t>
                      </a:r>
                    </a:p>
                  </a:txBody>
                  <a:tcPr>
                    <a:solidFill>
                      <a:schemeClr val="accent6">
                        <a:lumMod val="20000"/>
                        <a:lumOff val="8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600" dirty="0"/>
                        <a:t>206</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600" dirty="0"/>
                        <a:t>VCT/</a:t>
                      </a:r>
                      <a:r>
                        <a:rPr lang="en-US" sz="1600" baseline="0" dirty="0"/>
                        <a:t>Carpet</a:t>
                      </a:r>
                      <a:endParaRPr lang="en-US" sz="1600"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A/A &gt;10 yr.</a:t>
                      </a:r>
                    </a:p>
                  </a:txBody>
                  <a:tcPr>
                    <a:solidFill>
                      <a:schemeClr val="accent6">
                        <a:lumMod val="20000"/>
                        <a:lumOff val="8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0002"/>
                  </a:ext>
                </a:extLst>
              </a:tr>
              <a:tr h="357382">
                <a:tc>
                  <a:txBody>
                    <a:bodyPr/>
                    <a:lstStyle/>
                    <a:p>
                      <a:r>
                        <a:rPr lang="en-US" sz="1600" dirty="0"/>
                        <a:t>Gym</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600" dirty="0"/>
                        <a:t>Plastic</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 &gt;10 year</a:t>
                      </a:r>
                    </a:p>
                  </a:txBody>
                  <a:tcPr>
                    <a:solidFill>
                      <a:schemeClr val="accent6">
                        <a:lumMod val="20000"/>
                        <a:lumOff val="8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600" dirty="0"/>
                        <a:t>105</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600" dirty="0"/>
                        <a:t>Carpet</a:t>
                      </a:r>
                    </a:p>
                  </a:txBody>
                  <a:tcPr>
                    <a:solidFill>
                      <a:schemeClr val="accent6">
                        <a:lumMod val="20000"/>
                        <a:lumOff val="80000"/>
                      </a:schemeClr>
                    </a:solidFill>
                  </a:tcPr>
                </a:tc>
                <a:tc>
                  <a:txBody>
                    <a:bodyPr/>
                    <a:lstStyle/>
                    <a:p>
                      <a:r>
                        <a:rPr lang="en-US" sz="1600" dirty="0"/>
                        <a:t>A &gt;10 year</a:t>
                      </a:r>
                    </a:p>
                  </a:txBody>
                  <a:tcPr>
                    <a:solidFill>
                      <a:schemeClr val="accent6">
                        <a:lumMod val="20000"/>
                        <a:lumOff val="8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600" dirty="0"/>
                        <a:t>207</a:t>
                      </a:r>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600" dirty="0"/>
                        <a:t>VCT/</a:t>
                      </a:r>
                      <a:r>
                        <a:rPr lang="en-US" sz="1600" baseline="0" dirty="0"/>
                        <a:t>Carpet</a:t>
                      </a:r>
                      <a:endParaRPr lang="en-US" sz="1600" dirty="0"/>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A/C 25/29</a:t>
                      </a:r>
                    </a:p>
                  </a:txBody>
                  <a:tcPr>
                    <a:solidFill>
                      <a:schemeClr val="accent4">
                        <a:lumMod val="20000"/>
                        <a:lumOff val="80000"/>
                      </a:schemeClr>
                    </a:solidFill>
                  </a:tcPr>
                </a:tc>
                <a:tc>
                  <a:txBody>
                    <a:bodyPr/>
                    <a:lstStyle/>
                    <a:p>
                      <a:r>
                        <a:rPr lang="en-US" sz="1600" dirty="0"/>
                        <a:t>6,000</a:t>
                      </a:r>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10003"/>
                  </a:ext>
                </a:extLst>
              </a:tr>
              <a:tr h="357382">
                <a:tc>
                  <a:txBody>
                    <a:bodyPr/>
                    <a:lstStyle/>
                    <a:p>
                      <a:r>
                        <a:rPr lang="en-US" sz="1600" dirty="0"/>
                        <a:t>Kitchen</a:t>
                      </a:r>
                    </a:p>
                  </a:txBody>
                  <a:tcPr>
                    <a:lnL w="12700" cap="flat" cmpd="sng" algn="ctr">
                      <a:solidFill>
                        <a:schemeClr val="tx1"/>
                      </a:solidFill>
                      <a:prstDash val="solid"/>
                      <a:round/>
                      <a:headEnd type="none" w="med" len="med"/>
                      <a:tailEnd type="none" w="med" len="med"/>
                    </a:lnL>
                    <a:solidFill>
                      <a:schemeClr val="accent6">
                        <a:lumMod val="60000"/>
                        <a:lumOff val="40000"/>
                      </a:schemeClr>
                    </a:solidFill>
                  </a:tcPr>
                </a:tc>
                <a:tc>
                  <a:txBody>
                    <a:bodyPr/>
                    <a:lstStyle/>
                    <a:p>
                      <a:r>
                        <a:rPr lang="en-US" sz="1600" dirty="0"/>
                        <a:t>Rubber</a:t>
                      </a:r>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baseline="0" dirty="0">
                          <a:solidFill>
                            <a:schemeClr val="tx1"/>
                          </a:solidFill>
                          <a:latin typeface="+mn-lt"/>
                          <a:ea typeface="+mn-ea"/>
                          <a:cs typeface="+mn-cs"/>
                        </a:rPr>
                        <a:t>B ≥ </a:t>
                      </a:r>
                      <a:r>
                        <a:rPr lang="en-US" sz="1600" b="0" kern="1200" dirty="0">
                          <a:solidFill>
                            <a:schemeClr val="tx1"/>
                          </a:solidFill>
                          <a:latin typeface="+mn-lt"/>
                          <a:ea typeface="+mn-ea"/>
                          <a:cs typeface="+mn-cs"/>
                        </a:rPr>
                        <a:t>10 Years</a:t>
                      </a:r>
                      <a:endParaRPr lang="en-US" sz="1600" dirty="0"/>
                    </a:p>
                  </a:txBody>
                  <a:tcPr>
                    <a:solidFill>
                      <a:schemeClr val="accent6">
                        <a:lumMod val="60000"/>
                        <a:lumOff val="4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chemeClr val="accent6">
                        <a:lumMod val="60000"/>
                        <a:lumOff val="40000"/>
                      </a:schemeClr>
                    </a:solidFill>
                  </a:tcPr>
                </a:tc>
                <a:tc>
                  <a:txBody>
                    <a:bodyPr/>
                    <a:lstStyle/>
                    <a:p>
                      <a:r>
                        <a:rPr lang="en-US" sz="1600" dirty="0"/>
                        <a:t>106</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600" dirty="0"/>
                        <a:t>Carpet</a:t>
                      </a:r>
                    </a:p>
                  </a:txBody>
                  <a:tcPr>
                    <a:solidFill>
                      <a:schemeClr val="accent6">
                        <a:lumMod val="20000"/>
                        <a:lumOff val="80000"/>
                      </a:schemeClr>
                    </a:solidFill>
                  </a:tcPr>
                </a:tc>
                <a:tc>
                  <a:txBody>
                    <a:bodyPr/>
                    <a:lstStyle/>
                    <a:p>
                      <a:r>
                        <a:rPr lang="en-US" sz="1600" dirty="0"/>
                        <a:t>A &gt;10 year</a:t>
                      </a:r>
                    </a:p>
                  </a:txBody>
                  <a:tcPr>
                    <a:solidFill>
                      <a:schemeClr val="accent6">
                        <a:lumMod val="20000"/>
                        <a:lumOff val="8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600" dirty="0"/>
                        <a:t>208</a:t>
                      </a:r>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600" dirty="0"/>
                        <a:t>VCT/</a:t>
                      </a:r>
                      <a:r>
                        <a:rPr lang="en-US" sz="1600" baseline="0" dirty="0"/>
                        <a:t>Carpet</a:t>
                      </a:r>
                      <a:endParaRPr lang="en-US" sz="1600" dirty="0"/>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A/C 25/29</a:t>
                      </a:r>
                    </a:p>
                  </a:txBody>
                  <a:tcPr>
                    <a:solidFill>
                      <a:schemeClr val="accent4">
                        <a:lumMod val="20000"/>
                        <a:lumOff val="80000"/>
                      </a:schemeClr>
                    </a:solidFill>
                  </a:tcPr>
                </a:tc>
                <a:tc>
                  <a:txBody>
                    <a:bodyPr/>
                    <a:lstStyle/>
                    <a:p>
                      <a:r>
                        <a:rPr lang="en-US" sz="1600" dirty="0"/>
                        <a:t>6,000</a:t>
                      </a:r>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10004"/>
                  </a:ext>
                </a:extLst>
              </a:tr>
              <a:tr h="357382">
                <a:tc>
                  <a:txBody>
                    <a:bodyPr/>
                    <a:lstStyle/>
                    <a:p>
                      <a:r>
                        <a:rPr lang="en-US" sz="1600" dirty="0"/>
                        <a:t>Art/music</a:t>
                      </a:r>
                    </a:p>
                  </a:txBody>
                  <a:tcPr>
                    <a:lnL w="12700" cap="flat" cmpd="sng" algn="ctr">
                      <a:solidFill>
                        <a:schemeClr val="tx1"/>
                      </a:solidFill>
                      <a:prstDash val="solid"/>
                      <a:round/>
                      <a:headEnd type="none" w="med" len="med"/>
                      <a:tailEnd type="none" w="med" len="med"/>
                    </a:lnL>
                    <a:solidFill>
                      <a:schemeClr val="accent2">
                        <a:lumMod val="60000"/>
                        <a:lumOff val="40000"/>
                      </a:schemeClr>
                    </a:solidFill>
                  </a:tcPr>
                </a:tc>
                <a:tc>
                  <a:txBody>
                    <a:bodyPr/>
                    <a:lstStyle/>
                    <a:p>
                      <a:r>
                        <a:rPr lang="en-US" sz="1600" dirty="0"/>
                        <a:t>Carpet</a:t>
                      </a:r>
                    </a:p>
                  </a:txBody>
                  <a:tcPr>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F - Schedule </a:t>
                      </a:r>
                    </a:p>
                  </a:txBody>
                  <a:tcPr>
                    <a:solidFill>
                      <a:schemeClr val="accent2">
                        <a:lumMod val="60000"/>
                        <a:lumOff val="40000"/>
                      </a:schemeClr>
                    </a:solidFill>
                  </a:tcPr>
                </a:tc>
                <a:tc>
                  <a:txBody>
                    <a:bodyPr/>
                    <a:lstStyle/>
                    <a:p>
                      <a:r>
                        <a:rPr lang="en-US" sz="1600" dirty="0"/>
                        <a:t>6,000</a:t>
                      </a:r>
                    </a:p>
                  </a:txBody>
                  <a:tcPr>
                    <a:lnR w="12700" cap="flat" cmpd="sng" algn="ctr">
                      <a:solidFill>
                        <a:schemeClr val="tx1"/>
                      </a:solidFill>
                      <a:prstDash val="solid"/>
                      <a:round/>
                      <a:headEnd type="none" w="med" len="med"/>
                      <a:tailEnd type="none" w="med" len="med"/>
                    </a:lnR>
                    <a:solidFill>
                      <a:schemeClr val="accent2">
                        <a:lumMod val="60000"/>
                        <a:lumOff val="40000"/>
                      </a:schemeClr>
                    </a:solidFill>
                  </a:tcPr>
                </a:tc>
                <a:tc>
                  <a:txBody>
                    <a:bodyPr/>
                    <a:lstStyle/>
                    <a:p>
                      <a:r>
                        <a:rPr lang="en-US" sz="1600" dirty="0"/>
                        <a:t>107</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600" dirty="0"/>
                        <a:t>Carpet</a:t>
                      </a:r>
                    </a:p>
                  </a:txBody>
                  <a:tcPr>
                    <a:solidFill>
                      <a:schemeClr val="accent6">
                        <a:lumMod val="20000"/>
                        <a:lumOff val="80000"/>
                      </a:schemeClr>
                    </a:solidFill>
                  </a:tcPr>
                </a:tc>
                <a:tc>
                  <a:txBody>
                    <a:bodyPr/>
                    <a:lstStyle/>
                    <a:p>
                      <a:r>
                        <a:rPr lang="en-US" sz="1600" dirty="0"/>
                        <a:t>A &gt;10 year</a:t>
                      </a:r>
                    </a:p>
                  </a:txBody>
                  <a:tcPr>
                    <a:solidFill>
                      <a:schemeClr val="accent6">
                        <a:lumMod val="20000"/>
                        <a:lumOff val="8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600" dirty="0"/>
                        <a:t>209</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600" dirty="0"/>
                        <a:t>VCT/</a:t>
                      </a:r>
                      <a:r>
                        <a:rPr lang="en-US" sz="1600" baseline="0" dirty="0"/>
                        <a:t>Carpet</a:t>
                      </a:r>
                      <a:endParaRPr lang="en-US" sz="1600" dirty="0"/>
                    </a:p>
                  </a:txBody>
                  <a:tcPr>
                    <a:solidFill>
                      <a:schemeClr val="accent6">
                        <a:lumMod val="20000"/>
                        <a:lumOff val="80000"/>
                      </a:schemeClr>
                    </a:solidFill>
                  </a:tcPr>
                </a:tc>
                <a:tc>
                  <a:txBody>
                    <a:bodyPr/>
                    <a:lstStyle/>
                    <a:p>
                      <a:r>
                        <a:rPr lang="en-US" sz="1600" dirty="0"/>
                        <a:t>A/C &gt;26</a:t>
                      </a:r>
                    </a:p>
                  </a:txBody>
                  <a:tcPr>
                    <a:solidFill>
                      <a:schemeClr val="accent6">
                        <a:lumMod val="20000"/>
                        <a:lumOff val="8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0005"/>
                  </a:ext>
                </a:extLst>
              </a:tr>
              <a:tr h="392392">
                <a:tc>
                  <a:txBody>
                    <a:bodyPr/>
                    <a:lstStyle/>
                    <a:p>
                      <a:r>
                        <a:rPr lang="en-US" sz="1600" dirty="0"/>
                        <a:t>Lobby</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600" dirty="0"/>
                        <a:t>WOM</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 &gt;10 year</a:t>
                      </a:r>
                    </a:p>
                  </a:txBody>
                  <a:tcPr>
                    <a:solidFill>
                      <a:schemeClr val="accent6">
                        <a:lumMod val="20000"/>
                        <a:lumOff val="8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600" dirty="0"/>
                        <a:t>108</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600" dirty="0"/>
                        <a:t>Carpet</a:t>
                      </a:r>
                    </a:p>
                  </a:txBody>
                  <a:tcPr>
                    <a:solidFill>
                      <a:schemeClr val="accent6">
                        <a:lumMod val="20000"/>
                        <a:lumOff val="80000"/>
                      </a:schemeClr>
                    </a:solidFill>
                  </a:tcPr>
                </a:tc>
                <a:tc>
                  <a:txBody>
                    <a:bodyPr/>
                    <a:lstStyle/>
                    <a:p>
                      <a:r>
                        <a:rPr lang="en-US" sz="1600" dirty="0"/>
                        <a:t>A &gt;10 year</a:t>
                      </a:r>
                    </a:p>
                  </a:txBody>
                  <a:tcPr>
                    <a:solidFill>
                      <a:schemeClr val="accent6">
                        <a:lumMod val="20000"/>
                        <a:lumOff val="8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600" dirty="0"/>
                        <a:t>210</a:t>
                      </a:r>
                    </a:p>
                  </a:txBody>
                  <a:tcPr>
                    <a:lnL w="12700" cap="flat" cmpd="sng" algn="ctr">
                      <a:solidFill>
                        <a:schemeClr val="tx1"/>
                      </a:solidFill>
                      <a:prstDash val="solid"/>
                      <a:round/>
                      <a:headEnd type="none" w="med" len="med"/>
                      <a:tailEnd type="none" w="med" len="med"/>
                    </a:lnL>
                    <a:solidFill>
                      <a:schemeClr val="accent4">
                        <a:lumMod val="40000"/>
                        <a:lumOff val="60000"/>
                      </a:schemeClr>
                    </a:solidFill>
                  </a:tcPr>
                </a:tc>
                <a:tc>
                  <a:txBody>
                    <a:bodyPr/>
                    <a:lstStyle/>
                    <a:p>
                      <a:r>
                        <a:rPr lang="en-US" sz="1600" dirty="0"/>
                        <a:t>VCT/</a:t>
                      </a:r>
                      <a:r>
                        <a:rPr lang="en-US" sz="1600" baseline="0" dirty="0"/>
                        <a:t>Carpet</a:t>
                      </a:r>
                      <a:endParaRPr lang="en-US" sz="1600" dirty="0"/>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A/D &gt;26</a:t>
                      </a:r>
                    </a:p>
                  </a:txBody>
                  <a:tcPr>
                    <a:solidFill>
                      <a:schemeClr val="accent4">
                        <a:lumMod val="40000"/>
                        <a:lumOff val="6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chemeClr val="accent4">
                        <a:lumMod val="40000"/>
                        <a:lumOff val="60000"/>
                      </a:schemeClr>
                    </a:solidFill>
                  </a:tcPr>
                </a:tc>
                <a:extLst>
                  <a:ext uri="{0D108BD9-81ED-4DB2-BD59-A6C34878D82A}">
                    <a16:rowId xmlns:a16="http://schemas.microsoft.com/office/drawing/2014/main" val="10006"/>
                  </a:ext>
                </a:extLst>
              </a:tr>
              <a:tr h="357382">
                <a:tc>
                  <a:txBody>
                    <a:bodyPr/>
                    <a:lstStyle/>
                    <a:p>
                      <a:r>
                        <a:rPr lang="en-US" sz="1600" dirty="0"/>
                        <a:t>Office</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600" dirty="0"/>
                        <a:t>Carpet</a:t>
                      </a:r>
                    </a:p>
                  </a:txBody>
                  <a:tcPr>
                    <a:solidFill>
                      <a:schemeClr val="accent6">
                        <a:lumMod val="20000"/>
                        <a:lumOff val="80000"/>
                      </a:schemeClr>
                    </a:solidFill>
                  </a:tcPr>
                </a:tc>
                <a:tc>
                  <a:txBody>
                    <a:bodyPr/>
                    <a:lstStyle/>
                    <a:p>
                      <a:r>
                        <a:rPr lang="en-US" sz="1600" dirty="0"/>
                        <a:t>A &gt;10 year</a:t>
                      </a:r>
                    </a:p>
                  </a:txBody>
                  <a:tcPr>
                    <a:solidFill>
                      <a:schemeClr val="accent6">
                        <a:lumMod val="20000"/>
                        <a:lumOff val="8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600" dirty="0"/>
                        <a:t>109</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600" dirty="0"/>
                        <a:t>Carpet</a:t>
                      </a:r>
                    </a:p>
                  </a:txBody>
                  <a:tcPr>
                    <a:solidFill>
                      <a:schemeClr val="accent6">
                        <a:lumMod val="20000"/>
                        <a:lumOff val="80000"/>
                      </a:schemeClr>
                    </a:solidFill>
                  </a:tcPr>
                </a:tc>
                <a:tc>
                  <a:txBody>
                    <a:bodyPr/>
                    <a:lstStyle/>
                    <a:p>
                      <a:r>
                        <a:rPr lang="en-US" sz="1600" dirty="0"/>
                        <a:t>A &gt;10 year</a:t>
                      </a:r>
                    </a:p>
                  </a:txBody>
                  <a:tcPr>
                    <a:solidFill>
                      <a:schemeClr val="accent6">
                        <a:lumMod val="20000"/>
                        <a:lumOff val="8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600" dirty="0"/>
                        <a:t>211</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600" dirty="0"/>
                        <a:t>VCT/</a:t>
                      </a:r>
                      <a:r>
                        <a:rPr lang="en-US" sz="1600" baseline="0" dirty="0"/>
                        <a:t>Carpet</a:t>
                      </a:r>
                      <a:endParaRPr lang="en-US" sz="1600"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A/A &gt;10 yr.</a:t>
                      </a:r>
                    </a:p>
                  </a:txBody>
                  <a:tcPr>
                    <a:solidFill>
                      <a:schemeClr val="accent6">
                        <a:lumMod val="20000"/>
                        <a:lumOff val="8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0007"/>
                  </a:ext>
                </a:extLst>
              </a:tr>
              <a:tr h="357382">
                <a:tc>
                  <a:txBody>
                    <a:bodyPr/>
                    <a:lstStyle/>
                    <a:p>
                      <a:r>
                        <a:rPr lang="en-US" sz="1600" dirty="0"/>
                        <a:t>Library</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600" dirty="0"/>
                        <a:t>Carpet</a:t>
                      </a:r>
                    </a:p>
                  </a:txBody>
                  <a:tcPr>
                    <a:solidFill>
                      <a:schemeClr val="accent6">
                        <a:lumMod val="20000"/>
                        <a:lumOff val="80000"/>
                      </a:schemeClr>
                    </a:solidFill>
                  </a:tcPr>
                </a:tc>
                <a:tc>
                  <a:txBody>
                    <a:bodyPr/>
                    <a:lstStyle/>
                    <a:p>
                      <a:r>
                        <a:rPr lang="en-US" sz="1600" dirty="0"/>
                        <a:t>A &gt;10 year</a:t>
                      </a:r>
                    </a:p>
                  </a:txBody>
                  <a:tcPr>
                    <a:solidFill>
                      <a:schemeClr val="accent6">
                        <a:lumMod val="20000"/>
                        <a:lumOff val="8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600" dirty="0"/>
                        <a:t>110</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600" dirty="0"/>
                        <a:t>Carpet</a:t>
                      </a:r>
                    </a:p>
                  </a:txBody>
                  <a:tcPr>
                    <a:solidFill>
                      <a:schemeClr val="accent6">
                        <a:lumMod val="20000"/>
                        <a:lumOff val="80000"/>
                      </a:schemeClr>
                    </a:solidFill>
                  </a:tcPr>
                </a:tc>
                <a:tc>
                  <a:txBody>
                    <a:bodyPr/>
                    <a:lstStyle/>
                    <a:p>
                      <a:r>
                        <a:rPr lang="en-US" sz="1600" dirty="0"/>
                        <a:t>A &gt;10 year</a:t>
                      </a:r>
                    </a:p>
                  </a:txBody>
                  <a:tcPr>
                    <a:solidFill>
                      <a:schemeClr val="accent6">
                        <a:lumMod val="20000"/>
                        <a:lumOff val="8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600" dirty="0"/>
                        <a:t>212</a:t>
                      </a:r>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600" dirty="0"/>
                        <a:t>VCT/</a:t>
                      </a:r>
                      <a:r>
                        <a:rPr lang="en-US" sz="1600" baseline="0" dirty="0"/>
                        <a:t>Carpet</a:t>
                      </a:r>
                      <a:endParaRPr lang="en-US" sz="1600" dirty="0"/>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A/C 25-29</a:t>
                      </a:r>
                    </a:p>
                  </a:txBody>
                  <a:tcPr>
                    <a:solidFill>
                      <a:schemeClr val="accent4">
                        <a:lumMod val="20000"/>
                        <a:lumOff val="80000"/>
                      </a:schemeClr>
                    </a:solidFill>
                  </a:tcPr>
                </a:tc>
                <a:tc>
                  <a:txBody>
                    <a:bodyPr/>
                    <a:lstStyle/>
                    <a:p>
                      <a:r>
                        <a:rPr lang="en-US" sz="1600" dirty="0"/>
                        <a:t>6,000</a:t>
                      </a:r>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10008"/>
                  </a:ext>
                </a:extLst>
              </a:tr>
              <a:tr h="357382">
                <a:tc>
                  <a:txBody>
                    <a:bodyPr/>
                    <a:lstStyle/>
                    <a:p>
                      <a:r>
                        <a:rPr lang="en-US" sz="1600" dirty="0"/>
                        <a:t>101</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Carpet</a:t>
                      </a:r>
                    </a:p>
                  </a:txBody>
                  <a:tcPr>
                    <a:solidFill>
                      <a:schemeClr val="accent6">
                        <a:lumMod val="20000"/>
                        <a:lumOff val="80000"/>
                      </a:schemeClr>
                    </a:solidFill>
                  </a:tcPr>
                </a:tc>
                <a:tc>
                  <a:txBody>
                    <a:bodyPr/>
                    <a:lstStyle/>
                    <a:p>
                      <a:r>
                        <a:rPr lang="en-US" sz="1600" dirty="0"/>
                        <a:t>A &gt;10 year</a:t>
                      </a:r>
                    </a:p>
                  </a:txBody>
                  <a:tcPr>
                    <a:solidFill>
                      <a:schemeClr val="accent6">
                        <a:lumMod val="20000"/>
                        <a:lumOff val="8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600" dirty="0"/>
                        <a:t>111</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600" dirty="0"/>
                        <a:t>Carpet</a:t>
                      </a:r>
                    </a:p>
                  </a:txBody>
                  <a:tcPr>
                    <a:solidFill>
                      <a:schemeClr val="accent6">
                        <a:lumMod val="20000"/>
                        <a:lumOff val="80000"/>
                      </a:schemeClr>
                    </a:solidFill>
                  </a:tcPr>
                </a:tc>
                <a:tc>
                  <a:txBody>
                    <a:bodyPr/>
                    <a:lstStyle/>
                    <a:p>
                      <a:r>
                        <a:rPr lang="en-US" sz="1600" dirty="0"/>
                        <a:t>A &gt;10 year</a:t>
                      </a:r>
                    </a:p>
                  </a:txBody>
                  <a:tcPr>
                    <a:solidFill>
                      <a:schemeClr val="accent6">
                        <a:lumMod val="20000"/>
                        <a:lumOff val="8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600" dirty="0"/>
                        <a:t>213</a:t>
                      </a:r>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600" dirty="0"/>
                        <a:t>VCT/</a:t>
                      </a:r>
                      <a:r>
                        <a:rPr lang="en-US" sz="1600" baseline="0" dirty="0"/>
                        <a:t>Carpet</a:t>
                      </a:r>
                      <a:endParaRPr lang="en-US" sz="1600" dirty="0"/>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A/C 25-29</a:t>
                      </a:r>
                    </a:p>
                  </a:txBody>
                  <a:tcPr>
                    <a:solidFill>
                      <a:schemeClr val="accent4">
                        <a:lumMod val="20000"/>
                        <a:lumOff val="80000"/>
                      </a:schemeClr>
                    </a:solidFill>
                  </a:tcPr>
                </a:tc>
                <a:tc>
                  <a:txBody>
                    <a:bodyPr/>
                    <a:lstStyle/>
                    <a:p>
                      <a:r>
                        <a:rPr lang="en-US" sz="1600" dirty="0"/>
                        <a:t>6,000</a:t>
                      </a:r>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10009"/>
                  </a:ext>
                </a:extLst>
              </a:tr>
              <a:tr h="357382">
                <a:tc>
                  <a:txBody>
                    <a:bodyPr/>
                    <a:lstStyle/>
                    <a:p>
                      <a:r>
                        <a:rPr lang="en-US" sz="1600" dirty="0"/>
                        <a:t>102</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Carpet</a:t>
                      </a:r>
                    </a:p>
                  </a:txBody>
                  <a:tcPr>
                    <a:solidFill>
                      <a:schemeClr val="accent6">
                        <a:lumMod val="20000"/>
                        <a:lumOff val="80000"/>
                      </a:schemeClr>
                    </a:solidFill>
                  </a:tcPr>
                </a:tc>
                <a:tc>
                  <a:txBody>
                    <a:bodyPr/>
                    <a:lstStyle/>
                    <a:p>
                      <a:r>
                        <a:rPr lang="en-US" sz="1600" dirty="0"/>
                        <a:t>A &gt;10 year</a:t>
                      </a:r>
                    </a:p>
                  </a:txBody>
                  <a:tcPr>
                    <a:solidFill>
                      <a:schemeClr val="accent6">
                        <a:lumMod val="20000"/>
                        <a:lumOff val="8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600" dirty="0"/>
                        <a:t>Office</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600" dirty="0"/>
                        <a:t>Carpet</a:t>
                      </a:r>
                    </a:p>
                  </a:txBody>
                  <a:tcPr>
                    <a:solidFill>
                      <a:schemeClr val="accent6">
                        <a:lumMod val="20000"/>
                        <a:lumOff val="80000"/>
                      </a:schemeClr>
                    </a:solidFill>
                  </a:tcPr>
                </a:tc>
                <a:tc>
                  <a:txBody>
                    <a:bodyPr/>
                    <a:lstStyle/>
                    <a:p>
                      <a:r>
                        <a:rPr lang="en-US" sz="1600" dirty="0"/>
                        <a:t>A &gt;10 year</a:t>
                      </a:r>
                    </a:p>
                  </a:txBody>
                  <a:tcPr>
                    <a:solidFill>
                      <a:schemeClr val="accent6">
                        <a:lumMod val="20000"/>
                        <a:lumOff val="8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600" dirty="0"/>
                        <a:t>Hall</a:t>
                      </a:r>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600" dirty="0"/>
                        <a:t>VCT</a:t>
                      </a:r>
                    </a:p>
                  </a:txBody>
                  <a:tcPr>
                    <a:solidFill>
                      <a:schemeClr val="accent6">
                        <a:lumMod val="40000"/>
                        <a:lumOff val="60000"/>
                      </a:schemeClr>
                    </a:solidFill>
                  </a:tcPr>
                </a:tc>
                <a:tc>
                  <a:txBody>
                    <a:bodyPr/>
                    <a:lstStyle/>
                    <a:p>
                      <a:r>
                        <a:rPr lang="en-US" sz="1600" dirty="0"/>
                        <a:t>B </a:t>
                      </a:r>
                      <a:r>
                        <a:rPr lang="en-US" sz="1600" b="0" kern="1200" baseline="0" dirty="0">
                          <a:solidFill>
                            <a:schemeClr val="tx1"/>
                          </a:solidFill>
                          <a:latin typeface="+mn-lt"/>
                          <a:ea typeface="+mn-ea"/>
                          <a:cs typeface="+mn-cs"/>
                        </a:rPr>
                        <a:t>≥ </a:t>
                      </a:r>
                      <a:r>
                        <a:rPr lang="en-US" sz="1600" b="0" kern="1200" dirty="0">
                          <a:solidFill>
                            <a:schemeClr val="tx1"/>
                          </a:solidFill>
                          <a:latin typeface="+mn-lt"/>
                          <a:ea typeface="+mn-ea"/>
                          <a:cs typeface="+mn-cs"/>
                        </a:rPr>
                        <a:t>10 Years</a:t>
                      </a:r>
                      <a:r>
                        <a:rPr lang="en-US" sz="1600" baseline="0" dirty="0"/>
                        <a:t> </a:t>
                      </a:r>
                      <a:endParaRPr lang="en-US" sz="1600" dirty="0"/>
                    </a:p>
                  </a:txBody>
                  <a:tcPr>
                    <a:solidFill>
                      <a:schemeClr val="accent6">
                        <a:lumMod val="40000"/>
                        <a:lumOff val="6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extLst>
                  <a:ext uri="{0D108BD9-81ED-4DB2-BD59-A6C34878D82A}">
                    <a16:rowId xmlns:a16="http://schemas.microsoft.com/office/drawing/2014/main" val="10010"/>
                  </a:ext>
                </a:extLst>
              </a:tr>
              <a:tr h="357382">
                <a:tc>
                  <a:txBody>
                    <a:bodyPr/>
                    <a:lstStyle/>
                    <a:p>
                      <a:r>
                        <a:rPr lang="en-US" sz="1600" dirty="0"/>
                        <a:t>PD Rm</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sz="1600" dirty="0"/>
                        <a:t>Carpet</a:t>
                      </a:r>
                    </a:p>
                  </a:txBody>
                  <a:tcPr>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sz="1600" dirty="0"/>
                        <a:t>B </a:t>
                      </a:r>
                      <a:r>
                        <a:rPr lang="en-US" sz="1600" b="0" kern="1200" baseline="0" dirty="0">
                          <a:solidFill>
                            <a:schemeClr val="tx1"/>
                          </a:solidFill>
                          <a:latin typeface="+mn-lt"/>
                          <a:ea typeface="+mn-ea"/>
                          <a:cs typeface="+mn-cs"/>
                        </a:rPr>
                        <a:t>≥ </a:t>
                      </a:r>
                      <a:r>
                        <a:rPr lang="en-US" sz="1600" b="0" kern="1200" dirty="0">
                          <a:solidFill>
                            <a:schemeClr val="tx1"/>
                          </a:solidFill>
                          <a:latin typeface="+mn-lt"/>
                          <a:ea typeface="+mn-ea"/>
                          <a:cs typeface="+mn-cs"/>
                        </a:rPr>
                        <a:t>10 Years</a:t>
                      </a:r>
                      <a:endParaRPr lang="en-US" sz="1600" dirty="0"/>
                    </a:p>
                  </a:txBody>
                  <a:tcPr>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sz="1600" dirty="0"/>
                        <a:t>203</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t>VCT</a:t>
                      </a:r>
                      <a:r>
                        <a:rPr lang="en-US" sz="1600" baseline="0" dirty="0"/>
                        <a:t> Carpet</a:t>
                      </a:r>
                      <a:endParaRPr lang="en-US" sz="1600" dirty="0"/>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t>A/C 25/29</a:t>
                      </a:r>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t>6,000</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dirty="0"/>
                        <a:t>Comm</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600" dirty="0"/>
                        <a:t>Carpet</a:t>
                      </a:r>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 &gt;10 year</a:t>
                      </a:r>
                    </a:p>
                  </a:txBody>
                  <a:tcP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16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1"/>
                  </a:ext>
                </a:extLst>
              </a:tr>
            </a:tbl>
          </a:graphicData>
        </a:graphic>
      </p:graphicFrame>
      <p:graphicFrame>
        <p:nvGraphicFramePr>
          <p:cNvPr id="6" name="Table 5">
            <a:extLst>
              <a:ext uri="{FF2B5EF4-FFF2-40B4-BE49-F238E27FC236}">
                <a16:creationId xmlns:a16="http://schemas.microsoft.com/office/drawing/2014/main" id="{DA166DCF-C746-46FC-91EE-2B2A696D7CDC}"/>
              </a:ext>
            </a:extLst>
          </p:cNvPr>
          <p:cNvGraphicFramePr>
            <a:graphicFrameLocks noGrp="1"/>
          </p:cNvGraphicFramePr>
          <p:nvPr>
            <p:extLst>
              <p:ext uri="{D42A27DB-BD31-4B8C-83A1-F6EECF244321}">
                <p14:modId xmlns:p14="http://schemas.microsoft.com/office/powerpoint/2010/main" val="3722591300"/>
              </p:ext>
            </p:extLst>
          </p:nvPr>
        </p:nvGraphicFramePr>
        <p:xfrm>
          <a:off x="308501" y="5603598"/>
          <a:ext cx="11556345" cy="822960"/>
        </p:xfrm>
        <a:graphic>
          <a:graphicData uri="http://schemas.openxmlformats.org/drawingml/2006/table">
            <a:tbl>
              <a:tblPr firstRow="1" bandRow="1">
                <a:tableStyleId>{5C22544A-7EE6-4342-B048-85BDC9FD1C3A}</a:tableStyleId>
              </a:tblPr>
              <a:tblGrid>
                <a:gridCol w="443536">
                  <a:extLst>
                    <a:ext uri="{9D8B030D-6E8A-4147-A177-3AD203B41FA5}">
                      <a16:colId xmlns:a16="http://schemas.microsoft.com/office/drawing/2014/main" val="20000"/>
                    </a:ext>
                  </a:extLst>
                </a:gridCol>
                <a:gridCol w="1727566">
                  <a:extLst>
                    <a:ext uri="{9D8B030D-6E8A-4147-A177-3AD203B41FA5}">
                      <a16:colId xmlns:a16="http://schemas.microsoft.com/office/drawing/2014/main" val="20001"/>
                    </a:ext>
                  </a:extLst>
                </a:gridCol>
                <a:gridCol w="308421">
                  <a:extLst>
                    <a:ext uri="{9D8B030D-6E8A-4147-A177-3AD203B41FA5}">
                      <a16:colId xmlns:a16="http://schemas.microsoft.com/office/drawing/2014/main" val="20002"/>
                    </a:ext>
                  </a:extLst>
                </a:gridCol>
                <a:gridCol w="1703294">
                  <a:extLst>
                    <a:ext uri="{9D8B030D-6E8A-4147-A177-3AD203B41FA5}">
                      <a16:colId xmlns:a16="http://schemas.microsoft.com/office/drawing/2014/main" val="20003"/>
                    </a:ext>
                  </a:extLst>
                </a:gridCol>
                <a:gridCol w="286481">
                  <a:extLst>
                    <a:ext uri="{9D8B030D-6E8A-4147-A177-3AD203B41FA5}">
                      <a16:colId xmlns:a16="http://schemas.microsoft.com/office/drawing/2014/main" val="20004"/>
                    </a:ext>
                  </a:extLst>
                </a:gridCol>
                <a:gridCol w="1943314">
                  <a:extLst>
                    <a:ext uri="{9D8B030D-6E8A-4147-A177-3AD203B41FA5}">
                      <a16:colId xmlns:a16="http://schemas.microsoft.com/office/drawing/2014/main" val="20005"/>
                    </a:ext>
                  </a:extLst>
                </a:gridCol>
                <a:gridCol w="330336">
                  <a:extLst>
                    <a:ext uri="{9D8B030D-6E8A-4147-A177-3AD203B41FA5}">
                      <a16:colId xmlns:a16="http://schemas.microsoft.com/office/drawing/2014/main" val="20006"/>
                    </a:ext>
                  </a:extLst>
                </a:gridCol>
                <a:gridCol w="2478033">
                  <a:extLst>
                    <a:ext uri="{9D8B030D-6E8A-4147-A177-3AD203B41FA5}">
                      <a16:colId xmlns:a16="http://schemas.microsoft.com/office/drawing/2014/main" val="20007"/>
                    </a:ext>
                  </a:extLst>
                </a:gridCol>
                <a:gridCol w="286871">
                  <a:extLst>
                    <a:ext uri="{9D8B030D-6E8A-4147-A177-3AD203B41FA5}">
                      <a16:colId xmlns:a16="http://schemas.microsoft.com/office/drawing/2014/main" val="20008"/>
                    </a:ext>
                  </a:extLst>
                </a:gridCol>
                <a:gridCol w="2048493">
                  <a:extLst>
                    <a:ext uri="{9D8B030D-6E8A-4147-A177-3AD203B41FA5}">
                      <a16:colId xmlns:a16="http://schemas.microsoft.com/office/drawing/2014/main" val="20009"/>
                    </a:ext>
                  </a:extLst>
                </a:gridCol>
              </a:tblGrid>
              <a:tr h="811368">
                <a:tc>
                  <a:txBody>
                    <a:bodyPr/>
                    <a:lstStyle/>
                    <a:p>
                      <a:r>
                        <a:rPr lang="en-US" sz="1600" b="0" dirty="0">
                          <a:solidFill>
                            <a:schemeClr val="tx1"/>
                          </a:solidFill>
                          <a:latin typeface="+mj-lt"/>
                        </a:rPr>
                        <a:t>A</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600" b="0" dirty="0">
                          <a:solidFill>
                            <a:schemeClr val="tx1"/>
                          </a:solidFill>
                          <a:latin typeface="+mj-lt"/>
                        </a:rPr>
                        <a:t>New or  like </a:t>
                      </a:r>
                    </a:p>
                    <a:p>
                      <a:r>
                        <a:rPr lang="en-US" sz="1600" b="0" dirty="0">
                          <a:solidFill>
                            <a:schemeClr val="tx1"/>
                          </a:solidFill>
                          <a:latin typeface="+mj-lt"/>
                        </a:rPr>
                        <a:t>new &gt; 10 years</a:t>
                      </a:r>
                    </a:p>
                    <a:p>
                      <a:r>
                        <a:rPr lang="en-US" sz="1600" b="0" dirty="0">
                          <a:solidFill>
                            <a:schemeClr val="tx1"/>
                          </a:solidFill>
                          <a:latin typeface="+mj-lt"/>
                        </a:rPr>
                        <a:t>Life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600" b="0" dirty="0">
                          <a:solidFill>
                            <a:schemeClr val="tx1"/>
                          </a:solidFill>
                          <a:latin typeface="+mj-lt"/>
                        </a:rPr>
                        <a:t>B</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Slight wear</a:t>
                      </a:r>
                      <a:r>
                        <a:rPr lang="en-US" sz="1600" b="0" baseline="0" dirty="0">
                          <a:solidFill>
                            <a:schemeClr val="tx1"/>
                          </a:solidFill>
                          <a:latin typeface="+mj-lt"/>
                        </a:rPr>
                        <a:t> replace estimated </a:t>
                      </a:r>
                      <a:r>
                        <a:rPr lang="en-US" sz="1600" b="0" kern="1200" baseline="0" dirty="0">
                          <a:solidFill>
                            <a:schemeClr val="tx1"/>
                          </a:solidFill>
                          <a:latin typeface="+mj-lt"/>
                          <a:ea typeface="+mn-ea"/>
                          <a:cs typeface="+mn-cs"/>
                        </a:rPr>
                        <a:t>≥ </a:t>
                      </a:r>
                      <a:r>
                        <a:rPr lang="en-US" sz="1600" b="0" dirty="0">
                          <a:solidFill>
                            <a:schemeClr val="tx1"/>
                          </a:solidFill>
                          <a:latin typeface="+mj-lt"/>
                        </a:rPr>
                        <a:t>10 Years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1600" b="0" dirty="0">
                          <a:solidFill>
                            <a:schemeClr val="tx1"/>
                          </a:solidFill>
                          <a:latin typeface="+mj-lt"/>
                        </a:rPr>
                        <a:t>C</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b="0" dirty="0">
                          <a:solidFill>
                            <a:schemeClr val="tx1"/>
                          </a:solidFill>
                          <a:latin typeface="+mj-lt"/>
                        </a:rPr>
                        <a:t>Worn evenly no damage replace </a:t>
                      </a:r>
                    </a:p>
                    <a:p>
                      <a:r>
                        <a:rPr lang="en-US" sz="1600" b="0" dirty="0">
                          <a:solidFill>
                            <a:schemeClr val="tx1"/>
                          </a:solidFill>
                          <a:latin typeface="+mj-lt"/>
                        </a:rPr>
                        <a:t>estimated 25-29</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b="0" dirty="0">
                          <a:solidFill>
                            <a:schemeClr val="tx1"/>
                          </a:solidFill>
                          <a:latin typeface="+mj-lt"/>
                        </a:rPr>
                        <a:t>D</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1600" b="0" dirty="0">
                          <a:solidFill>
                            <a:schemeClr val="tx1"/>
                          </a:solidFill>
                          <a:latin typeface="+mj-lt"/>
                        </a:rPr>
                        <a:t>Perm. stain, minor damage or seam damage</a:t>
                      </a:r>
                      <a:r>
                        <a:rPr lang="en-US" sz="1600" b="0" baseline="0" dirty="0">
                          <a:solidFill>
                            <a:schemeClr val="tx1"/>
                          </a:solidFill>
                          <a:latin typeface="+mj-lt"/>
                        </a:rPr>
                        <a:t> replace estimated 22-25</a:t>
                      </a:r>
                      <a:endParaRPr lang="en-US" sz="1600" b="0" dirty="0">
                        <a:solidFill>
                          <a:schemeClr val="tx1"/>
                        </a:solidFill>
                        <a:latin typeface="+mj-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1600" b="0" dirty="0">
                          <a:solidFill>
                            <a:schemeClr val="tx1"/>
                          </a:solidFill>
                          <a:latin typeface="+mj-lt"/>
                        </a:rPr>
                        <a:t>F</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1600" b="0" dirty="0">
                          <a:solidFill>
                            <a:schemeClr val="tx1"/>
                          </a:solidFill>
                          <a:latin typeface="+mj-lt"/>
                        </a:rPr>
                        <a:t>Extensive</a:t>
                      </a:r>
                      <a:r>
                        <a:rPr lang="en-US" sz="1600" b="0" baseline="0" dirty="0">
                          <a:solidFill>
                            <a:schemeClr val="tx1"/>
                          </a:solidFill>
                          <a:latin typeface="+mj-lt"/>
                        </a:rPr>
                        <a:t> damage</a:t>
                      </a:r>
                      <a:r>
                        <a:rPr lang="en-US" sz="1600" b="0" dirty="0">
                          <a:solidFill>
                            <a:schemeClr val="tx1"/>
                          </a:solidFill>
                          <a:latin typeface="+mj-lt"/>
                        </a:rPr>
                        <a:t> replace at earliest opportunity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87213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3899" y="186555"/>
            <a:ext cx="9404723" cy="1400530"/>
          </a:xfrm>
        </p:spPr>
        <p:txBody>
          <a:bodyPr>
            <a:normAutofit/>
          </a:bodyPr>
          <a:lstStyle/>
          <a:p>
            <a:r>
              <a:rPr lang="en-US" sz="3600" dirty="0"/>
              <a:t>CES</a:t>
            </a:r>
            <a:br>
              <a:rPr lang="en-US" sz="3600" b="1" dirty="0"/>
            </a:br>
            <a:r>
              <a:rPr lang="en-US" sz="2800" i="1" dirty="0"/>
              <a:t>HVAC</a:t>
            </a:r>
          </a:p>
        </p:txBody>
      </p:sp>
      <p:sp>
        <p:nvSpPr>
          <p:cNvPr id="3" name="Content Placeholder 2"/>
          <p:cNvSpPr>
            <a:spLocks noGrp="1"/>
          </p:cNvSpPr>
          <p:nvPr>
            <p:ph sz="half" idx="1"/>
          </p:nvPr>
        </p:nvSpPr>
        <p:spPr>
          <a:xfrm>
            <a:off x="463899" y="1322192"/>
            <a:ext cx="10809152" cy="4951357"/>
          </a:xfrm>
        </p:spPr>
        <p:txBody>
          <a:bodyPr>
            <a:noAutofit/>
          </a:bodyPr>
          <a:lstStyle/>
          <a:p>
            <a:endParaRPr lang="en-US" sz="1600" dirty="0"/>
          </a:p>
          <a:p>
            <a:pPr>
              <a:spcBef>
                <a:spcPts val="1800"/>
              </a:spcBef>
            </a:pPr>
            <a:r>
              <a:rPr lang="en-US" sz="2000" dirty="0">
                <a:latin typeface="+mj-lt"/>
              </a:rPr>
              <a:t>Conference room electric A/C roof top package unit. Replacement needed 35+ years old for $15,000</a:t>
            </a:r>
            <a:r>
              <a:rPr lang="en-US" sz="2000" dirty="0"/>
              <a:t>.</a:t>
            </a:r>
            <a:endParaRPr lang="en-US" sz="2000" dirty="0">
              <a:latin typeface="+mj-lt"/>
            </a:endParaRPr>
          </a:p>
          <a:p>
            <a:pPr>
              <a:spcBef>
                <a:spcPts val="1800"/>
              </a:spcBef>
            </a:pPr>
            <a:r>
              <a:rPr lang="en-US" sz="2000" dirty="0">
                <a:latin typeface="+mj-lt"/>
              </a:rPr>
              <a:t>Two 40 ton gas electric air handling rooftop units, 25+ years old, near the end of normal service life, but still in good operating condition. Estimated cost to upgrade $150,000.</a:t>
            </a:r>
          </a:p>
          <a:p>
            <a:pPr>
              <a:spcBef>
                <a:spcPts val="1800"/>
              </a:spcBef>
            </a:pPr>
            <a:r>
              <a:rPr lang="en-US" sz="2000" dirty="0">
                <a:latin typeface="+mj-lt"/>
              </a:rPr>
              <a:t>Lower wing air handler A/C system with individual room VAV units, with resistance electric heaters. 25+ years, near end of normal service life, but still in good operating condition</a:t>
            </a:r>
            <a:r>
              <a:rPr lang="en-US" sz="2000" dirty="0"/>
              <a:t>.</a:t>
            </a:r>
            <a:endParaRPr lang="en-US" sz="2000" dirty="0">
              <a:latin typeface="+mj-lt"/>
            </a:endParaRPr>
          </a:p>
          <a:p>
            <a:pPr>
              <a:spcBef>
                <a:spcPts val="1800"/>
              </a:spcBef>
            </a:pPr>
            <a:r>
              <a:rPr lang="en-US" sz="2000" dirty="0">
                <a:latin typeface="+mj-lt"/>
              </a:rPr>
              <a:t>Gym side of building had new boilers installed in 2013. Boilers are connected to the original 1970’s air handling units. The original air handling units should continue to be serviced and repaired with no complete replacements needed within 10 years.</a:t>
            </a:r>
          </a:p>
          <a:p>
            <a:pPr>
              <a:spcBef>
                <a:spcPts val="1800"/>
              </a:spcBef>
            </a:pPr>
            <a:r>
              <a:rPr lang="en-US" sz="2000" dirty="0">
                <a:latin typeface="+mj-lt"/>
              </a:rPr>
              <a:t>Roof exhaust fans, welded seams failing on numerous locations, will replace with roof work for $7,500.  </a:t>
            </a:r>
          </a:p>
          <a:p>
            <a:pPr>
              <a:spcBef>
                <a:spcPts val="1800"/>
              </a:spcBef>
            </a:pPr>
            <a:r>
              <a:rPr lang="en-US" sz="2000" dirty="0">
                <a:latin typeface="+mj-lt"/>
              </a:rPr>
              <a:t>Entire school had a HVAC control system upgrade 9 years ago by NCC.</a:t>
            </a:r>
          </a:p>
          <a:p>
            <a:pPr>
              <a:spcBef>
                <a:spcPts val="1800"/>
              </a:spcBef>
            </a:pPr>
            <a:r>
              <a:rPr lang="en-US" sz="2000" dirty="0">
                <a:latin typeface="+mj-lt"/>
              </a:rPr>
              <a:t>Art/Music room, install split systems at $7500 each. </a:t>
            </a:r>
          </a:p>
          <a:p>
            <a:endParaRPr lang="en-US" sz="2000" dirty="0"/>
          </a:p>
          <a:p>
            <a:pPr lvl="1"/>
            <a:endParaRPr lang="en-US" sz="1400" dirty="0"/>
          </a:p>
          <a:p>
            <a:endParaRPr lang="en-US" sz="1600" dirty="0"/>
          </a:p>
          <a:p>
            <a:endParaRPr lang="en-US" sz="1600" dirty="0"/>
          </a:p>
        </p:txBody>
      </p:sp>
    </p:spTree>
    <p:extLst>
      <p:ext uri="{BB962C8B-B14F-4D97-AF65-F5344CB8AC3E}">
        <p14:creationId xmlns:p14="http://schemas.microsoft.com/office/powerpoint/2010/main" val="1411572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3899" y="203200"/>
            <a:ext cx="9404723" cy="1400530"/>
          </a:xfrm>
        </p:spPr>
        <p:txBody>
          <a:bodyPr/>
          <a:lstStyle/>
          <a:p>
            <a:r>
              <a:rPr lang="en-US" sz="3600" dirty="0"/>
              <a:t>CES </a:t>
            </a:r>
            <a:br>
              <a:rPr lang="en-US" dirty="0"/>
            </a:br>
            <a:r>
              <a:rPr lang="en-US" sz="2800" i="1" dirty="0"/>
              <a:t>Structural and Exterior/Interior Finishes</a:t>
            </a:r>
          </a:p>
        </p:txBody>
      </p:sp>
      <p:sp>
        <p:nvSpPr>
          <p:cNvPr id="3" name="Content Placeholder 2"/>
          <p:cNvSpPr>
            <a:spLocks noGrp="1"/>
          </p:cNvSpPr>
          <p:nvPr>
            <p:ph sz="half" idx="1"/>
          </p:nvPr>
        </p:nvSpPr>
        <p:spPr>
          <a:xfrm>
            <a:off x="565498" y="1840680"/>
            <a:ext cx="10909578" cy="4195763"/>
          </a:xfrm>
        </p:spPr>
        <p:txBody>
          <a:bodyPr>
            <a:noAutofit/>
          </a:bodyPr>
          <a:lstStyle/>
          <a:p>
            <a:pPr marL="0" indent="0">
              <a:buNone/>
            </a:pPr>
            <a:endParaRPr lang="en-US" sz="1600" dirty="0"/>
          </a:p>
          <a:p>
            <a:pPr marL="0" lvl="1">
              <a:lnSpc>
                <a:spcPct val="100000"/>
              </a:lnSpc>
            </a:pPr>
            <a:r>
              <a:rPr lang="en-US" dirty="0">
                <a:latin typeface="+mj-lt"/>
              </a:rPr>
              <a:t>Wood stringers in parapet, selective replacement with T1-11 siding for $8,500 – 2023 </a:t>
            </a:r>
          </a:p>
          <a:p>
            <a:pPr marL="0" lvl="1">
              <a:lnSpc>
                <a:spcPct val="100000"/>
              </a:lnSpc>
            </a:pPr>
            <a:r>
              <a:rPr lang="en-US" dirty="0">
                <a:latin typeface="+mj-lt"/>
              </a:rPr>
              <a:t>Replace ceiling tiles in selective areas damaged by roof leaks for $7500 – 2021 (safety)</a:t>
            </a:r>
          </a:p>
          <a:p>
            <a:pPr marL="0" lvl="1">
              <a:lnSpc>
                <a:spcPct val="100000"/>
              </a:lnSpc>
            </a:pPr>
            <a:r>
              <a:rPr lang="en-US" dirty="0">
                <a:latin typeface="+mj-lt"/>
              </a:rPr>
              <a:t>Entire exterior of campus painted 2016/2017 EST 2026 paint for $7,500  </a:t>
            </a:r>
          </a:p>
          <a:p>
            <a:pPr marL="457200" lvl="1" indent="0">
              <a:buNone/>
            </a:pPr>
            <a:endParaRPr lang="en-US" sz="1400" dirty="0"/>
          </a:p>
          <a:p>
            <a:pPr marL="457200" lvl="1" indent="0">
              <a:buNone/>
            </a:pPr>
            <a:r>
              <a:rPr lang="en-US" sz="1400" dirty="0"/>
              <a:t> </a:t>
            </a:r>
          </a:p>
          <a:p>
            <a:pPr marL="457200" lvl="1" indent="0">
              <a:buNone/>
            </a:pPr>
            <a:endParaRPr lang="en-US" sz="1400" dirty="0"/>
          </a:p>
          <a:p>
            <a:endParaRPr lang="en-US" sz="1600" dirty="0"/>
          </a:p>
          <a:p>
            <a:endParaRPr lang="en-US" sz="1600" dirty="0"/>
          </a:p>
        </p:txBody>
      </p:sp>
    </p:spTree>
    <p:extLst>
      <p:ext uri="{BB962C8B-B14F-4D97-AF65-F5344CB8AC3E}">
        <p14:creationId xmlns:p14="http://schemas.microsoft.com/office/powerpoint/2010/main" val="1709365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449" y="0"/>
            <a:ext cx="9404723" cy="1400530"/>
          </a:xfrm>
        </p:spPr>
        <p:txBody>
          <a:bodyPr/>
          <a:lstStyle/>
          <a:p>
            <a:r>
              <a:rPr lang="en-US" sz="3600" dirty="0"/>
              <a:t>CES</a:t>
            </a:r>
            <a:br>
              <a:rPr lang="en-US" b="1" dirty="0"/>
            </a:br>
            <a:r>
              <a:rPr lang="en-US" sz="2800" i="1" dirty="0"/>
              <a:t>Utilities</a:t>
            </a:r>
          </a:p>
        </p:txBody>
      </p:sp>
      <p:sp>
        <p:nvSpPr>
          <p:cNvPr id="3" name="Content Placeholder 2"/>
          <p:cNvSpPr>
            <a:spLocks noGrp="1"/>
          </p:cNvSpPr>
          <p:nvPr>
            <p:ph sz="half" idx="1"/>
          </p:nvPr>
        </p:nvSpPr>
        <p:spPr>
          <a:xfrm>
            <a:off x="191449" y="1438477"/>
            <a:ext cx="5228780" cy="5120895"/>
          </a:xfrm>
        </p:spPr>
        <p:txBody>
          <a:bodyPr>
            <a:noAutofit/>
          </a:bodyPr>
          <a:lstStyle/>
          <a:p>
            <a:pPr marL="0" indent="0">
              <a:spcAft>
                <a:spcPts val="1200"/>
              </a:spcAft>
              <a:buNone/>
            </a:pPr>
            <a:r>
              <a:rPr lang="en-US" sz="2200" u="sng" dirty="0">
                <a:latin typeface="+mj-lt"/>
              </a:rPr>
              <a:t>Water /Plumbing </a:t>
            </a:r>
          </a:p>
          <a:p>
            <a:pPr lvl="1">
              <a:spcAft>
                <a:spcPts val="1200"/>
              </a:spcAft>
            </a:pPr>
            <a:r>
              <a:rPr lang="en-US" sz="2200" dirty="0">
                <a:latin typeface="+mj-lt"/>
              </a:rPr>
              <a:t>Dedicated filter drinking water line installed - 2020</a:t>
            </a:r>
          </a:p>
          <a:p>
            <a:pPr lvl="1">
              <a:spcAft>
                <a:spcPts val="1200"/>
              </a:spcAft>
            </a:pPr>
            <a:r>
              <a:rPr lang="en-US" sz="2200" dirty="0">
                <a:latin typeface="+mj-lt"/>
              </a:rPr>
              <a:t>Replace balance of galvanized piping 1</a:t>
            </a:r>
            <a:r>
              <a:rPr lang="en-US" sz="2200" baseline="30000" dirty="0">
                <a:latin typeface="+mj-lt"/>
              </a:rPr>
              <a:t>st</a:t>
            </a:r>
            <a:r>
              <a:rPr lang="en-US" sz="2200" dirty="0">
                <a:latin typeface="+mj-lt"/>
              </a:rPr>
              <a:t> grade wing $35,000 -2023/24. 2/3’s currently complete. </a:t>
            </a:r>
          </a:p>
          <a:p>
            <a:pPr marL="0" indent="0">
              <a:spcAft>
                <a:spcPts val="1200"/>
              </a:spcAft>
              <a:buNone/>
            </a:pPr>
            <a:r>
              <a:rPr lang="en-US" sz="2200" u="sng" dirty="0">
                <a:latin typeface="+mj-lt"/>
              </a:rPr>
              <a:t>Fire Systems </a:t>
            </a:r>
          </a:p>
          <a:p>
            <a:pPr lvl="1">
              <a:spcAft>
                <a:spcPts val="1200"/>
              </a:spcAft>
            </a:pPr>
            <a:r>
              <a:rPr lang="en-US" sz="2200" dirty="0">
                <a:latin typeface="+mj-lt"/>
              </a:rPr>
              <a:t>Original construction no fire sprinklers  $150,000 – grant candidate</a:t>
            </a:r>
          </a:p>
          <a:p>
            <a:pPr lvl="1">
              <a:spcAft>
                <a:spcPts val="1200"/>
              </a:spcAft>
            </a:pPr>
            <a:r>
              <a:rPr lang="en-US" sz="2200" dirty="0">
                <a:latin typeface="+mj-lt"/>
              </a:rPr>
              <a:t>K-wing full sprinklers </a:t>
            </a:r>
          </a:p>
          <a:p>
            <a:pPr>
              <a:spcAft>
                <a:spcPts val="600"/>
              </a:spcAft>
            </a:pPr>
            <a:endParaRPr lang="en-US" sz="2200" dirty="0">
              <a:latin typeface="+mj-lt"/>
            </a:endParaRPr>
          </a:p>
          <a:p>
            <a:pPr lvl="1">
              <a:spcAft>
                <a:spcPts val="600"/>
              </a:spcAft>
            </a:pPr>
            <a:endParaRPr lang="en-US" sz="2200" dirty="0">
              <a:latin typeface="+mj-lt"/>
            </a:endParaRPr>
          </a:p>
          <a:p>
            <a:pPr lvl="1">
              <a:spcAft>
                <a:spcPts val="600"/>
              </a:spcAft>
            </a:pPr>
            <a:endParaRPr lang="en-US" sz="2200" dirty="0">
              <a:latin typeface="+mj-lt"/>
            </a:endParaRPr>
          </a:p>
          <a:p>
            <a:pPr lvl="1"/>
            <a:endParaRPr lang="en-US" sz="2200" dirty="0">
              <a:latin typeface="+mj-lt"/>
            </a:endParaRPr>
          </a:p>
          <a:p>
            <a:endParaRPr lang="en-US" sz="2200" dirty="0">
              <a:latin typeface="+mj-lt"/>
            </a:endParaRPr>
          </a:p>
          <a:p>
            <a:endParaRPr lang="en-US" sz="2200" dirty="0">
              <a:latin typeface="+mj-lt"/>
            </a:endParaRPr>
          </a:p>
        </p:txBody>
      </p:sp>
      <p:sp>
        <p:nvSpPr>
          <p:cNvPr id="4" name="Content Placeholder 2"/>
          <p:cNvSpPr>
            <a:spLocks noGrp="1"/>
          </p:cNvSpPr>
          <p:nvPr>
            <p:ph sz="half" idx="1"/>
          </p:nvPr>
        </p:nvSpPr>
        <p:spPr>
          <a:xfrm>
            <a:off x="5996330" y="1548092"/>
            <a:ext cx="5259806" cy="5120895"/>
          </a:xfrm>
        </p:spPr>
        <p:txBody>
          <a:bodyPr>
            <a:noAutofit/>
          </a:bodyPr>
          <a:lstStyle/>
          <a:p>
            <a:pPr marL="0" indent="0">
              <a:spcBef>
                <a:spcPts val="1200"/>
              </a:spcBef>
              <a:buNone/>
            </a:pPr>
            <a:r>
              <a:rPr lang="en-US" sz="2200" u="sng" dirty="0">
                <a:latin typeface="+mj-lt"/>
              </a:rPr>
              <a:t>Electrical</a:t>
            </a:r>
            <a:r>
              <a:rPr lang="en-US" sz="2200" dirty="0">
                <a:latin typeface="+mj-lt"/>
              </a:rPr>
              <a:t> </a:t>
            </a:r>
          </a:p>
          <a:p>
            <a:pPr lvl="1">
              <a:spcBef>
                <a:spcPts val="1200"/>
              </a:spcBef>
            </a:pPr>
            <a:r>
              <a:rPr lang="en-US" sz="2200" dirty="0">
                <a:latin typeface="+mj-lt"/>
              </a:rPr>
              <a:t>Panel locks/covers and remote switching for $3,500 - 2021</a:t>
            </a:r>
          </a:p>
          <a:p>
            <a:pPr lvl="1">
              <a:spcBef>
                <a:spcPts val="1200"/>
              </a:spcBef>
            </a:pPr>
            <a:r>
              <a:rPr lang="en-US" sz="2200" dirty="0">
                <a:latin typeface="+mj-lt"/>
              </a:rPr>
              <a:t>Switchboard, panel labeling and schedules for $2,500 - 2021  </a:t>
            </a:r>
          </a:p>
          <a:p>
            <a:pPr lvl="1">
              <a:spcBef>
                <a:spcPts val="1200"/>
              </a:spcBef>
            </a:pPr>
            <a:r>
              <a:rPr lang="en-US" sz="2200" dirty="0">
                <a:latin typeface="+mj-lt"/>
              </a:rPr>
              <a:t>Switchboard and panel cleaning/ torqueing/lubrication and testing for $2,500 - 2021 </a:t>
            </a:r>
          </a:p>
          <a:p>
            <a:pPr marL="0" indent="0">
              <a:spcBef>
                <a:spcPts val="1200"/>
              </a:spcBef>
              <a:buNone/>
            </a:pPr>
            <a:r>
              <a:rPr lang="en-US" sz="2200" u="sng" dirty="0">
                <a:latin typeface="+mj-lt"/>
              </a:rPr>
              <a:t>Natural Gas</a:t>
            </a:r>
          </a:p>
          <a:p>
            <a:pPr lvl="1">
              <a:spcBef>
                <a:spcPts val="1200"/>
              </a:spcBef>
            </a:pPr>
            <a:r>
              <a:rPr lang="en-US" sz="2200" dirty="0">
                <a:latin typeface="+mj-lt"/>
              </a:rPr>
              <a:t>Leak detect, isolation boiler room for  </a:t>
            </a:r>
            <a:r>
              <a:rPr lang="en-US" sz="2000" dirty="0"/>
              <a:t>$</a:t>
            </a:r>
            <a:r>
              <a:rPr lang="en-US" sz="2200" dirty="0">
                <a:latin typeface="+mj-lt"/>
              </a:rPr>
              <a:t>8,500 - 2021   </a:t>
            </a:r>
          </a:p>
          <a:p>
            <a:pPr>
              <a:spcBef>
                <a:spcPts val="1200"/>
              </a:spcBef>
            </a:pPr>
            <a:endParaRPr lang="en-US" sz="2200" dirty="0">
              <a:latin typeface="+mj-lt"/>
            </a:endParaRPr>
          </a:p>
          <a:p>
            <a:pPr lvl="1">
              <a:spcBef>
                <a:spcPts val="1200"/>
              </a:spcBef>
            </a:pPr>
            <a:endParaRPr lang="en-US" sz="2200" dirty="0">
              <a:latin typeface="+mj-lt"/>
            </a:endParaRPr>
          </a:p>
          <a:p>
            <a:pPr lvl="1">
              <a:spcBef>
                <a:spcPts val="1200"/>
              </a:spcBef>
            </a:pPr>
            <a:endParaRPr lang="en-US" sz="2200" dirty="0">
              <a:latin typeface="+mj-lt"/>
            </a:endParaRPr>
          </a:p>
          <a:p>
            <a:pPr lvl="1"/>
            <a:endParaRPr lang="en-US" sz="2200" dirty="0">
              <a:latin typeface="+mj-lt"/>
            </a:endParaRPr>
          </a:p>
          <a:p>
            <a:endParaRPr lang="en-US" sz="2200" dirty="0">
              <a:latin typeface="+mj-lt"/>
            </a:endParaRPr>
          </a:p>
          <a:p>
            <a:endParaRPr lang="en-US" sz="2200" dirty="0">
              <a:latin typeface="+mj-lt"/>
            </a:endParaRPr>
          </a:p>
        </p:txBody>
      </p:sp>
    </p:spTree>
    <p:extLst>
      <p:ext uri="{BB962C8B-B14F-4D97-AF65-F5344CB8AC3E}">
        <p14:creationId xmlns:p14="http://schemas.microsoft.com/office/powerpoint/2010/main" val="2204052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2982" y="0"/>
            <a:ext cx="9404723" cy="1400530"/>
          </a:xfrm>
        </p:spPr>
        <p:txBody>
          <a:bodyPr>
            <a:normAutofit/>
          </a:bodyPr>
          <a:lstStyle/>
          <a:p>
            <a:r>
              <a:rPr lang="en-US" sz="3600" dirty="0"/>
              <a:t>CES</a:t>
            </a:r>
            <a:br>
              <a:rPr lang="en-US" b="1" dirty="0"/>
            </a:br>
            <a:r>
              <a:rPr lang="en-US" sz="2800" i="1" dirty="0"/>
              <a:t>Grounds Overview</a:t>
            </a:r>
          </a:p>
        </p:txBody>
      </p:sp>
      <p:sp>
        <p:nvSpPr>
          <p:cNvPr id="6" name="TextBox 5"/>
          <p:cNvSpPr txBox="1"/>
          <p:nvPr/>
        </p:nvSpPr>
        <p:spPr>
          <a:xfrm>
            <a:off x="202982" y="1398402"/>
            <a:ext cx="4310795" cy="6186309"/>
          </a:xfrm>
          <a:prstGeom prst="rect">
            <a:avLst/>
          </a:prstGeom>
          <a:noFill/>
        </p:spPr>
        <p:txBody>
          <a:bodyPr wrap="none" rtlCol="0">
            <a:spAutoFit/>
          </a:bodyPr>
          <a:lstStyle/>
          <a:p>
            <a:r>
              <a:rPr lang="en-US" sz="2400" dirty="0">
                <a:latin typeface="+mj-lt"/>
              </a:rPr>
              <a:t>Bus, Bike, Student and Pedestrian</a:t>
            </a:r>
          </a:p>
          <a:p>
            <a:r>
              <a:rPr lang="en-US" sz="2400" dirty="0">
                <a:latin typeface="+mj-lt"/>
              </a:rPr>
              <a:t>Safety Corridor</a:t>
            </a:r>
          </a:p>
          <a:p>
            <a:endParaRPr lang="en-US" dirty="0">
              <a:latin typeface="+mj-lt"/>
            </a:endParaRPr>
          </a:p>
          <a:p>
            <a:pPr marL="285750" indent="-285750">
              <a:buFont typeface="Arial" panose="020B0604020202020204" pitchFamily="34" charset="0"/>
              <a:buChar char="•"/>
            </a:pPr>
            <a:r>
              <a:rPr lang="en-US" sz="2400" dirty="0">
                <a:latin typeface="+mj-lt"/>
              </a:rPr>
              <a:t>Install 900 linear feet sidewalk</a:t>
            </a:r>
          </a:p>
          <a:p>
            <a:pPr marL="285750" indent="-285750">
              <a:buFont typeface="Arial" panose="020B0604020202020204" pitchFamily="34" charset="0"/>
              <a:buChar char="•"/>
            </a:pPr>
            <a:r>
              <a:rPr lang="en-US" sz="2400" dirty="0">
                <a:latin typeface="+mj-lt"/>
              </a:rPr>
              <a:t>40,000 sq. ft. blacktop</a:t>
            </a:r>
          </a:p>
          <a:p>
            <a:pPr marL="285750" indent="-285750">
              <a:buFont typeface="Arial" panose="020B0604020202020204" pitchFamily="34" charset="0"/>
              <a:buChar char="•"/>
            </a:pPr>
            <a:r>
              <a:rPr lang="en-US" sz="2400" dirty="0">
                <a:latin typeface="+mj-lt"/>
              </a:rPr>
              <a:t>Install speed bumps</a:t>
            </a:r>
          </a:p>
          <a:p>
            <a:pPr marL="285750" indent="-285750">
              <a:buFont typeface="Arial" panose="020B0604020202020204" pitchFamily="34" charset="0"/>
              <a:buChar char="•"/>
            </a:pPr>
            <a:r>
              <a:rPr lang="en-US" sz="2400" dirty="0">
                <a:latin typeface="+mj-lt"/>
              </a:rPr>
              <a:t>Bus parking area </a:t>
            </a:r>
          </a:p>
          <a:p>
            <a:pPr marL="285750" indent="-285750">
              <a:buFont typeface="Arial" panose="020B0604020202020204" pitchFamily="34" charset="0"/>
              <a:buChar char="•"/>
            </a:pPr>
            <a:r>
              <a:rPr lang="en-US" sz="2400" dirty="0">
                <a:latin typeface="+mj-lt"/>
              </a:rPr>
              <a:t>60 parking stalls</a:t>
            </a:r>
          </a:p>
          <a:p>
            <a:pPr marL="285750" indent="-285750">
              <a:buFont typeface="Arial" panose="020B0604020202020204" pitchFamily="34" charset="0"/>
              <a:buChar char="•"/>
            </a:pPr>
            <a:r>
              <a:rPr lang="en-US" sz="2400" dirty="0">
                <a:latin typeface="+mj-lt"/>
              </a:rPr>
              <a:t>2 pedestrian crosswalks</a:t>
            </a:r>
          </a:p>
          <a:p>
            <a:pPr marL="285750" indent="-285750">
              <a:buFont typeface="Arial" panose="020B0604020202020204" pitchFamily="34" charset="0"/>
              <a:buChar char="•"/>
            </a:pPr>
            <a:r>
              <a:rPr lang="en-US" sz="2400" dirty="0">
                <a:latin typeface="+mj-lt"/>
              </a:rPr>
              <a:t>Designated bike lane</a:t>
            </a:r>
          </a:p>
          <a:p>
            <a:endParaRPr lang="en-US" sz="2400" dirty="0">
              <a:latin typeface="+mj-lt"/>
            </a:endParaRPr>
          </a:p>
          <a:p>
            <a:pPr marL="285750" indent="-285750">
              <a:buFont typeface="Arial" panose="020B0604020202020204" pitchFamily="34" charset="0"/>
              <a:buChar char="•"/>
            </a:pPr>
            <a:r>
              <a:rPr lang="en-US" sz="2400" dirty="0">
                <a:latin typeface="+mj-lt"/>
              </a:rPr>
              <a:t>**Estimated $250,000</a:t>
            </a:r>
          </a:p>
          <a:p>
            <a:pPr marL="285750" indent="-285750">
              <a:buFont typeface="Arial" panose="020B0604020202020204" pitchFamily="34" charset="0"/>
              <a:buChar char="•"/>
            </a:pPr>
            <a:r>
              <a:rPr lang="en-US" sz="2400" dirty="0">
                <a:latin typeface="+mj-lt"/>
              </a:rPr>
              <a:t>Trying to acquiring grants</a:t>
            </a:r>
          </a:p>
          <a:p>
            <a:pPr marL="285750" indent="-285750">
              <a:buFont typeface="Arial" panose="020B0604020202020204" pitchFamily="34" charset="0"/>
              <a:buChar char="•"/>
            </a:pPr>
            <a:endParaRPr lang="en-US" sz="2400" dirty="0">
              <a:latin typeface="+mj-lt"/>
            </a:endParaRPr>
          </a:p>
          <a:p>
            <a:pPr marL="285750" indent="-285750">
              <a:buFont typeface="Arial" panose="020B0604020202020204" pitchFamily="34" charset="0"/>
              <a:buChar char="•"/>
            </a:pPr>
            <a:endParaRPr lang="en-US" sz="2400" dirty="0">
              <a:latin typeface="+mj-lt"/>
            </a:endParaRPr>
          </a:p>
          <a:p>
            <a:pPr marL="285750" indent="-285750">
              <a:buFont typeface="Arial" panose="020B0604020202020204" pitchFamily="34" charset="0"/>
              <a:buChar char="•"/>
            </a:pPr>
            <a:endParaRPr lang="en-US" sz="2400" dirty="0">
              <a:latin typeface="+mj-lt"/>
            </a:endParaRPr>
          </a:p>
          <a:p>
            <a:endParaRPr lang="en-US" dirty="0">
              <a:latin typeface="+mj-lt"/>
            </a:endParaRPr>
          </a:p>
        </p:txBody>
      </p:sp>
      <p:pic>
        <p:nvPicPr>
          <p:cNvPr id="7" name="Picture 6"/>
          <p:cNvPicPr>
            <a:picLocks noChangeAspect="1"/>
          </p:cNvPicPr>
          <p:nvPr/>
        </p:nvPicPr>
        <p:blipFill>
          <a:blip r:embed="rId3"/>
          <a:stretch>
            <a:fillRect/>
          </a:stretch>
        </p:blipFill>
        <p:spPr>
          <a:xfrm>
            <a:off x="5384633" y="852953"/>
            <a:ext cx="5094872" cy="4648711"/>
          </a:xfrm>
          <a:prstGeom prst="rect">
            <a:avLst/>
          </a:prstGeom>
          <a:ln>
            <a:solidFill>
              <a:schemeClr val="tx1">
                <a:lumMod val="65000"/>
                <a:lumOff val="35000"/>
              </a:schemeClr>
            </a:solidFill>
          </a:ln>
        </p:spPr>
      </p:pic>
      <p:cxnSp>
        <p:nvCxnSpPr>
          <p:cNvPr id="4" name="Straight Connector 3"/>
          <p:cNvCxnSpPr/>
          <p:nvPr/>
        </p:nvCxnSpPr>
        <p:spPr>
          <a:xfrm>
            <a:off x="6933063" y="447646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892119" y="2074461"/>
            <a:ext cx="0" cy="256577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892119" y="207446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92119" y="2074460"/>
            <a:ext cx="0" cy="13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892119" y="1856097"/>
            <a:ext cx="191069" cy="2183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083188" y="1856096"/>
            <a:ext cx="1746913"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510155" y="5815057"/>
            <a:ext cx="5254965" cy="646331"/>
          </a:xfrm>
          <a:prstGeom prst="rect">
            <a:avLst/>
          </a:prstGeom>
          <a:noFill/>
        </p:spPr>
        <p:txBody>
          <a:bodyPr wrap="none" rtlCol="0">
            <a:spAutoFit/>
          </a:bodyPr>
          <a:lstStyle/>
          <a:p>
            <a:r>
              <a:rPr lang="en-US" dirty="0"/>
              <a:t>** Not in school cost sheet, preliminary cost estimate,</a:t>
            </a:r>
          </a:p>
          <a:p>
            <a:r>
              <a:rPr lang="en-US" dirty="0"/>
              <a:t>not hard quoted </a:t>
            </a:r>
          </a:p>
        </p:txBody>
      </p:sp>
      <p:cxnSp>
        <p:nvCxnSpPr>
          <p:cNvPr id="5" name="Straight Connector 4"/>
          <p:cNvCxnSpPr/>
          <p:nvPr/>
        </p:nvCxnSpPr>
        <p:spPr>
          <a:xfrm flipV="1">
            <a:off x="6594764" y="4640239"/>
            <a:ext cx="297355" cy="250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6594764" y="4890655"/>
            <a:ext cx="0" cy="4078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463872" y="4574852"/>
            <a:ext cx="297355" cy="2504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464080" y="4896916"/>
            <a:ext cx="0" cy="40789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6761227" y="4231284"/>
            <a:ext cx="1654" cy="3435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834651" y="1856096"/>
            <a:ext cx="373039" cy="3457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207690" y="2199565"/>
            <a:ext cx="8419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906450" y="1750151"/>
            <a:ext cx="367205" cy="331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273655" y="2074460"/>
            <a:ext cx="775967" cy="45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805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4890" y="-115145"/>
            <a:ext cx="9404723" cy="1400530"/>
          </a:xfrm>
        </p:spPr>
        <p:txBody>
          <a:bodyPr>
            <a:normAutofit/>
          </a:bodyPr>
          <a:lstStyle/>
          <a:p>
            <a:r>
              <a:rPr lang="en-US" sz="3600" dirty="0"/>
              <a:t>CES</a:t>
            </a:r>
            <a:r>
              <a:rPr lang="en-US" sz="3600" b="1" dirty="0"/>
              <a:t> </a:t>
            </a:r>
            <a:r>
              <a:rPr lang="en-US" sz="2800" i="1" dirty="0"/>
              <a:t>Portable Buildings</a:t>
            </a:r>
          </a:p>
        </p:txBody>
      </p:sp>
      <p:sp>
        <p:nvSpPr>
          <p:cNvPr id="3" name="Content Placeholder 2"/>
          <p:cNvSpPr>
            <a:spLocks noGrp="1"/>
          </p:cNvSpPr>
          <p:nvPr>
            <p:ph sz="half" idx="1"/>
          </p:nvPr>
        </p:nvSpPr>
        <p:spPr>
          <a:xfrm>
            <a:off x="565498" y="2109508"/>
            <a:ext cx="10120627" cy="4195763"/>
          </a:xfrm>
        </p:spPr>
        <p:txBody>
          <a:bodyPr>
            <a:noAutofit/>
          </a:bodyPr>
          <a:lstStyle/>
          <a:p>
            <a:pPr lvl="1"/>
            <a:endParaRPr lang="en-US" sz="1400" dirty="0"/>
          </a:p>
          <a:p>
            <a:pPr lvl="1"/>
            <a:endParaRPr lang="en-US" sz="1400" dirty="0"/>
          </a:p>
          <a:p>
            <a:endParaRPr lang="en-US" sz="1600" dirty="0"/>
          </a:p>
          <a:p>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val="156410367"/>
              </p:ext>
            </p:extLst>
          </p:nvPr>
        </p:nvGraphicFramePr>
        <p:xfrm>
          <a:off x="688984" y="1070475"/>
          <a:ext cx="10583023" cy="5452441"/>
        </p:xfrm>
        <a:graphic>
          <a:graphicData uri="http://schemas.openxmlformats.org/drawingml/2006/table">
            <a:tbl>
              <a:tblPr firstRow="1" bandRow="1">
                <a:tableStyleId>{5C22544A-7EE6-4342-B048-85BDC9FD1C3A}</a:tableStyleId>
              </a:tblPr>
              <a:tblGrid>
                <a:gridCol w="1282716">
                  <a:extLst>
                    <a:ext uri="{9D8B030D-6E8A-4147-A177-3AD203B41FA5}">
                      <a16:colId xmlns:a16="http://schemas.microsoft.com/office/drawing/2014/main" val="20000"/>
                    </a:ext>
                  </a:extLst>
                </a:gridCol>
                <a:gridCol w="1300418">
                  <a:extLst>
                    <a:ext uri="{9D8B030D-6E8A-4147-A177-3AD203B41FA5}">
                      <a16:colId xmlns:a16="http://schemas.microsoft.com/office/drawing/2014/main" val="20001"/>
                    </a:ext>
                  </a:extLst>
                </a:gridCol>
                <a:gridCol w="1509442">
                  <a:extLst>
                    <a:ext uri="{9D8B030D-6E8A-4147-A177-3AD203B41FA5}">
                      <a16:colId xmlns:a16="http://schemas.microsoft.com/office/drawing/2014/main" val="20002"/>
                    </a:ext>
                  </a:extLst>
                </a:gridCol>
                <a:gridCol w="940144">
                  <a:extLst>
                    <a:ext uri="{9D8B030D-6E8A-4147-A177-3AD203B41FA5}">
                      <a16:colId xmlns:a16="http://schemas.microsoft.com/office/drawing/2014/main" val="20003"/>
                    </a:ext>
                  </a:extLst>
                </a:gridCol>
                <a:gridCol w="1110446">
                  <a:extLst>
                    <a:ext uri="{9D8B030D-6E8A-4147-A177-3AD203B41FA5}">
                      <a16:colId xmlns:a16="http://schemas.microsoft.com/office/drawing/2014/main" val="20004"/>
                    </a:ext>
                  </a:extLst>
                </a:gridCol>
                <a:gridCol w="1244676">
                  <a:extLst>
                    <a:ext uri="{9D8B030D-6E8A-4147-A177-3AD203B41FA5}">
                      <a16:colId xmlns:a16="http://schemas.microsoft.com/office/drawing/2014/main" val="20005"/>
                    </a:ext>
                  </a:extLst>
                </a:gridCol>
                <a:gridCol w="1086041">
                  <a:extLst>
                    <a:ext uri="{9D8B030D-6E8A-4147-A177-3AD203B41FA5}">
                      <a16:colId xmlns:a16="http://schemas.microsoft.com/office/drawing/2014/main" val="20006"/>
                    </a:ext>
                  </a:extLst>
                </a:gridCol>
                <a:gridCol w="988419">
                  <a:extLst>
                    <a:ext uri="{9D8B030D-6E8A-4147-A177-3AD203B41FA5}">
                      <a16:colId xmlns:a16="http://schemas.microsoft.com/office/drawing/2014/main" val="20007"/>
                    </a:ext>
                  </a:extLst>
                </a:gridCol>
                <a:gridCol w="1120721">
                  <a:extLst>
                    <a:ext uri="{9D8B030D-6E8A-4147-A177-3AD203B41FA5}">
                      <a16:colId xmlns:a16="http://schemas.microsoft.com/office/drawing/2014/main" val="20008"/>
                    </a:ext>
                  </a:extLst>
                </a:gridCol>
              </a:tblGrid>
              <a:tr h="557464">
                <a:tc>
                  <a:txBody>
                    <a:bodyPr/>
                    <a:lstStyle/>
                    <a:p>
                      <a:r>
                        <a:rPr lang="en-US" sz="1400" b="0" dirty="0">
                          <a:latin typeface="+mj-lt"/>
                        </a:rPr>
                        <a:t>Port.</a:t>
                      </a:r>
                    </a:p>
                    <a:p>
                      <a:r>
                        <a:rPr lang="en-US" sz="1400" b="0" dirty="0">
                          <a:latin typeface="+mj-lt"/>
                        </a:rPr>
                        <a:t>Bldg. </a:t>
                      </a:r>
                    </a:p>
                  </a:txBody>
                  <a:tcPr/>
                </a:tc>
                <a:tc>
                  <a:txBody>
                    <a:bodyPr/>
                    <a:lstStyle/>
                    <a:p>
                      <a:r>
                        <a:rPr lang="en-US" sz="1400" b="0" baseline="0" dirty="0">
                          <a:latin typeface="+mj-lt"/>
                        </a:rPr>
                        <a:t>Use</a:t>
                      </a:r>
                      <a:endParaRPr lang="en-US" sz="1400" b="0" dirty="0">
                        <a:latin typeface="+mj-lt"/>
                      </a:endParaRPr>
                    </a:p>
                  </a:txBody>
                  <a:tcPr/>
                </a:tc>
                <a:tc>
                  <a:txBody>
                    <a:bodyPr/>
                    <a:lstStyle/>
                    <a:p>
                      <a:r>
                        <a:rPr lang="en-US" sz="1400" b="0" dirty="0">
                          <a:latin typeface="+mj-lt"/>
                        </a:rPr>
                        <a:t>Roof </a:t>
                      </a:r>
                    </a:p>
                  </a:txBody>
                  <a:tcPr/>
                </a:tc>
                <a:tc>
                  <a:txBody>
                    <a:bodyPr/>
                    <a:lstStyle/>
                    <a:p>
                      <a:r>
                        <a:rPr lang="en-US" sz="1400" b="0" dirty="0">
                          <a:latin typeface="+mj-lt"/>
                        </a:rPr>
                        <a:t>Siding </a:t>
                      </a:r>
                    </a:p>
                  </a:txBody>
                  <a:tcPr/>
                </a:tc>
                <a:tc>
                  <a:txBody>
                    <a:bodyPr/>
                    <a:lstStyle/>
                    <a:p>
                      <a:r>
                        <a:rPr lang="en-US" sz="1400" b="0" dirty="0">
                          <a:latin typeface="+mj-lt"/>
                        </a:rPr>
                        <a:t>Ramps</a:t>
                      </a:r>
                    </a:p>
                  </a:txBody>
                  <a:tcPr/>
                </a:tc>
                <a:tc>
                  <a:txBody>
                    <a:bodyPr/>
                    <a:lstStyle/>
                    <a:p>
                      <a:r>
                        <a:rPr lang="en-US" sz="1400" b="0" dirty="0">
                          <a:latin typeface="+mj-lt"/>
                        </a:rPr>
                        <a:t>Flooring</a:t>
                      </a:r>
                    </a:p>
                  </a:txBody>
                  <a:tcPr/>
                </a:tc>
                <a:tc>
                  <a:txBody>
                    <a:bodyPr/>
                    <a:lstStyle/>
                    <a:p>
                      <a:r>
                        <a:rPr lang="en-US" sz="1400" b="0" dirty="0">
                          <a:latin typeface="+mj-lt"/>
                        </a:rPr>
                        <a:t>Interior </a:t>
                      </a:r>
                    </a:p>
                    <a:p>
                      <a:r>
                        <a:rPr lang="en-US" sz="1400" b="0" dirty="0">
                          <a:latin typeface="+mj-lt"/>
                        </a:rPr>
                        <a:t>Finishes</a:t>
                      </a:r>
                    </a:p>
                  </a:txBody>
                  <a:tcPr/>
                </a:tc>
                <a:tc>
                  <a:txBody>
                    <a:bodyPr/>
                    <a:lstStyle/>
                    <a:p>
                      <a:r>
                        <a:rPr lang="en-US" sz="1400" b="0" dirty="0">
                          <a:latin typeface="+mj-lt"/>
                        </a:rPr>
                        <a:t>Ext</a:t>
                      </a:r>
                    </a:p>
                    <a:p>
                      <a:r>
                        <a:rPr lang="en-US" sz="1400" b="0" dirty="0">
                          <a:latin typeface="+mj-lt"/>
                        </a:rPr>
                        <a:t>Paint</a:t>
                      </a:r>
                    </a:p>
                  </a:txBody>
                  <a:tcPr/>
                </a:tc>
                <a:tc>
                  <a:txBody>
                    <a:bodyPr/>
                    <a:lstStyle/>
                    <a:p>
                      <a:r>
                        <a:rPr lang="en-US" sz="1400" b="0" dirty="0">
                          <a:latin typeface="+mj-lt"/>
                        </a:rPr>
                        <a:t>Restrooms </a:t>
                      </a:r>
                    </a:p>
                  </a:txBody>
                  <a:tcPr/>
                </a:tc>
                <a:extLst>
                  <a:ext uri="{0D108BD9-81ED-4DB2-BD59-A6C34878D82A}">
                    <a16:rowId xmlns:a16="http://schemas.microsoft.com/office/drawing/2014/main" val="10000"/>
                  </a:ext>
                </a:extLst>
              </a:tr>
              <a:tr h="562800">
                <a:tc>
                  <a:txBody>
                    <a:bodyPr/>
                    <a:lstStyle/>
                    <a:p>
                      <a:r>
                        <a:rPr lang="en-US" sz="1400" b="0" dirty="0">
                          <a:latin typeface="+mj-lt"/>
                        </a:rPr>
                        <a:t>PO 2/3</a:t>
                      </a:r>
                    </a:p>
                  </a:txBody>
                  <a:tcPr>
                    <a:solidFill>
                      <a:schemeClr val="accent1">
                        <a:lumMod val="40000"/>
                        <a:lumOff val="60000"/>
                      </a:schemeClr>
                    </a:solidFill>
                  </a:tcPr>
                </a:tc>
                <a:tc>
                  <a:txBody>
                    <a:bodyPr/>
                    <a:lstStyle/>
                    <a:p>
                      <a:r>
                        <a:rPr lang="en-US" sz="1400" b="0" dirty="0">
                          <a:latin typeface="+mj-lt"/>
                        </a:rPr>
                        <a:t>WCC</a:t>
                      </a:r>
                    </a:p>
                  </a:txBody>
                  <a:tcPr>
                    <a:solidFill>
                      <a:schemeClr val="accent1">
                        <a:lumMod val="40000"/>
                        <a:lumOff val="60000"/>
                      </a:schemeClr>
                    </a:solidFill>
                  </a:tcPr>
                </a:tc>
                <a:tc>
                  <a:txBody>
                    <a:bodyPr/>
                    <a:lstStyle/>
                    <a:p>
                      <a:r>
                        <a:rPr lang="en-US" sz="1400" b="0" dirty="0">
                          <a:solidFill>
                            <a:schemeClr val="tx1"/>
                          </a:solidFill>
                          <a:latin typeface="+mj-lt"/>
                        </a:rPr>
                        <a:t>3 tab RPL 2021</a:t>
                      </a:r>
                    </a:p>
                    <a:p>
                      <a:r>
                        <a:rPr lang="en-US" sz="1400" b="0" dirty="0">
                          <a:solidFill>
                            <a:schemeClr val="tx1"/>
                          </a:solidFill>
                          <a:latin typeface="+mj-lt"/>
                        </a:rPr>
                        <a:t>8,500</a:t>
                      </a:r>
                    </a:p>
                  </a:txBody>
                  <a:tcPr>
                    <a:solidFill>
                      <a:schemeClr val="accent1">
                        <a:lumMod val="40000"/>
                        <a:lumOff val="60000"/>
                      </a:schemeClr>
                    </a:solidFill>
                  </a:tcPr>
                </a:tc>
                <a:tc>
                  <a:txBody>
                    <a:bodyPr/>
                    <a:lstStyle/>
                    <a:p>
                      <a:r>
                        <a:rPr lang="en-US" sz="1400" b="0" dirty="0">
                          <a:solidFill>
                            <a:schemeClr val="tx1"/>
                          </a:solidFill>
                          <a:latin typeface="+mj-lt"/>
                        </a:rPr>
                        <a:t>A</a:t>
                      </a:r>
                    </a:p>
                  </a:txBody>
                  <a:tcPr>
                    <a:solidFill>
                      <a:schemeClr val="accent1">
                        <a:lumMod val="40000"/>
                        <a:lumOff val="60000"/>
                      </a:schemeClr>
                    </a:solidFill>
                  </a:tcPr>
                </a:tc>
                <a:tc>
                  <a:txBody>
                    <a:bodyPr/>
                    <a:lstStyle/>
                    <a:p>
                      <a:r>
                        <a:rPr lang="en-US" sz="1400" b="0" dirty="0">
                          <a:solidFill>
                            <a:schemeClr val="tx1"/>
                          </a:solidFill>
                          <a:latin typeface="+mj-lt"/>
                        </a:rPr>
                        <a:t>2023 </a:t>
                      </a:r>
                    </a:p>
                    <a:p>
                      <a:r>
                        <a:rPr lang="en-US" sz="1400" b="0" dirty="0">
                          <a:solidFill>
                            <a:schemeClr val="tx1"/>
                          </a:solidFill>
                          <a:latin typeface="+mj-lt"/>
                        </a:rPr>
                        <a:t>$5,000</a:t>
                      </a:r>
                    </a:p>
                  </a:txBody>
                  <a:tcPr>
                    <a:solidFill>
                      <a:schemeClr val="accent1">
                        <a:lumMod val="40000"/>
                        <a:lumOff val="60000"/>
                      </a:schemeClr>
                    </a:solidFill>
                  </a:tcPr>
                </a:tc>
                <a:tc>
                  <a:txBody>
                    <a:bodyPr/>
                    <a:lstStyle/>
                    <a:p>
                      <a:r>
                        <a:rPr lang="en-US" sz="1400" b="0" dirty="0">
                          <a:latin typeface="+mj-lt"/>
                        </a:rPr>
                        <a:t>2024</a:t>
                      </a:r>
                    </a:p>
                    <a:p>
                      <a:r>
                        <a:rPr lang="en-US" sz="1400" b="0" dirty="0">
                          <a:latin typeface="+mj-lt"/>
                        </a:rPr>
                        <a:t>$6,000</a:t>
                      </a:r>
                    </a:p>
                  </a:txBody>
                  <a:tcPr>
                    <a:solidFill>
                      <a:schemeClr val="accent1">
                        <a:lumMod val="40000"/>
                        <a:lumOff val="60000"/>
                      </a:schemeClr>
                    </a:solidFill>
                  </a:tcPr>
                </a:tc>
                <a:tc>
                  <a:txBody>
                    <a:bodyPr/>
                    <a:lstStyle/>
                    <a:p>
                      <a:r>
                        <a:rPr lang="en-US" sz="1400" b="0" dirty="0">
                          <a:latin typeface="+mj-lt"/>
                        </a:rPr>
                        <a:t>2024</a:t>
                      </a:r>
                    </a:p>
                    <a:p>
                      <a:r>
                        <a:rPr lang="en-US" sz="1400" b="0" dirty="0">
                          <a:latin typeface="+mj-lt"/>
                        </a:rPr>
                        <a:t>$3,000</a:t>
                      </a:r>
                    </a:p>
                  </a:txBody>
                  <a:tcPr>
                    <a:solidFill>
                      <a:schemeClr val="accent1">
                        <a:lumMod val="40000"/>
                        <a:lumOff val="60000"/>
                      </a:schemeClr>
                    </a:solidFill>
                  </a:tcPr>
                </a:tc>
                <a:tc>
                  <a:txBody>
                    <a:bodyPr/>
                    <a:lstStyle/>
                    <a:p>
                      <a:r>
                        <a:rPr lang="en-US" sz="1400" b="0" dirty="0">
                          <a:latin typeface="+mj-lt"/>
                        </a:rPr>
                        <a:t>New</a:t>
                      </a:r>
                    </a:p>
                  </a:txBody>
                  <a:tcPr>
                    <a:solidFill>
                      <a:schemeClr val="accent1">
                        <a:lumMod val="40000"/>
                        <a:lumOff val="60000"/>
                      </a:schemeClr>
                    </a:solidFill>
                  </a:tcPr>
                </a:tc>
                <a:tc>
                  <a:txBody>
                    <a:bodyPr/>
                    <a:lstStyle/>
                    <a:p>
                      <a:r>
                        <a:rPr lang="en-US" sz="1400" b="0" dirty="0">
                          <a:latin typeface="+mj-lt"/>
                        </a:rPr>
                        <a:t>Existing </a:t>
                      </a:r>
                    </a:p>
                  </a:txBody>
                  <a:tcPr>
                    <a:solidFill>
                      <a:schemeClr val="accent1">
                        <a:lumMod val="40000"/>
                        <a:lumOff val="60000"/>
                      </a:schemeClr>
                    </a:solidFill>
                  </a:tcPr>
                </a:tc>
                <a:extLst>
                  <a:ext uri="{0D108BD9-81ED-4DB2-BD59-A6C34878D82A}">
                    <a16:rowId xmlns:a16="http://schemas.microsoft.com/office/drawing/2014/main" val="10001"/>
                  </a:ext>
                </a:extLst>
              </a:tr>
              <a:tr h="557464">
                <a:tc>
                  <a:txBody>
                    <a:bodyPr/>
                    <a:lstStyle/>
                    <a:p>
                      <a:r>
                        <a:rPr lang="en-US" sz="1400" b="0" dirty="0">
                          <a:latin typeface="+mj-lt"/>
                        </a:rPr>
                        <a:t>PO 4/5</a:t>
                      </a:r>
                    </a:p>
                  </a:txBody>
                  <a:tcPr>
                    <a:solidFill>
                      <a:schemeClr val="accent1">
                        <a:lumMod val="20000"/>
                        <a:lumOff val="80000"/>
                      </a:schemeClr>
                    </a:solidFill>
                  </a:tcPr>
                </a:tc>
                <a:tc>
                  <a:txBody>
                    <a:bodyPr/>
                    <a:lstStyle/>
                    <a:p>
                      <a:r>
                        <a:rPr lang="en-US" sz="1400" b="0" dirty="0">
                          <a:latin typeface="+mj-lt"/>
                        </a:rPr>
                        <a:t>DSP</a:t>
                      </a:r>
                    </a:p>
                    <a:p>
                      <a:r>
                        <a:rPr lang="en-US" sz="1400" b="0" dirty="0">
                          <a:latin typeface="+mj-lt"/>
                        </a:rPr>
                        <a:t>Comp lab</a:t>
                      </a:r>
                    </a:p>
                  </a:txBody>
                  <a:tcPr>
                    <a:solidFill>
                      <a:schemeClr val="accent1">
                        <a:lumMod val="20000"/>
                        <a:lumOff val="80000"/>
                      </a:schemeClr>
                    </a:solidFill>
                  </a:tcPr>
                </a:tc>
                <a:tc>
                  <a:txBody>
                    <a:bodyPr/>
                    <a:lstStyle/>
                    <a:p>
                      <a:r>
                        <a:rPr lang="en-US" sz="1400" b="0" dirty="0">
                          <a:solidFill>
                            <a:schemeClr val="tx1"/>
                          </a:solidFill>
                          <a:latin typeface="+mj-lt"/>
                        </a:rPr>
                        <a:t>3 tab</a:t>
                      </a:r>
                    </a:p>
                  </a:txBody>
                  <a:tcPr>
                    <a:solidFill>
                      <a:schemeClr val="accent1">
                        <a:lumMod val="20000"/>
                        <a:lumOff val="80000"/>
                      </a:schemeClr>
                    </a:solidFill>
                  </a:tcPr>
                </a:tc>
                <a:tc>
                  <a:txBody>
                    <a:bodyPr/>
                    <a:lstStyle/>
                    <a:p>
                      <a:r>
                        <a:rPr lang="en-US" sz="1400" b="0" dirty="0">
                          <a:solidFill>
                            <a:schemeClr val="tx1"/>
                          </a:solidFill>
                          <a:latin typeface="+mj-lt"/>
                        </a:rPr>
                        <a:t>A</a:t>
                      </a:r>
                    </a:p>
                  </a:txBody>
                  <a:tcPr>
                    <a:solidFill>
                      <a:schemeClr val="accent1">
                        <a:lumMod val="20000"/>
                        <a:lumOff val="80000"/>
                      </a:schemeClr>
                    </a:solidFill>
                  </a:tcPr>
                </a:tc>
                <a:tc>
                  <a:txBody>
                    <a:bodyPr/>
                    <a:lstStyle/>
                    <a:p>
                      <a:r>
                        <a:rPr lang="en-US" sz="1400" b="0" dirty="0">
                          <a:solidFill>
                            <a:schemeClr val="tx1"/>
                          </a:solidFill>
                          <a:latin typeface="+mj-lt"/>
                        </a:rPr>
                        <a:t>New</a:t>
                      </a:r>
                    </a:p>
                  </a:txBody>
                  <a:tcPr>
                    <a:solidFill>
                      <a:schemeClr val="accent1">
                        <a:lumMod val="20000"/>
                        <a:lumOff val="80000"/>
                      </a:schemeClr>
                    </a:solidFill>
                  </a:tcPr>
                </a:tc>
                <a:tc>
                  <a:txBody>
                    <a:bodyPr/>
                    <a:lstStyle/>
                    <a:p>
                      <a:r>
                        <a:rPr lang="en-US" sz="1400" b="0" dirty="0">
                          <a:latin typeface="+mj-lt"/>
                        </a:rPr>
                        <a:t>P4- New</a:t>
                      </a:r>
                    </a:p>
                    <a:p>
                      <a:r>
                        <a:rPr lang="en-US" sz="1400" b="0" dirty="0">
                          <a:latin typeface="+mj-lt"/>
                        </a:rPr>
                        <a:t>P5-Carpet C</a:t>
                      </a:r>
                    </a:p>
                  </a:txBody>
                  <a:tcPr>
                    <a:solidFill>
                      <a:schemeClr val="accent1">
                        <a:lumMod val="20000"/>
                        <a:lumOff val="80000"/>
                      </a:schemeClr>
                    </a:solidFill>
                  </a:tcPr>
                </a:tc>
                <a:tc>
                  <a:txBody>
                    <a:bodyPr/>
                    <a:lstStyle/>
                    <a:p>
                      <a:r>
                        <a:rPr lang="en-US" sz="1400" b="0" dirty="0">
                          <a:latin typeface="+mj-lt"/>
                        </a:rPr>
                        <a:t>P-4 new</a:t>
                      </a:r>
                    </a:p>
                    <a:p>
                      <a:r>
                        <a:rPr lang="en-US" sz="1400" b="0" dirty="0">
                          <a:latin typeface="+mj-lt"/>
                        </a:rPr>
                        <a:t>P-5 </a:t>
                      </a:r>
                    </a:p>
                  </a:txBody>
                  <a:tcPr>
                    <a:solidFill>
                      <a:schemeClr val="accent1">
                        <a:lumMod val="20000"/>
                        <a:lumOff val="80000"/>
                      </a:schemeClr>
                    </a:solidFill>
                  </a:tcPr>
                </a:tc>
                <a:tc>
                  <a:txBody>
                    <a:bodyPr/>
                    <a:lstStyle/>
                    <a:p>
                      <a:r>
                        <a:rPr lang="en-US" sz="1400" b="0" dirty="0">
                          <a:latin typeface="+mj-lt"/>
                        </a:rPr>
                        <a:t>New</a:t>
                      </a:r>
                    </a:p>
                  </a:txBody>
                  <a:tcPr>
                    <a:solidFill>
                      <a:schemeClr val="accent1">
                        <a:lumMod val="20000"/>
                        <a:lumOff val="80000"/>
                      </a:schemeClr>
                    </a:solidFill>
                  </a:tcPr>
                </a:tc>
                <a:tc>
                  <a:txBody>
                    <a:bodyPr/>
                    <a:lstStyle/>
                    <a:p>
                      <a:r>
                        <a:rPr lang="en-US" sz="1400" b="0" dirty="0">
                          <a:latin typeface="+mj-lt"/>
                        </a:rPr>
                        <a:t>Installed</a:t>
                      </a:r>
                    </a:p>
                    <a:p>
                      <a:r>
                        <a:rPr lang="en-US" sz="1400" b="0" dirty="0">
                          <a:latin typeface="+mj-lt"/>
                        </a:rPr>
                        <a:t>2019</a:t>
                      </a:r>
                    </a:p>
                  </a:txBody>
                  <a:tcPr>
                    <a:solidFill>
                      <a:schemeClr val="accent1">
                        <a:lumMod val="20000"/>
                        <a:lumOff val="80000"/>
                      </a:schemeClr>
                    </a:solidFill>
                  </a:tcPr>
                </a:tc>
                <a:extLst>
                  <a:ext uri="{0D108BD9-81ED-4DB2-BD59-A6C34878D82A}">
                    <a16:rowId xmlns:a16="http://schemas.microsoft.com/office/drawing/2014/main" val="10002"/>
                  </a:ext>
                </a:extLst>
              </a:tr>
              <a:tr h="663564">
                <a:tc>
                  <a:txBody>
                    <a:bodyPr/>
                    <a:lstStyle/>
                    <a:p>
                      <a:r>
                        <a:rPr lang="en-US" sz="1400" b="0" dirty="0">
                          <a:latin typeface="+mj-lt"/>
                        </a:rPr>
                        <a:t>PO 6/7</a:t>
                      </a:r>
                    </a:p>
                  </a:txBody>
                  <a:tcPr>
                    <a:solidFill>
                      <a:schemeClr val="accent1">
                        <a:lumMod val="40000"/>
                        <a:lumOff val="60000"/>
                      </a:schemeClr>
                    </a:solidFill>
                  </a:tcPr>
                </a:tc>
                <a:tc>
                  <a:txBody>
                    <a:bodyPr/>
                    <a:lstStyle/>
                    <a:p>
                      <a:r>
                        <a:rPr lang="en-US" sz="1400" b="0" dirty="0">
                          <a:latin typeface="+mj-lt"/>
                        </a:rPr>
                        <a:t>SPED</a:t>
                      </a:r>
                    </a:p>
                    <a:p>
                      <a:r>
                        <a:rPr lang="en-US" sz="1400" b="0" dirty="0">
                          <a:latin typeface="+mj-lt"/>
                        </a:rPr>
                        <a:t>Preschool</a:t>
                      </a:r>
                    </a:p>
                  </a:txBody>
                  <a:tcPr>
                    <a:solidFill>
                      <a:schemeClr val="accent1">
                        <a:lumMod val="40000"/>
                        <a:lumOff val="60000"/>
                      </a:schemeClr>
                    </a:solidFill>
                  </a:tcPr>
                </a:tc>
                <a:tc>
                  <a:txBody>
                    <a:bodyPr/>
                    <a:lstStyle/>
                    <a:p>
                      <a:r>
                        <a:rPr lang="en-US" sz="1400" b="0" dirty="0">
                          <a:solidFill>
                            <a:schemeClr val="tx1"/>
                          </a:solidFill>
                          <a:latin typeface="+mj-lt"/>
                        </a:rPr>
                        <a:t>Metal</a:t>
                      </a:r>
                    </a:p>
                  </a:txBody>
                  <a:tcPr>
                    <a:solidFill>
                      <a:schemeClr val="accent1">
                        <a:lumMod val="40000"/>
                        <a:lumOff val="60000"/>
                      </a:schemeClr>
                    </a:solidFill>
                  </a:tcPr>
                </a:tc>
                <a:tc>
                  <a:txBody>
                    <a:bodyPr/>
                    <a:lstStyle/>
                    <a:p>
                      <a:r>
                        <a:rPr lang="en-US" sz="1400" b="0" dirty="0">
                          <a:solidFill>
                            <a:schemeClr val="tx1"/>
                          </a:solidFill>
                          <a:latin typeface="+mj-lt"/>
                        </a:rPr>
                        <a:t>A</a:t>
                      </a:r>
                    </a:p>
                  </a:txBody>
                  <a:tcPr>
                    <a:solidFill>
                      <a:schemeClr val="accent1">
                        <a:lumMod val="40000"/>
                        <a:lumOff val="60000"/>
                      </a:schemeClr>
                    </a:solidFill>
                  </a:tcPr>
                </a:tc>
                <a:tc>
                  <a:txBody>
                    <a:bodyPr/>
                    <a:lstStyle/>
                    <a:p>
                      <a:r>
                        <a:rPr lang="en-US" sz="1400" b="0" dirty="0">
                          <a:solidFill>
                            <a:schemeClr val="tx1"/>
                          </a:solidFill>
                          <a:latin typeface="+mj-lt"/>
                        </a:rPr>
                        <a:t>New</a:t>
                      </a:r>
                    </a:p>
                  </a:txBody>
                  <a:tcPr>
                    <a:solidFill>
                      <a:schemeClr val="accent1">
                        <a:lumMod val="40000"/>
                        <a:lumOff val="60000"/>
                      </a:schemeClr>
                    </a:solidFill>
                  </a:tcPr>
                </a:tc>
                <a:tc>
                  <a:txBody>
                    <a:bodyPr/>
                    <a:lstStyle/>
                    <a:p>
                      <a:r>
                        <a:rPr lang="en-US" sz="1400" b="0" dirty="0">
                          <a:latin typeface="+mj-lt"/>
                        </a:rPr>
                        <a:t>New</a:t>
                      </a:r>
                    </a:p>
                  </a:txBody>
                  <a:tcPr>
                    <a:solidFill>
                      <a:schemeClr val="accent1">
                        <a:lumMod val="40000"/>
                        <a:lumOff val="60000"/>
                      </a:schemeClr>
                    </a:solidFill>
                  </a:tcPr>
                </a:tc>
                <a:tc>
                  <a:txBody>
                    <a:bodyPr/>
                    <a:lstStyle/>
                    <a:p>
                      <a:r>
                        <a:rPr lang="en-US" sz="1400" b="0" dirty="0">
                          <a:latin typeface="+mj-lt"/>
                        </a:rPr>
                        <a:t>New</a:t>
                      </a:r>
                    </a:p>
                  </a:txBody>
                  <a:tcPr>
                    <a:solidFill>
                      <a:schemeClr val="accent1">
                        <a:lumMod val="40000"/>
                        <a:lumOff val="60000"/>
                      </a:schemeClr>
                    </a:solidFill>
                  </a:tcPr>
                </a:tc>
                <a:tc>
                  <a:txBody>
                    <a:bodyPr/>
                    <a:lstStyle/>
                    <a:p>
                      <a:r>
                        <a:rPr lang="en-US" sz="1400" b="0" dirty="0">
                          <a:latin typeface="+mj-lt"/>
                        </a:rPr>
                        <a:t>New</a:t>
                      </a:r>
                    </a:p>
                  </a:txBody>
                  <a:tcPr>
                    <a:solidFill>
                      <a:schemeClr val="accent1">
                        <a:lumMod val="40000"/>
                        <a:lumOff val="60000"/>
                      </a:schemeClr>
                    </a:solidFill>
                  </a:tcPr>
                </a:tc>
                <a:tc>
                  <a:txBody>
                    <a:bodyPr/>
                    <a:lstStyle/>
                    <a:p>
                      <a:r>
                        <a:rPr lang="en-US" sz="1400" b="0" dirty="0">
                          <a:latin typeface="+mj-lt"/>
                        </a:rPr>
                        <a:t>Existing </a:t>
                      </a:r>
                    </a:p>
                  </a:txBody>
                  <a:tcPr>
                    <a:solidFill>
                      <a:schemeClr val="accent1">
                        <a:lumMod val="40000"/>
                        <a:lumOff val="60000"/>
                      </a:schemeClr>
                    </a:solidFill>
                  </a:tcPr>
                </a:tc>
                <a:extLst>
                  <a:ext uri="{0D108BD9-81ED-4DB2-BD59-A6C34878D82A}">
                    <a16:rowId xmlns:a16="http://schemas.microsoft.com/office/drawing/2014/main" val="10003"/>
                  </a:ext>
                </a:extLst>
              </a:tr>
              <a:tr h="576729">
                <a:tc>
                  <a:txBody>
                    <a:bodyPr/>
                    <a:lstStyle/>
                    <a:p>
                      <a:r>
                        <a:rPr lang="en-US" sz="1400" b="0" dirty="0">
                          <a:latin typeface="+mj-lt"/>
                        </a:rPr>
                        <a:t>PO 8/9</a:t>
                      </a:r>
                    </a:p>
                  </a:txBody>
                  <a:tcPr>
                    <a:solidFill>
                      <a:schemeClr val="accent1">
                        <a:lumMod val="20000"/>
                        <a:lumOff val="80000"/>
                      </a:schemeClr>
                    </a:solidFill>
                  </a:tcPr>
                </a:tc>
                <a:tc>
                  <a:txBody>
                    <a:bodyPr/>
                    <a:lstStyle/>
                    <a:p>
                      <a:r>
                        <a:rPr lang="en-US" sz="1400" b="0" dirty="0">
                          <a:latin typeface="+mj-lt"/>
                        </a:rPr>
                        <a:t>FCRC</a:t>
                      </a:r>
                    </a:p>
                  </a:txBody>
                  <a:tcPr>
                    <a:solidFill>
                      <a:schemeClr val="accent1">
                        <a:lumMod val="20000"/>
                        <a:lumOff val="80000"/>
                      </a:schemeClr>
                    </a:solidFill>
                  </a:tcPr>
                </a:tc>
                <a:tc>
                  <a:txBody>
                    <a:bodyPr/>
                    <a:lstStyle/>
                    <a:p>
                      <a:r>
                        <a:rPr lang="en-US" sz="1400" b="0" dirty="0">
                          <a:solidFill>
                            <a:schemeClr val="tx1"/>
                          </a:solidFill>
                          <a:latin typeface="+mj-lt"/>
                        </a:rPr>
                        <a:t>3 tab</a:t>
                      </a:r>
                    </a:p>
                    <a:p>
                      <a:r>
                        <a:rPr lang="en-US" sz="1400" b="0" dirty="0">
                          <a:solidFill>
                            <a:schemeClr val="tx1"/>
                          </a:solidFill>
                          <a:latin typeface="+mj-lt"/>
                        </a:rPr>
                        <a:t>New</a:t>
                      </a:r>
                    </a:p>
                  </a:txBody>
                  <a:tcPr>
                    <a:solidFill>
                      <a:schemeClr val="accent1">
                        <a:lumMod val="20000"/>
                        <a:lumOff val="80000"/>
                      </a:schemeClr>
                    </a:solidFill>
                  </a:tcPr>
                </a:tc>
                <a:tc>
                  <a:txBody>
                    <a:bodyPr/>
                    <a:lstStyle/>
                    <a:p>
                      <a:r>
                        <a:rPr lang="en-US" sz="1400" b="0" dirty="0">
                          <a:solidFill>
                            <a:schemeClr val="tx1"/>
                          </a:solidFill>
                          <a:latin typeface="+mj-lt"/>
                        </a:rPr>
                        <a:t>A</a:t>
                      </a:r>
                    </a:p>
                  </a:txBody>
                  <a:tcPr>
                    <a:solidFill>
                      <a:schemeClr val="accent1">
                        <a:lumMod val="20000"/>
                        <a:lumOff val="80000"/>
                      </a:schemeClr>
                    </a:solidFill>
                  </a:tcPr>
                </a:tc>
                <a:tc>
                  <a:txBody>
                    <a:bodyPr/>
                    <a:lstStyle/>
                    <a:p>
                      <a:r>
                        <a:rPr lang="en-US" sz="1400" b="0" dirty="0">
                          <a:solidFill>
                            <a:schemeClr val="tx1"/>
                          </a:solidFill>
                          <a:latin typeface="+mj-lt"/>
                        </a:rPr>
                        <a:t>New</a:t>
                      </a:r>
                    </a:p>
                  </a:txBody>
                  <a:tcPr>
                    <a:solidFill>
                      <a:schemeClr val="accent1">
                        <a:lumMod val="20000"/>
                        <a:lumOff val="80000"/>
                      </a:schemeClr>
                    </a:solidFill>
                  </a:tcPr>
                </a:tc>
                <a:tc>
                  <a:txBody>
                    <a:bodyPr/>
                    <a:lstStyle/>
                    <a:p>
                      <a:r>
                        <a:rPr lang="en-US" sz="1400" b="0" dirty="0">
                          <a:latin typeface="+mj-lt"/>
                        </a:rPr>
                        <a:t>2025</a:t>
                      </a:r>
                    </a:p>
                    <a:p>
                      <a:r>
                        <a:rPr lang="en-US" sz="1400" b="0" dirty="0">
                          <a:latin typeface="+mj-lt"/>
                        </a:rPr>
                        <a:t>$6,000</a:t>
                      </a:r>
                    </a:p>
                  </a:txBody>
                  <a:tcPr>
                    <a:solidFill>
                      <a:schemeClr val="accent1">
                        <a:lumMod val="20000"/>
                        <a:lumOff val="80000"/>
                      </a:schemeClr>
                    </a:solidFill>
                  </a:tcPr>
                </a:tc>
                <a:tc>
                  <a:txBody>
                    <a:bodyPr/>
                    <a:lstStyle/>
                    <a:p>
                      <a:r>
                        <a:rPr lang="en-US" sz="1400" b="0" dirty="0">
                          <a:latin typeface="+mj-lt"/>
                        </a:rPr>
                        <a:t>2023</a:t>
                      </a:r>
                    </a:p>
                    <a:p>
                      <a:r>
                        <a:rPr lang="en-US" sz="1400" b="0" dirty="0">
                          <a:latin typeface="+mj-lt"/>
                        </a:rPr>
                        <a:t>$3,000</a:t>
                      </a:r>
                    </a:p>
                  </a:txBody>
                  <a:tcPr>
                    <a:solidFill>
                      <a:schemeClr val="accent1">
                        <a:lumMod val="20000"/>
                        <a:lumOff val="80000"/>
                      </a:schemeClr>
                    </a:solidFill>
                  </a:tcPr>
                </a:tc>
                <a:tc>
                  <a:txBody>
                    <a:bodyPr/>
                    <a:lstStyle/>
                    <a:p>
                      <a:r>
                        <a:rPr lang="en-US" sz="1400" b="0" dirty="0">
                          <a:latin typeface="+mj-lt"/>
                        </a:rPr>
                        <a:t>New</a:t>
                      </a:r>
                    </a:p>
                  </a:txBody>
                  <a:tcPr>
                    <a:solidFill>
                      <a:schemeClr val="accent1">
                        <a:lumMod val="20000"/>
                        <a:lumOff val="80000"/>
                      </a:schemeClr>
                    </a:solidFill>
                  </a:tcPr>
                </a:tc>
                <a:tc>
                  <a:txBody>
                    <a:bodyPr/>
                    <a:lstStyle/>
                    <a:p>
                      <a:r>
                        <a:rPr lang="en-US" sz="1400" b="0" dirty="0">
                          <a:latin typeface="+mj-lt"/>
                        </a:rPr>
                        <a:t>Existing</a:t>
                      </a:r>
                    </a:p>
                  </a:txBody>
                  <a:tcPr>
                    <a:solidFill>
                      <a:schemeClr val="accent1">
                        <a:lumMod val="20000"/>
                        <a:lumOff val="80000"/>
                      </a:schemeClr>
                    </a:solidFill>
                  </a:tcPr>
                </a:tc>
                <a:extLst>
                  <a:ext uri="{0D108BD9-81ED-4DB2-BD59-A6C34878D82A}">
                    <a16:rowId xmlns:a16="http://schemas.microsoft.com/office/drawing/2014/main" val="10004"/>
                  </a:ext>
                </a:extLst>
              </a:tr>
              <a:tr h="557464">
                <a:tc>
                  <a:txBody>
                    <a:bodyPr/>
                    <a:lstStyle/>
                    <a:p>
                      <a:r>
                        <a:rPr lang="en-US" sz="1400" b="0" dirty="0">
                          <a:latin typeface="+mj-lt"/>
                        </a:rPr>
                        <a:t>PO 11/12 </a:t>
                      </a:r>
                    </a:p>
                  </a:txBody>
                  <a:tcPr>
                    <a:solidFill>
                      <a:schemeClr val="accent1">
                        <a:lumMod val="40000"/>
                        <a:lumOff val="60000"/>
                      </a:schemeClr>
                    </a:solidFill>
                  </a:tcPr>
                </a:tc>
                <a:tc>
                  <a:txBody>
                    <a:bodyPr/>
                    <a:lstStyle/>
                    <a:p>
                      <a:r>
                        <a:rPr lang="en-US" sz="1400" b="0" dirty="0">
                          <a:latin typeface="+mj-lt"/>
                        </a:rPr>
                        <a:t>CO-OP </a:t>
                      </a:r>
                    </a:p>
                    <a:p>
                      <a:r>
                        <a:rPr lang="en-US" sz="1400" b="0" dirty="0">
                          <a:latin typeface="+mj-lt"/>
                        </a:rPr>
                        <a:t>ECAP</a:t>
                      </a:r>
                    </a:p>
                  </a:txBody>
                  <a:tcPr>
                    <a:solidFill>
                      <a:schemeClr val="accent1">
                        <a:lumMod val="40000"/>
                        <a:lumOff val="60000"/>
                      </a:schemeClr>
                    </a:solidFill>
                  </a:tcPr>
                </a:tc>
                <a:tc>
                  <a:txBody>
                    <a:bodyPr/>
                    <a:lstStyle/>
                    <a:p>
                      <a:r>
                        <a:rPr lang="en-US" sz="1400" b="0" dirty="0">
                          <a:solidFill>
                            <a:schemeClr val="tx1"/>
                          </a:solidFill>
                          <a:latin typeface="+mj-lt"/>
                        </a:rPr>
                        <a:t>Metal</a:t>
                      </a:r>
                    </a:p>
                  </a:txBody>
                  <a:tcPr>
                    <a:solidFill>
                      <a:schemeClr val="accent1">
                        <a:lumMod val="40000"/>
                        <a:lumOff val="60000"/>
                      </a:schemeClr>
                    </a:solidFill>
                  </a:tcPr>
                </a:tc>
                <a:tc>
                  <a:txBody>
                    <a:bodyPr/>
                    <a:lstStyle/>
                    <a:p>
                      <a:r>
                        <a:rPr lang="en-US" sz="1400" b="0" dirty="0">
                          <a:solidFill>
                            <a:schemeClr val="tx1"/>
                          </a:solidFill>
                          <a:latin typeface="+mj-lt"/>
                        </a:rPr>
                        <a:t>A</a:t>
                      </a:r>
                    </a:p>
                  </a:txBody>
                  <a:tcPr>
                    <a:solidFill>
                      <a:schemeClr val="accent1">
                        <a:lumMod val="40000"/>
                        <a:lumOff val="60000"/>
                      </a:schemeClr>
                    </a:solidFill>
                  </a:tcPr>
                </a:tc>
                <a:tc>
                  <a:txBody>
                    <a:bodyPr/>
                    <a:lstStyle/>
                    <a:p>
                      <a:r>
                        <a:rPr lang="en-US" sz="1400" b="0" dirty="0">
                          <a:solidFill>
                            <a:schemeClr val="tx1"/>
                          </a:solidFill>
                          <a:latin typeface="+mj-lt"/>
                        </a:rPr>
                        <a:t>New</a:t>
                      </a:r>
                    </a:p>
                  </a:txBody>
                  <a:tcPr>
                    <a:solidFill>
                      <a:schemeClr val="accent1">
                        <a:lumMod val="40000"/>
                        <a:lumOff val="60000"/>
                      </a:schemeClr>
                    </a:solidFill>
                  </a:tcPr>
                </a:tc>
                <a:tc>
                  <a:txBody>
                    <a:bodyPr/>
                    <a:lstStyle/>
                    <a:p>
                      <a:r>
                        <a:rPr lang="en-US" sz="1400" b="0" dirty="0">
                          <a:latin typeface="+mj-lt"/>
                        </a:rPr>
                        <a:t>New</a:t>
                      </a:r>
                    </a:p>
                  </a:txBody>
                  <a:tcPr>
                    <a:solidFill>
                      <a:schemeClr val="accent1">
                        <a:lumMod val="40000"/>
                        <a:lumOff val="60000"/>
                      </a:schemeClr>
                    </a:solidFill>
                  </a:tcPr>
                </a:tc>
                <a:tc>
                  <a:txBody>
                    <a:bodyPr/>
                    <a:lstStyle/>
                    <a:p>
                      <a:r>
                        <a:rPr lang="en-US" sz="1400" b="0" dirty="0">
                          <a:latin typeface="+mj-lt"/>
                        </a:rPr>
                        <a:t>New</a:t>
                      </a:r>
                    </a:p>
                  </a:txBody>
                  <a:tcPr>
                    <a:solidFill>
                      <a:schemeClr val="accent1">
                        <a:lumMod val="40000"/>
                        <a:lumOff val="60000"/>
                      </a:schemeClr>
                    </a:solidFill>
                  </a:tcPr>
                </a:tc>
                <a:tc>
                  <a:txBody>
                    <a:bodyPr/>
                    <a:lstStyle/>
                    <a:p>
                      <a:r>
                        <a:rPr lang="en-US" sz="1400" b="0" dirty="0">
                          <a:latin typeface="+mj-lt"/>
                        </a:rPr>
                        <a:t>New</a:t>
                      </a:r>
                    </a:p>
                  </a:txBody>
                  <a:tcPr>
                    <a:solidFill>
                      <a:schemeClr val="accent1">
                        <a:lumMod val="40000"/>
                        <a:lumOff val="60000"/>
                      </a:schemeClr>
                    </a:solidFill>
                  </a:tcPr>
                </a:tc>
                <a:tc>
                  <a:txBody>
                    <a:bodyPr/>
                    <a:lstStyle/>
                    <a:p>
                      <a:r>
                        <a:rPr lang="en-US" sz="1400" b="0" dirty="0">
                          <a:latin typeface="+mj-lt"/>
                        </a:rPr>
                        <a:t>Installed 2018</a:t>
                      </a:r>
                    </a:p>
                  </a:txBody>
                  <a:tcPr>
                    <a:solidFill>
                      <a:schemeClr val="accent1">
                        <a:lumMod val="40000"/>
                        <a:lumOff val="60000"/>
                      </a:schemeClr>
                    </a:solidFill>
                  </a:tcPr>
                </a:tc>
                <a:extLst>
                  <a:ext uri="{0D108BD9-81ED-4DB2-BD59-A6C34878D82A}">
                    <a16:rowId xmlns:a16="http://schemas.microsoft.com/office/drawing/2014/main" val="10005"/>
                  </a:ext>
                </a:extLst>
              </a:tr>
              <a:tr h="633941">
                <a:tc>
                  <a:txBody>
                    <a:bodyPr/>
                    <a:lstStyle/>
                    <a:p>
                      <a:r>
                        <a:rPr lang="en-US" sz="1400" b="0" dirty="0">
                          <a:latin typeface="+mj-lt"/>
                        </a:rPr>
                        <a:t>PO 10</a:t>
                      </a:r>
                    </a:p>
                    <a:p>
                      <a:r>
                        <a:rPr lang="en-US" sz="1400" b="0" dirty="0">
                          <a:latin typeface="+mj-lt"/>
                        </a:rPr>
                        <a:t>Non-district</a:t>
                      </a:r>
                    </a:p>
                  </a:txBody>
                  <a:tcPr>
                    <a:solidFill>
                      <a:schemeClr val="accent1">
                        <a:lumMod val="20000"/>
                        <a:lumOff val="80000"/>
                      </a:schemeClr>
                    </a:solidFill>
                  </a:tcPr>
                </a:tc>
                <a:tc>
                  <a:txBody>
                    <a:bodyPr/>
                    <a:lstStyle/>
                    <a:p>
                      <a:r>
                        <a:rPr lang="en-US" sz="1400" b="0" dirty="0">
                          <a:latin typeface="+mj-lt"/>
                        </a:rPr>
                        <a:t>ECAP</a:t>
                      </a:r>
                    </a:p>
                    <a:p>
                      <a:r>
                        <a:rPr lang="en-US" sz="1400" b="0" dirty="0">
                          <a:latin typeface="+mj-lt"/>
                        </a:rPr>
                        <a:t>Head start</a:t>
                      </a:r>
                    </a:p>
                  </a:txBody>
                  <a:tcPr>
                    <a:solidFill>
                      <a:schemeClr val="accent1">
                        <a:lumMod val="20000"/>
                        <a:lumOff val="80000"/>
                      </a:schemeClr>
                    </a:solidFill>
                  </a:tcPr>
                </a:tc>
                <a:tc>
                  <a:txBody>
                    <a:bodyPr/>
                    <a:lstStyle/>
                    <a:p>
                      <a:r>
                        <a:rPr lang="en-US" sz="1400" b="0" dirty="0">
                          <a:solidFill>
                            <a:schemeClr val="tx1"/>
                          </a:solidFill>
                          <a:latin typeface="+mj-lt"/>
                        </a:rPr>
                        <a:t>-</a:t>
                      </a:r>
                    </a:p>
                  </a:txBody>
                  <a:tcPr>
                    <a:solidFill>
                      <a:schemeClr val="accent1">
                        <a:lumMod val="20000"/>
                        <a:lumOff val="80000"/>
                      </a:schemeClr>
                    </a:solidFill>
                  </a:tcPr>
                </a:tc>
                <a:tc>
                  <a:txBody>
                    <a:bodyPr/>
                    <a:lstStyle/>
                    <a:p>
                      <a:r>
                        <a:rPr lang="en-US" sz="1400" b="0" dirty="0">
                          <a:solidFill>
                            <a:schemeClr val="tx1"/>
                          </a:solidFill>
                          <a:latin typeface="+mj-lt"/>
                        </a:rPr>
                        <a:t>-</a:t>
                      </a:r>
                    </a:p>
                  </a:txBody>
                  <a:tcPr>
                    <a:solidFill>
                      <a:schemeClr val="accent1">
                        <a:lumMod val="20000"/>
                        <a:lumOff val="80000"/>
                      </a:schemeClr>
                    </a:solidFill>
                  </a:tcPr>
                </a:tc>
                <a:tc>
                  <a:txBody>
                    <a:bodyPr/>
                    <a:lstStyle/>
                    <a:p>
                      <a:r>
                        <a:rPr lang="en-US" sz="1400" b="0" dirty="0">
                          <a:solidFill>
                            <a:schemeClr val="tx1"/>
                          </a:solidFill>
                          <a:latin typeface="+mj-lt"/>
                        </a:rPr>
                        <a:t>-</a:t>
                      </a:r>
                    </a:p>
                  </a:txBody>
                  <a:tcPr>
                    <a:solidFill>
                      <a:schemeClr val="accent1">
                        <a:lumMod val="20000"/>
                        <a:lumOff val="80000"/>
                      </a:schemeClr>
                    </a:solidFill>
                  </a:tcPr>
                </a:tc>
                <a:tc>
                  <a:txBody>
                    <a:bodyPr/>
                    <a:lstStyle/>
                    <a:p>
                      <a:r>
                        <a:rPr lang="en-US" sz="1400" b="0" dirty="0">
                          <a:latin typeface="+mj-lt"/>
                        </a:rPr>
                        <a:t>-</a:t>
                      </a:r>
                    </a:p>
                  </a:txBody>
                  <a:tcPr>
                    <a:solidFill>
                      <a:schemeClr val="accent1">
                        <a:lumMod val="20000"/>
                        <a:lumOff val="80000"/>
                      </a:schemeClr>
                    </a:solidFill>
                  </a:tcPr>
                </a:tc>
                <a:tc>
                  <a:txBody>
                    <a:bodyPr/>
                    <a:lstStyle/>
                    <a:p>
                      <a:r>
                        <a:rPr lang="en-US" sz="1400" b="0" dirty="0">
                          <a:latin typeface="+mj-lt"/>
                        </a:rPr>
                        <a:t>-</a:t>
                      </a:r>
                    </a:p>
                  </a:txBody>
                  <a:tcPr>
                    <a:solidFill>
                      <a:schemeClr val="accent1">
                        <a:lumMod val="20000"/>
                        <a:lumOff val="80000"/>
                      </a:schemeClr>
                    </a:solidFill>
                  </a:tcPr>
                </a:tc>
                <a:tc>
                  <a:txBody>
                    <a:bodyPr/>
                    <a:lstStyle/>
                    <a:p>
                      <a:r>
                        <a:rPr lang="en-US" sz="1400" b="0" dirty="0">
                          <a:latin typeface="+mj-lt"/>
                        </a:rPr>
                        <a:t>-</a:t>
                      </a:r>
                    </a:p>
                  </a:txBody>
                  <a:tcPr>
                    <a:solidFill>
                      <a:schemeClr val="accent1">
                        <a:lumMod val="20000"/>
                        <a:lumOff val="80000"/>
                      </a:schemeClr>
                    </a:solidFill>
                  </a:tcPr>
                </a:tc>
                <a:tc>
                  <a:txBody>
                    <a:bodyPr/>
                    <a:lstStyle/>
                    <a:p>
                      <a:r>
                        <a:rPr lang="en-US" sz="1400" b="0" dirty="0">
                          <a:latin typeface="+mj-lt"/>
                        </a:rPr>
                        <a:t>-</a:t>
                      </a:r>
                    </a:p>
                  </a:txBody>
                  <a:tcPr>
                    <a:solidFill>
                      <a:schemeClr val="accent1">
                        <a:lumMod val="20000"/>
                        <a:lumOff val="80000"/>
                      </a:schemeClr>
                    </a:solidFill>
                  </a:tcPr>
                </a:tc>
                <a:extLst>
                  <a:ext uri="{0D108BD9-81ED-4DB2-BD59-A6C34878D82A}">
                    <a16:rowId xmlns:a16="http://schemas.microsoft.com/office/drawing/2014/main" val="10006"/>
                  </a:ext>
                </a:extLst>
              </a:tr>
              <a:tr h="709074">
                <a:tc>
                  <a:txBody>
                    <a:bodyPr/>
                    <a:lstStyle/>
                    <a:p>
                      <a:r>
                        <a:rPr lang="en-US" sz="1400" b="0" dirty="0">
                          <a:latin typeface="+mj-lt"/>
                        </a:rPr>
                        <a:t>PO  14</a:t>
                      </a:r>
                    </a:p>
                    <a:p>
                      <a:r>
                        <a:rPr lang="en-US" sz="1400" b="0" dirty="0">
                          <a:latin typeface="+mj-lt"/>
                        </a:rPr>
                        <a:t>Non-district</a:t>
                      </a:r>
                    </a:p>
                  </a:txBody>
                  <a:tcPr>
                    <a:solidFill>
                      <a:schemeClr val="accent1">
                        <a:lumMod val="40000"/>
                        <a:lumOff val="60000"/>
                      </a:schemeClr>
                    </a:solidFill>
                  </a:tcPr>
                </a:tc>
                <a:tc>
                  <a:txBody>
                    <a:bodyPr/>
                    <a:lstStyle/>
                    <a:p>
                      <a:r>
                        <a:rPr lang="en-US" sz="1400" b="0" dirty="0">
                          <a:latin typeface="+mj-lt"/>
                        </a:rPr>
                        <a:t>CO-OP</a:t>
                      </a:r>
                      <a:r>
                        <a:rPr lang="en-US" sz="1400" b="0" baseline="0" dirty="0">
                          <a:latin typeface="+mj-lt"/>
                        </a:rPr>
                        <a:t> Preschool</a:t>
                      </a:r>
                      <a:endParaRPr lang="en-US" sz="1400" b="0" dirty="0">
                        <a:latin typeface="+mj-lt"/>
                      </a:endParaRPr>
                    </a:p>
                  </a:txBody>
                  <a:tcPr>
                    <a:solidFill>
                      <a:schemeClr val="accent1">
                        <a:lumMod val="40000"/>
                        <a:lumOff val="60000"/>
                      </a:schemeClr>
                    </a:solidFill>
                  </a:tcPr>
                </a:tc>
                <a:tc>
                  <a:txBody>
                    <a:bodyPr/>
                    <a:lstStyle/>
                    <a:p>
                      <a:r>
                        <a:rPr lang="en-US" sz="1400" b="0" dirty="0">
                          <a:solidFill>
                            <a:schemeClr val="tx1"/>
                          </a:solidFill>
                          <a:latin typeface="+mj-lt"/>
                        </a:rPr>
                        <a:t>-</a:t>
                      </a:r>
                    </a:p>
                  </a:txBody>
                  <a:tcPr>
                    <a:solidFill>
                      <a:schemeClr val="accent1">
                        <a:lumMod val="40000"/>
                        <a:lumOff val="60000"/>
                      </a:schemeClr>
                    </a:solidFill>
                  </a:tcPr>
                </a:tc>
                <a:tc>
                  <a:txBody>
                    <a:bodyPr/>
                    <a:lstStyle/>
                    <a:p>
                      <a:r>
                        <a:rPr lang="en-US" sz="1400" b="0" dirty="0">
                          <a:solidFill>
                            <a:schemeClr val="tx1"/>
                          </a:solidFill>
                          <a:latin typeface="+mj-lt"/>
                        </a:rPr>
                        <a:t>-</a:t>
                      </a:r>
                    </a:p>
                  </a:txBody>
                  <a:tcPr>
                    <a:solidFill>
                      <a:schemeClr val="accent1">
                        <a:lumMod val="40000"/>
                        <a:lumOff val="60000"/>
                      </a:schemeClr>
                    </a:solidFill>
                  </a:tcPr>
                </a:tc>
                <a:tc>
                  <a:txBody>
                    <a:bodyPr/>
                    <a:lstStyle/>
                    <a:p>
                      <a:r>
                        <a:rPr lang="en-US" sz="1400" b="0" dirty="0">
                          <a:solidFill>
                            <a:schemeClr val="tx1"/>
                          </a:solidFill>
                          <a:latin typeface="+mj-lt"/>
                        </a:rPr>
                        <a:t>-</a:t>
                      </a:r>
                    </a:p>
                  </a:txBody>
                  <a:tcPr>
                    <a:solidFill>
                      <a:schemeClr val="accent1">
                        <a:lumMod val="40000"/>
                        <a:lumOff val="60000"/>
                      </a:schemeClr>
                    </a:solidFill>
                  </a:tcPr>
                </a:tc>
                <a:tc>
                  <a:txBody>
                    <a:bodyPr/>
                    <a:lstStyle/>
                    <a:p>
                      <a:r>
                        <a:rPr lang="en-US" sz="1400" b="0" dirty="0">
                          <a:latin typeface="+mj-lt"/>
                        </a:rPr>
                        <a:t>-</a:t>
                      </a:r>
                    </a:p>
                  </a:txBody>
                  <a:tcPr>
                    <a:solidFill>
                      <a:schemeClr val="accent1">
                        <a:lumMod val="40000"/>
                        <a:lumOff val="60000"/>
                      </a:schemeClr>
                    </a:solidFill>
                  </a:tcPr>
                </a:tc>
                <a:tc>
                  <a:txBody>
                    <a:bodyPr/>
                    <a:lstStyle/>
                    <a:p>
                      <a:r>
                        <a:rPr lang="en-US" sz="1400" b="0" dirty="0">
                          <a:latin typeface="+mj-lt"/>
                        </a:rPr>
                        <a:t>-</a:t>
                      </a:r>
                    </a:p>
                  </a:txBody>
                  <a:tcPr>
                    <a:solidFill>
                      <a:schemeClr val="accent1">
                        <a:lumMod val="40000"/>
                        <a:lumOff val="60000"/>
                      </a:schemeClr>
                    </a:solidFill>
                  </a:tcPr>
                </a:tc>
                <a:tc>
                  <a:txBody>
                    <a:bodyPr/>
                    <a:lstStyle/>
                    <a:p>
                      <a:r>
                        <a:rPr lang="en-US" sz="1400" b="0" dirty="0">
                          <a:latin typeface="+mj-lt"/>
                        </a:rPr>
                        <a:t>-</a:t>
                      </a:r>
                    </a:p>
                  </a:txBody>
                  <a:tcPr>
                    <a:solidFill>
                      <a:schemeClr val="accent1">
                        <a:lumMod val="40000"/>
                        <a:lumOff val="60000"/>
                      </a:schemeClr>
                    </a:solidFill>
                  </a:tcPr>
                </a:tc>
                <a:tc>
                  <a:txBody>
                    <a:bodyPr/>
                    <a:lstStyle/>
                    <a:p>
                      <a:r>
                        <a:rPr lang="en-US" sz="1400" b="0" dirty="0">
                          <a:latin typeface="+mj-lt"/>
                        </a:rPr>
                        <a:t>-</a:t>
                      </a:r>
                    </a:p>
                  </a:txBody>
                  <a:tcPr>
                    <a:solidFill>
                      <a:schemeClr val="accent1">
                        <a:lumMod val="40000"/>
                        <a:lumOff val="60000"/>
                      </a:schemeClr>
                    </a:solidFill>
                  </a:tcPr>
                </a:tc>
                <a:extLst>
                  <a:ext uri="{0D108BD9-81ED-4DB2-BD59-A6C34878D82A}">
                    <a16:rowId xmlns:a16="http://schemas.microsoft.com/office/drawing/2014/main" val="10007"/>
                  </a:ext>
                </a:extLst>
              </a:tr>
              <a:tr h="633941">
                <a:tc>
                  <a:txBody>
                    <a:bodyPr/>
                    <a:lstStyle/>
                    <a:p>
                      <a:r>
                        <a:rPr lang="en-US" sz="1400" b="0" dirty="0">
                          <a:latin typeface="+mj-lt"/>
                        </a:rPr>
                        <a:t>Total</a:t>
                      </a:r>
                    </a:p>
                  </a:txBody>
                  <a:tcPr>
                    <a:solidFill>
                      <a:schemeClr val="accent2">
                        <a:lumMod val="20000"/>
                        <a:lumOff val="80000"/>
                      </a:schemeClr>
                    </a:solidFill>
                  </a:tcPr>
                </a:tc>
                <a:tc>
                  <a:txBody>
                    <a:bodyPr/>
                    <a:lstStyle/>
                    <a:p>
                      <a:endParaRPr lang="en-US" sz="1400" b="0" dirty="0">
                        <a:latin typeface="+mj-lt"/>
                      </a:endParaRPr>
                    </a:p>
                  </a:txBody>
                  <a:tcPr>
                    <a:solidFill>
                      <a:schemeClr val="accent2">
                        <a:lumMod val="20000"/>
                        <a:lumOff val="80000"/>
                      </a:schemeClr>
                    </a:solidFill>
                  </a:tcPr>
                </a:tc>
                <a:tc>
                  <a:txBody>
                    <a:bodyPr/>
                    <a:lstStyle/>
                    <a:p>
                      <a:r>
                        <a:rPr lang="en-US" sz="1400" b="0" dirty="0">
                          <a:solidFill>
                            <a:schemeClr val="tx1"/>
                          </a:solidFill>
                          <a:latin typeface="+mj-lt"/>
                        </a:rPr>
                        <a:t>$8,500</a:t>
                      </a:r>
                    </a:p>
                  </a:txBody>
                  <a:tcPr>
                    <a:solidFill>
                      <a:schemeClr val="accent2">
                        <a:lumMod val="20000"/>
                        <a:lumOff val="80000"/>
                      </a:schemeClr>
                    </a:solidFill>
                  </a:tcPr>
                </a:tc>
                <a:tc>
                  <a:txBody>
                    <a:bodyPr/>
                    <a:lstStyle/>
                    <a:p>
                      <a:endParaRPr lang="en-US" sz="1400" b="0" dirty="0">
                        <a:solidFill>
                          <a:schemeClr val="tx1"/>
                        </a:solidFill>
                        <a:latin typeface="+mj-lt"/>
                      </a:endParaRPr>
                    </a:p>
                  </a:txBody>
                  <a:tcPr>
                    <a:solidFill>
                      <a:schemeClr val="accent2">
                        <a:lumMod val="20000"/>
                        <a:lumOff val="80000"/>
                      </a:schemeClr>
                    </a:solidFill>
                  </a:tcPr>
                </a:tc>
                <a:tc>
                  <a:txBody>
                    <a:bodyPr/>
                    <a:lstStyle/>
                    <a:p>
                      <a:r>
                        <a:rPr lang="en-US" sz="1400" b="0" dirty="0">
                          <a:solidFill>
                            <a:schemeClr val="tx1"/>
                          </a:solidFill>
                          <a:latin typeface="+mj-lt"/>
                        </a:rPr>
                        <a:t>$5,000</a:t>
                      </a:r>
                    </a:p>
                  </a:txBody>
                  <a:tcPr>
                    <a:solidFill>
                      <a:schemeClr val="accent2">
                        <a:lumMod val="20000"/>
                        <a:lumOff val="80000"/>
                      </a:schemeClr>
                    </a:solidFill>
                  </a:tcPr>
                </a:tc>
                <a:tc>
                  <a:txBody>
                    <a:bodyPr/>
                    <a:lstStyle/>
                    <a:p>
                      <a:r>
                        <a:rPr lang="en-US" sz="1400" b="0" dirty="0">
                          <a:latin typeface="+mj-lt"/>
                        </a:rPr>
                        <a:t>$12,000</a:t>
                      </a:r>
                    </a:p>
                  </a:txBody>
                  <a:tcPr>
                    <a:solidFill>
                      <a:schemeClr val="accent2">
                        <a:lumMod val="20000"/>
                        <a:lumOff val="80000"/>
                      </a:schemeClr>
                    </a:solidFill>
                  </a:tcPr>
                </a:tc>
                <a:tc>
                  <a:txBody>
                    <a:bodyPr/>
                    <a:lstStyle/>
                    <a:p>
                      <a:r>
                        <a:rPr lang="en-US" sz="1400" b="0" dirty="0">
                          <a:latin typeface="+mj-lt"/>
                        </a:rPr>
                        <a:t>$6,000</a:t>
                      </a:r>
                    </a:p>
                  </a:txBody>
                  <a:tcPr>
                    <a:solidFill>
                      <a:schemeClr val="accent2">
                        <a:lumMod val="20000"/>
                        <a:lumOff val="80000"/>
                      </a:schemeClr>
                    </a:solidFill>
                  </a:tcPr>
                </a:tc>
                <a:tc>
                  <a:txBody>
                    <a:bodyPr/>
                    <a:lstStyle/>
                    <a:p>
                      <a:endParaRPr lang="en-US" sz="1400" b="0" dirty="0">
                        <a:latin typeface="+mj-lt"/>
                      </a:endParaRPr>
                    </a:p>
                  </a:txBody>
                  <a:tcPr>
                    <a:solidFill>
                      <a:schemeClr val="accent2">
                        <a:lumMod val="20000"/>
                        <a:lumOff val="80000"/>
                      </a:schemeClr>
                    </a:solidFill>
                  </a:tcPr>
                </a:tc>
                <a:tc>
                  <a:txBody>
                    <a:bodyPr/>
                    <a:lstStyle/>
                    <a:p>
                      <a:endParaRPr lang="en-US" sz="1400" b="0" dirty="0">
                        <a:latin typeface="+mj-lt"/>
                      </a:endParaRPr>
                    </a:p>
                  </a:txBody>
                  <a:tcPr>
                    <a:solidFill>
                      <a:schemeClr val="accent2">
                        <a:lumMod val="20000"/>
                        <a:lumOff val="80000"/>
                      </a:schemeClr>
                    </a:solidFill>
                  </a:tcPr>
                </a:tc>
                <a:extLst>
                  <a:ext uri="{0D108BD9-81ED-4DB2-BD59-A6C34878D82A}">
                    <a16:rowId xmlns:a16="http://schemas.microsoft.com/office/drawing/2014/main" val="34352150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15849406"/>
              </p:ext>
            </p:extLst>
          </p:nvPr>
        </p:nvGraphicFramePr>
        <p:xfrm>
          <a:off x="4222376" y="172865"/>
          <a:ext cx="6816296" cy="609600"/>
        </p:xfrm>
        <a:graphic>
          <a:graphicData uri="http://schemas.openxmlformats.org/drawingml/2006/table">
            <a:tbl>
              <a:tblPr firstRow="1" bandRow="1">
                <a:tableStyleId>{5C22544A-7EE6-4342-B048-85BDC9FD1C3A}</a:tableStyleId>
              </a:tblPr>
              <a:tblGrid>
                <a:gridCol w="908768">
                  <a:extLst>
                    <a:ext uri="{9D8B030D-6E8A-4147-A177-3AD203B41FA5}">
                      <a16:colId xmlns:a16="http://schemas.microsoft.com/office/drawing/2014/main" val="20000"/>
                    </a:ext>
                  </a:extLst>
                </a:gridCol>
                <a:gridCol w="984588">
                  <a:extLst>
                    <a:ext uri="{9D8B030D-6E8A-4147-A177-3AD203B41FA5}">
                      <a16:colId xmlns:a16="http://schemas.microsoft.com/office/drawing/2014/main" val="20001"/>
                    </a:ext>
                  </a:extLst>
                </a:gridCol>
                <a:gridCol w="984588">
                  <a:extLst>
                    <a:ext uri="{9D8B030D-6E8A-4147-A177-3AD203B41FA5}">
                      <a16:colId xmlns:a16="http://schemas.microsoft.com/office/drawing/2014/main" val="20002"/>
                    </a:ext>
                  </a:extLst>
                </a:gridCol>
                <a:gridCol w="984588">
                  <a:extLst>
                    <a:ext uri="{9D8B030D-6E8A-4147-A177-3AD203B41FA5}">
                      <a16:colId xmlns:a16="http://schemas.microsoft.com/office/drawing/2014/main" val="20003"/>
                    </a:ext>
                  </a:extLst>
                </a:gridCol>
                <a:gridCol w="984588">
                  <a:extLst>
                    <a:ext uri="{9D8B030D-6E8A-4147-A177-3AD203B41FA5}">
                      <a16:colId xmlns:a16="http://schemas.microsoft.com/office/drawing/2014/main" val="20004"/>
                    </a:ext>
                  </a:extLst>
                </a:gridCol>
                <a:gridCol w="984588">
                  <a:extLst>
                    <a:ext uri="{9D8B030D-6E8A-4147-A177-3AD203B41FA5}">
                      <a16:colId xmlns:a16="http://schemas.microsoft.com/office/drawing/2014/main" val="20005"/>
                    </a:ext>
                  </a:extLst>
                </a:gridCol>
                <a:gridCol w="984588">
                  <a:extLst>
                    <a:ext uri="{9D8B030D-6E8A-4147-A177-3AD203B41FA5}">
                      <a16:colId xmlns:a16="http://schemas.microsoft.com/office/drawing/2014/main" val="20006"/>
                    </a:ext>
                  </a:extLst>
                </a:gridCol>
              </a:tblGrid>
              <a:tr h="202361">
                <a:tc>
                  <a:txBody>
                    <a:bodyPr/>
                    <a:lstStyle/>
                    <a:p>
                      <a:r>
                        <a:rPr lang="en-US" sz="1400" dirty="0">
                          <a:latin typeface="+mj-lt"/>
                        </a:rPr>
                        <a:t>2021</a:t>
                      </a:r>
                    </a:p>
                  </a:txBody>
                  <a:tcPr/>
                </a:tc>
                <a:tc>
                  <a:txBody>
                    <a:bodyPr/>
                    <a:lstStyle/>
                    <a:p>
                      <a:r>
                        <a:rPr lang="en-US" sz="1400" dirty="0">
                          <a:latin typeface="+mj-lt"/>
                        </a:rPr>
                        <a:t>2022</a:t>
                      </a:r>
                    </a:p>
                  </a:txBody>
                  <a:tcPr/>
                </a:tc>
                <a:tc>
                  <a:txBody>
                    <a:bodyPr/>
                    <a:lstStyle/>
                    <a:p>
                      <a:r>
                        <a:rPr lang="en-US" sz="1400" dirty="0">
                          <a:latin typeface="+mj-lt"/>
                        </a:rPr>
                        <a:t>2023</a:t>
                      </a:r>
                    </a:p>
                  </a:txBody>
                  <a:tcPr/>
                </a:tc>
                <a:tc>
                  <a:txBody>
                    <a:bodyPr/>
                    <a:lstStyle/>
                    <a:p>
                      <a:r>
                        <a:rPr lang="en-US" sz="1400" dirty="0">
                          <a:latin typeface="+mj-lt"/>
                        </a:rPr>
                        <a:t>2024</a:t>
                      </a:r>
                    </a:p>
                  </a:txBody>
                  <a:tcPr/>
                </a:tc>
                <a:tc>
                  <a:txBody>
                    <a:bodyPr/>
                    <a:lstStyle/>
                    <a:p>
                      <a:r>
                        <a:rPr lang="en-US" sz="1400" dirty="0">
                          <a:latin typeface="+mj-lt"/>
                        </a:rPr>
                        <a:t>2025</a:t>
                      </a:r>
                    </a:p>
                  </a:txBody>
                  <a:tcPr/>
                </a:tc>
                <a:tc>
                  <a:txBody>
                    <a:bodyPr/>
                    <a:lstStyle/>
                    <a:p>
                      <a:r>
                        <a:rPr lang="en-US" sz="1400" dirty="0">
                          <a:latin typeface="+mj-lt"/>
                        </a:rPr>
                        <a:t>2026</a:t>
                      </a:r>
                    </a:p>
                  </a:txBody>
                  <a:tcPr/>
                </a:tc>
                <a:tc>
                  <a:txBody>
                    <a:bodyPr/>
                    <a:lstStyle/>
                    <a:p>
                      <a:endParaRPr lang="en-US" sz="1400" dirty="0">
                        <a:latin typeface="+mj-lt"/>
                      </a:endParaRPr>
                    </a:p>
                  </a:txBody>
                  <a:tcPr/>
                </a:tc>
                <a:extLst>
                  <a:ext uri="{0D108BD9-81ED-4DB2-BD59-A6C34878D82A}">
                    <a16:rowId xmlns:a16="http://schemas.microsoft.com/office/drawing/2014/main" val="10000"/>
                  </a:ext>
                </a:extLst>
              </a:tr>
              <a:tr h="202361">
                <a:tc>
                  <a:txBody>
                    <a:bodyPr/>
                    <a:lstStyle/>
                    <a:p>
                      <a:r>
                        <a:rPr lang="en-US" sz="1400" dirty="0">
                          <a:latin typeface="+mj-lt"/>
                        </a:rPr>
                        <a:t>$8,500</a:t>
                      </a:r>
                    </a:p>
                  </a:txBody>
                  <a:tcPr/>
                </a:tc>
                <a:tc>
                  <a:txBody>
                    <a:bodyPr/>
                    <a:lstStyle/>
                    <a:p>
                      <a:endParaRPr lang="en-US" sz="1400" dirty="0">
                        <a:latin typeface="+mj-lt"/>
                      </a:endParaRPr>
                    </a:p>
                  </a:txBody>
                  <a:tcPr/>
                </a:tc>
                <a:tc>
                  <a:txBody>
                    <a:bodyPr/>
                    <a:lstStyle/>
                    <a:p>
                      <a:r>
                        <a:rPr lang="en-US" sz="1400" dirty="0">
                          <a:latin typeface="+mj-lt"/>
                        </a:rPr>
                        <a:t>$8,000</a:t>
                      </a:r>
                    </a:p>
                  </a:txBody>
                  <a:tcPr/>
                </a:tc>
                <a:tc>
                  <a:txBody>
                    <a:bodyPr/>
                    <a:lstStyle/>
                    <a:p>
                      <a:r>
                        <a:rPr lang="en-US" sz="1400" dirty="0">
                          <a:latin typeface="+mj-lt"/>
                        </a:rPr>
                        <a:t>$9,000</a:t>
                      </a:r>
                    </a:p>
                  </a:txBody>
                  <a:tcPr/>
                </a:tc>
                <a:tc>
                  <a:txBody>
                    <a:bodyPr/>
                    <a:lstStyle/>
                    <a:p>
                      <a:r>
                        <a:rPr lang="en-US" sz="1400" dirty="0">
                          <a:latin typeface="+mj-lt"/>
                        </a:rPr>
                        <a:t>$6,000</a:t>
                      </a: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36767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404723" cy="1400530"/>
          </a:xfrm>
        </p:spPr>
        <p:txBody>
          <a:bodyPr/>
          <a:lstStyle/>
          <a:p>
            <a:r>
              <a:rPr lang="en-US" sz="3600" dirty="0"/>
              <a:t>CES</a:t>
            </a:r>
            <a:br>
              <a:rPr lang="en-US" dirty="0"/>
            </a:br>
            <a:r>
              <a:rPr lang="en-US" sz="2800" i="1" dirty="0"/>
              <a:t>120 month Facilities plan </a:t>
            </a:r>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270370099"/>
              </p:ext>
            </p:extLst>
          </p:nvPr>
        </p:nvGraphicFramePr>
        <p:xfrm>
          <a:off x="869577" y="1717053"/>
          <a:ext cx="10604782" cy="3649083"/>
        </p:xfrm>
        <a:graphic>
          <a:graphicData uri="http://schemas.openxmlformats.org/drawingml/2006/table">
            <a:tbl>
              <a:tblPr firstRow="1" bandRow="1">
                <a:tableStyleId>{5C22544A-7EE6-4342-B048-85BDC9FD1C3A}</a:tableStyleId>
              </a:tblPr>
              <a:tblGrid>
                <a:gridCol w="1379980">
                  <a:extLst>
                    <a:ext uri="{9D8B030D-6E8A-4147-A177-3AD203B41FA5}">
                      <a16:colId xmlns:a16="http://schemas.microsoft.com/office/drawing/2014/main" val="20000"/>
                    </a:ext>
                  </a:extLst>
                </a:gridCol>
                <a:gridCol w="894156">
                  <a:extLst>
                    <a:ext uri="{9D8B030D-6E8A-4147-A177-3AD203B41FA5}">
                      <a16:colId xmlns:a16="http://schemas.microsoft.com/office/drawing/2014/main" val="20001"/>
                    </a:ext>
                  </a:extLst>
                </a:gridCol>
                <a:gridCol w="805845">
                  <a:extLst>
                    <a:ext uri="{9D8B030D-6E8A-4147-A177-3AD203B41FA5}">
                      <a16:colId xmlns:a16="http://schemas.microsoft.com/office/drawing/2014/main" val="20002"/>
                    </a:ext>
                  </a:extLst>
                </a:gridCol>
                <a:gridCol w="805155">
                  <a:extLst>
                    <a:ext uri="{9D8B030D-6E8A-4147-A177-3AD203B41FA5}">
                      <a16:colId xmlns:a16="http://schemas.microsoft.com/office/drawing/2014/main" val="20003"/>
                    </a:ext>
                  </a:extLst>
                </a:gridCol>
                <a:gridCol w="897888">
                  <a:extLst>
                    <a:ext uri="{9D8B030D-6E8A-4147-A177-3AD203B41FA5}">
                      <a16:colId xmlns:a16="http://schemas.microsoft.com/office/drawing/2014/main" val="20004"/>
                    </a:ext>
                  </a:extLst>
                </a:gridCol>
                <a:gridCol w="885917">
                  <a:extLst>
                    <a:ext uri="{9D8B030D-6E8A-4147-A177-3AD203B41FA5}">
                      <a16:colId xmlns:a16="http://schemas.microsoft.com/office/drawing/2014/main" val="20005"/>
                    </a:ext>
                  </a:extLst>
                </a:gridCol>
                <a:gridCol w="921832">
                  <a:extLst>
                    <a:ext uri="{9D8B030D-6E8A-4147-A177-3AD203B41FA5}">
                      <a16:colId xmlns:a16="http://schemas.microsoft.com/office/drawing/2014/main" val="20006"/>
                    </a:ext>
                  </a:extLst>
                </a:gridCol>
                <a:gridCol w="885917">
                  <a:extLst>
                    <a:ext uri="{9D8B030D-6E8A-4147-A177-3AD203B41FA5}">
                      <a16:colId xmlns:a16="http://schemas.microsoft.com/office/drawing/2014/main" val="20007"/>
                    </a:ext>
                  </a:extLst>
                </a:gridCol>
                <a:gridCol w="838029">
                  <a:extLst>
                    <a:ext uri="{9D8B030D-6E8A-4147-A177-3AD203B41FA5}">
                      <a16:colId xmlns:a16="http://schemas.microsoft.com/office/drawing/2014/main" val="20008"/>
                    </a:ext>
                  </a:extLst>
                </a:gridCol>
                <a:gridCol w="796319">
                  <a:extLst>
                    <a:ext uri="{9D8B030D-6E8A-4147-A177-3AD203B41FA5}">
                      <a16:colId xmlns:a16="http://schemas.microsoft.com/office/drawing/2014/main" val="20009"/>
                    </a:ext>
                  </a:extLst>
                </a:gridCol>
                <a:gridCol w="746872">
                  <a:extLst>
                    <a:ext uri="{9D8B030D-6E8A-4147-A177-3AD203B41FA5}">
                      <a16:colId xmlns:a16="http://schemas.microsoft.com/office/drawing/2014/main" val="20010"/>
                    </a:ext>
                  </a:extLst>
                </a:gridCol>
                <a:gridCol w="746872">
                  <a:extLst>
                    <a:ext uri="{9D8B030D-6E8A-4147-A177-3AD203B41FA5}">
                      <a16:colId xmlns:a16="http://schemas.microsoft.com/office/drawing/2014/main" val="1965196201"/>
                    </a:ext>
                  </a:extLst>
                </a:gridCol>
              </a:tblGrid>
              <a:tr h="524123">
                <a:tc>
                  <a:txBody>
                    <a:bodyPr/>
                    <a:lstStyle/>
                    <a:p>
                      <a:endParaRPr lang="en-US" sz="1400" dirty="0">
                        <a:latin typeface="+mj-lt"/>
                      </a:endParaRPr>
                    </a:p>
                  </a:txBody>
                  <a:tcPr/>
                </a:tc>
                <a:tc>
                  <a:txBody>
                    <a:bodyPr/>
                    <a:lstStyle/>
                    <a:p>
                      <a:r>
                        <a:rPr lang="en-US" sz="1400" dirty="0">
                          <a:latin typeface="+mj-lt"/>
                        </a:rPr>
                        <a:t>2021</a:t>
                      </a:r>
                    </a:p>
                  </a:txBody>
                  <a:tcPr/>
                </a:tc>
                <a:tc>
                  <a:txBody>
                    <a:bodyPr/>
                    <a:lstStyle/>
                    <a:p>
                      <a:r>
                        <a:rPr lang="en-US" sz="1400" dirty="0">
                          <a:latin typeface="+mj-lt"/>
                        </a:rPr>
                        <a:t>2022 </a:t>
                      </a:r>
                    </a:p>
                  </a:txBody>
                  <a:tcPr/>
                </a:tc>
                <a:tc>
                  <a:txBody>
                    <a:bodyPr/>
                    <a:lstStyle/>
                    <a:p>
                      <a:r>
                        <a:rPr lang="en-US" sz="1400" dirty="0">
                          <a:latin typeface="+mj-lt"/>
                        </a:rPr>
                        <a:t>2023</a:t>
                      </a:r>
                    </a:p>
                  </a:txBody>
                  <a:tcPr/>
                </a:tc>
                <a:tc>
                  <a:txBody>
                    <a:bodyPr/>
                    <a:lstStyle/>
                    <a:p>
                      <a:r>
                        <a:rPr lang="en-US" sz="1400" dirty="0">
                          <a:latin typeface="+mj-lt"/>
                        </a:rPr>
                        <a:t>2024</a:t>
                      </a:r>
                    </a:p>
                  </a:txBody>
                  <a:tcPr/>
                </a:tc>
                <a:tc>
                  <a:txBody>
                    <a:bodyPr/>
                    <a:lstStyle/>
                    <a:p>
                      <a:r>
                        <a:rPr lang="en-US" sz="1400" dirty="0">
                          <a:latin typeface="+mj-lt"/>
                        </a:rPr>
                        <a:t>2025</a:t>
                      </a:r>
                    </a:p>
                  </a:txBody>
                  <a:tcPr/>
                </a:tc>
                <a:tc>
                  <a:txBody>
                    <a:bodyPr/>
                    <a:lstStyle/>
                    <a:p>
                      <a:r>
                        <a:rPr lang="en-US" sz="1400" dirty="0">
                          <a:latin typeface="+mj-lt"/>
                        </a:rPr>
                        <a:t>2026</a:t>
                      </a:r>
                    </a:p>
                  </a:txBody>
                  <a:tcPr/>
                </a:tc>
                <a:tc>
                  <a:txBody>
                    <a:bodyPr/>
                    <a:lstStyle/>
                    <a:p>
                      <a:r>
                        <a:rPr lang="en-US" sz="1400" dirty="0">
                          <a:latin typeface="+mj-lt"/>
                        </a:rPr>
                        <a:t>2027</a:t>
                      </a:r>
                    </a:p>
                  </a:txBody>
                  <a:tcPr/>
                </a:tc>
                <a:tc>
                  <a:txBody>
                    <a:bodyPr/>
                    <a:lstStyle/>
                    <a:p>
                      <a:r>
                        <a:rPr lang="en-US" sz="1400" dirty="0">
                          <a:latin typeface="+mj-lt"/>
                        </a:rPr>
                        <a:t>2028</a:t>
                      </a:r>
                    </a:p>
                  </a:txBody>
                  <a:tcPr/>
                </a:tc>
                <a:tc>
                  <a:txBody>
                    <a:bodyPr/>
                    <a:lstStyle/>
                    <a:p>
                      <a:r>
                        <a:rPr lang="en-US" sz="1400" dirty="0">
                          <a:latin typeface="+mj-lt"/>
                        </a:rPr>
                        <a:t>2029</a:t>
                      </a:r>
                    </a:p>
                  </a:txBody>
                  <a:tcPr/>
                </a:tc>
                <a:tc>
                  <a:txBody>
                    <a:bodyPr/>
                    <a:lstStyle/>
                    <a:p>
                      <a:r>
                        <a:rPr lang="en-US" sz="1400" dirty="0">
                          <a:latin typeface="+mj-lt"/>
                        </a:rPr>
                        <a:t>2030</a:t>
                      </a:r>
                    </a:p>
                  </a:txBody>
                  <a:tcPr/>
                </a:tc>
                <a:tc>
                  <a:txBody>
                    <a:bodyPr/>
                    <a:lstStyle/>
                    <a:p>
                      <a:r>
                        <a:rPr lang="en-US" sz="1400" dirty="0">
                          <a:latin typeface="+mj-lt"/>
                        </a:rPr>
                        <a:t>2031</a:t>
                      </a:r>
                    </a:p>
                  </a:txBody>
                  <a:tcPr/>
                </a:tc>
                <a:extLst>
                  <a:ext uri="{0D108BD9-81ED-4DB2-BD59-A6C34878D82A}">
                    <a16:rowId xmlns:a16="http://schemas.microsoft.com/office/drawing/2014/main" val="10000"/>
                  </a:ext>
                </a:extLst>
              </a:tr>
              <a:tr h="312496">
                <a:tc>
                  <a:txBody>
                    <a:bodyPr/>
                    <a:lstStyle/>
                    <a:p>
                      <a:r>
                        <a:rPr lang="en-US" sz="1400" dirty="0">
                          <a:latin typeface="+mj-lt"/>
                        </a:rPr>
                        <a:t>Roof</a:t>
                      </a:r>
                    </a:p>
                  </a:txBody>
                  <a:tcPr/>
                </a:tc>
                <a:tc>
                  <a:txBody>
                    <a:bodyPr/>
                    <a:lstStyle/>
                    <a:p>
                      <a:endParaRPr lang="en-US" sz="1400" dirty="0">
                        <a:latin typeface="+mj-lt"/>
                      </a:endParaRPr>
                    </a:p>
                  </a:txBody>
                  <a:tcPr/>
                </a:tc>
                <a:tc>
                  <a:txBody>
                    <a:bodyPr/>
                    <a:lstStyle/>
                    <a:p>
                      <a:r>
                        <a:rPr lang="en-US" sz="1400" dirty="0">
                          <a:latin typeface="+mj-lt"/>
                        </a:rPr>
                        <a:t>$35,212</a:t>
                      </a:r>
                    </a:p>
                  </a:txBody>
                  <a:tcPr/>
                </a:tc>
                <a:tc>
                  <a:txBody>
                    <a:bodyPr/>
                    <a:lstStyle/>
                    <a:p>
                      <a:endParaRPr lang="en-US" sz="1400" dirty="0">
                        <a:latin typeface="+mj-lt"/>
                      </a:endParaRPr>
                    </a:p>
                  </a:txBody>
                  <a:tcPr/>
                </a:tc>
                <a:tc>
                  <a:txBody>
                    <a:bodyPr/>
                    <a:lstStyle/>
                    <a:p>
                      <a:r>
                        <a:rPr lang="en-US" sz="1400" dirty="0">
                          <a:latin typeface="+mj-lt"/>
                        </a:rPr>
                        <a:t>$57,105</a:t>
                      </a:r>
                    </a:p>
                  </a:txBody>
                  <a:tcPr/>
                </a:tc>
                <a:tc>
                  <a:txBody>
                    <a:bodyPr/>
                    <a:lstStyle/>
                    <a:p>
                      <a:endParaRPr lang="en-US" sz="1400" dirty="0">
                        <a:latin typeface="+mj-lt"/>
                      </a:endParaRPr>
                    </a:p>
                  </a:txBody>
                  <a:tcPr/>
                </a:tc>
                <a:tc>
                  <a:txBody>
                    <a:bodyPr/>
                    <a:lstStyle/>
                    <a:p>
                      <a:r>
                        <a:rPr lang="en-US" sz="1400" dirty="0">
                          <a:latin typeface="+mj-lt"/>
                        </a:rPr>
                        <a:t>$24,500</a:t>
                      </a:r>
                    </a:p>
                  </a:txBody>
                  <a:tcPr/>
                </a:tc>
                <a:tc>
                  <a:txBody>
                    <a:bodyPr/>
                    <a:lstStyle/>
                    <a:p>
                      <a:endParaRPr lang="en-US" sz="1400" dirty="0">
                        <a:latin typeface="+mj-lt"/>
                      </a:endParaRPr>
                    </a:p>
                  </a:txBody>
                  <a:tcPr/>
                </a:tc>
                <a:tc>
                  <a:txBody>
                    <a:bodyPr/>
                    <a:lstStyle/>
                    <a:p>
                      <a:r>
                        <a:rPr lang="en-US" sz="1400" dirty="0">
                          <a:latin typeface="+mj-lt"/>
                        </a:rPr>
                        <a:t>$36,562</a:t>
                      </a: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1"/>
                  </a:ext>
                </a:extLst>
              </a:tr>
              <a:tr h="312496">
                <a:tc>
                  <a:txBody>
                    <a:bodyPr/>
                    <a:lstStyle/>
                    <a:p>
                      <a:r>
                        <a:rPr lang="en-US" sz="1400" dirty="0">
                          <a:latin typeface="+mj-lt"/>
                        </a:rPr>
                        <a:t>Blacktop</a:t>
                      </a:r>
                    </a:p>
                  </a:txBody>
                  <a:tcPr/>
                </a:tc>
                <a:tc>
                  <a:txBody>
                    <a:bodyPr/>
                    <a:lstStyle/>
                    <a:p>
                      <a:r>
                        <a:rPr lang="en-US" sz="1400" dirty="0">
                          <a:latin typeface="+mj-lt"/>
                        </a:rPr>
                        <a:t>$12,240</a:t>
                      </a:r>
                    </a:p>
                  </a:txBody>
                  <a:tcPr/>
                </a:tc>
                <a:tc>
                  <a:txBody>
                    <a:bodyPr/>
                    <a:lstStyle/>
                    <a:p>
                      <a:r>
                        <a:rPr lang="en-US" sz="1400" dirty="0">
                          <a:latin typeface="+mj-lt"/>
                        </a:rPr>
                        <a:t>$11,700</a:t>
                      </a:r>
                    </a:p>
                  </a:txBody>
                  <a:tcPr/>
                </a:tc>
                <a:tc>
                  <a:txBody>
                    <a:bodyPr/>
                    <a:lstStyle/>
                    <a:p>
                      <a:r>
                        <a:rPr lang="en-US" sz="1400" dirty="0">
                          <a:latin typeface="+mj-lt"/>
                        </a:rPr>
                        <a:t>$3,960</a:t>
                      </a: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r>
                        <a:rPr lang="en-US" sz="1400" dirty="0">
                          <a:latin typeface="+mj-lt"/>
                        </a:rPr>
                        <a:t>$12,240</a:t>
                      </a:r>
                    </a:p>
                  </a:txBody>
                  <a:tcPr/>
                </a:tc>
                <a:tc>
                  <a:txBody>
                    <a:bodyPr/>
                    <a:lstStyle/>
                    <a:p>
                      <a:r>
                        <a:rPr lang="en-US" sz="1400" dirty="0">
                          <a:latin typeface="+mj-lt"/>
                        </a:rPr>
                        <a:t>$11,700</a:t>
                      </a:r>
                    </a:p>
                  </a:txBody>
                  <a:tcPr/>
                </a:tc>
                <a:tc>
                  <a:txBody>
                    <a:bodyPr/>
                    <a:lstStyle/>
                    <a:p>
                      <a:r>
                        <a:rPr lang="en-US" sz="1400" dirty="0">
                          <a:latin typeface="+mj-lt"/>
                        </a:rPr>
                        <a:t>$3,960</a:t>
                      </a:r>
                    </a:p>
                  </a:txBody>
                  <a:tcPr/>
                </a:tc>
                <a:tc>
                  <a:txBody>
                    <a:bodyPr/>
                    <a:lstStyle/>
                    <a:p>
                      <a:endParaRPr lang="en-US" sz="1400" dirty="0">
                        <a:latin typeface="+mj-lt"/>
                      </a:endParaRPr>
                    </a:p>
                  </a:txBody>
                  <a:tcPr/>
                </a:tc>
                <a:extLst>
                  <a:ext uri="{0D108BD9-81ED-4DB2-BD59-A6C34878D82A}">
                    <a16:rowId xmlns:a16="http://schemas.microsoft.com/office/drawing/2014/main" val="10002"/>
                  </a:ext>
                </a:extLst>
              </a:tr>
              <a:tr h="312496">
                <a:tc>
                  <a:txBody>
                    <a:bodyPr/>
                    <a:lstStyle/>
                    <a:p>
                      <a:r>
                        <a:rPr lang="en-US" sz="1400" dirty="0">
                          <a:latin typeface="+mj-lt"/>
                        </a:rPr>
                        <a:t>Flooring </a:t>
                      </a:r>
                    </a:p>
                  </a:txBody>
                  <a:tcPr/>
                </a:tc>
                <a:tc>
                  <a:txBody>
                    <a:bodyPr/>
                    <a:lstStyle/>
                    <a:p>
                      <a:r>
                        <a:rPr lang="en-US" sz="1400" dirty="0">
                          <a:latin typeface="+mj-lt"/>
                        </a:rPr>
                        <a:t>$6,000</a:t>
                      </a:r>
                    </a:p>
                  </a:txBody>
                  <a:tcPr/>
                </a:tc>
                <a:tc>
                  <a:txBody>
                    <a:bodyPr/>
                    <a:lstStyle/>
                    <a:p>
                      <a:r>
                        <a:rPr lang="en-US" sz="1400" dirty="0">
                          <a:latin typeface="+mj-lt"/>
                        </a:rPr>
                        <a:t>$3,500</a:t>
                      </a: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r>
                        <a:rPr lang="en-US" sz="1400" dirty="0">
                          <a:latin typeface="+mj-lt"/>
                        </a:rPr>
                        <a:t>$11,000</a:t>
                      </a:r>
                    </a:p>
                  </a:txBody>
                  <a:tcPr/>
                </a:tc>
                <a:tc>
                  <a:txBody>
                    <a:bodyPr/>
                    <a:lstStyle/>
                    <a:p>
                      <a:r>
                        <a:rPr lang="en-US" sz="1400" dirty="0">
                          <a:latin typeface="+mj-lt"/>
                        </a:rPr>
                        <a:t>$6,000</a:t>
                      </a:r>
                    </a:p>
                  </a:txBody>
                  <a:tcPr/>
                </a:tc>
                <a:tc>
                  <a:txBody>
                    <a:bodyPr/>
                    <a:lstStyle/>
                    <a:p>
                      <a:r>
                        <a:rPr lang="en-US" sz="1400" dirty="0">
                          <a:latin typeface="+mj-lt"/>
                        </a:rPr>
                        <a:t>$6,000</a:t>
                      </a:r>
                    </a:p>
                  </a:txBody>
                  <a:tcPr/>
                </a:tc>
                <a:tc>
                  <a:txBody>
                    <a:bodyPr/>
                    <a:lstStyle/>
                    <a:p>
                      <a:r>
                        <a:rPr lang="en-US" sz="1400" dirty="0">
                          <a:latin typeface="+mj-lt"/>
                        </a:rPr>
                        <a:t>$6,000</a:t>
                      </a:r>
                    </a:p>
                  </a:txBody>
                  <a:tcPr/>
                </a:tc>
                <a:tc>
                  <a:txBody>
                    <a:bodyPr/>
                    <a:lstStyle/>
                    <a:p>
                      <a:r>
                        <a:rPr lang="en-US" sz="1400" dirty="0">
                          <a:latin typeface="+mj-lt"/>
                        </a:rPr>
                        <a:t>$6,000</a:t>
                      </a: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3"/>
                  </a:ext>
                </a:extLst>
              </a:tr>
              <a:tr h="312496">
                <a:tc>
                  <a:txBody>
                    <a:bodyPr/>
                    <a:lstStyle/>
                    <a:p>
                      <a:r>
                        <a:rPr lang="en-US" sz="1400" dirty="0">
                          <a:latin typeface="+mj-lt"/>
                        </a:rPr>
                        <a:t>HVAC</a:t>
                      </a: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4"/>
                  </a:ext>
                </a:extLst>
              </a:tr>
              <a:tr h="312496">
                <a:tc>
                  <a:txBody>
                    <a:bodyPr/>
                    <a:lstStyle/>
                    <a:p>
                      <a:r>
                        <a:rPr lang="en-US" sz="1400" dirty="0">
                          <a:latin typeface="+mj-lt"/>
                        </a:rPr>
                        <a:t>Structural/Ext</a:t>
                      </a:r>
                    </a:p>
                  </a:txBody>
                  <a:tcPr/>
                </a:tc>
                <a:tc>
                  <a:txBody>
                    <a:bodyPr/>
                    <a:lstStyle/>
                    <a:p>
                      <a:r>
                        <a:rPr lang="en-US" sz="1400" dirty="0">
                          <a:latin typeface="+mj-lt"/>
                        </a:rPr>
                        <a:t>$7,500</a:t>
                      </a:r>
                    </a:p>
                  </a:txBody>
                  <a:tcPr/>
                </a:tc>
                <a:tc>
                  <a:txBody>
                    <a:bodyPr/>
                    <a:lstStyle/>
                    <a:p>
                      <a:endParaRPr lang="en-US" sz="1400" dirty="0">
                        <a:latin typeface="+mj-lt"/>
                      </a:endParaRPr>
                    </a:p>
                  </a:txBody>
                  <a:tcPr/>
                </a:tc>
                <a:tc>
                  <a:txBody>
                    <a:bodyPr/>
                    <a:lstStyle/>
                    <a:p>
                      <a:r>
                        <a:rPr lang="en-US" sz="1400" dirty="0">
                          <a:latin typeface="+mj-lt"/>
                        </a:rPr>
                        <a:t>$8,500</a:t>
                      </a: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r>
                        <a:rPr lang="en-US" sz="1400" dirty="0">
                          <a:latin typeface="+mj-lt"/>
                        </a:rPr>
                        <a:t>$7,500</a:t>
                      </a: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5"/>
                  </a:ext>
                </a:extLst>
              </a:tr>
              <a:tr h="312496">
                <a:tc>
                  <a:txBody>
                    <a:bodyPr/>
                    <a:lstStyle/>
                    <a:p>
                      <a:r>
                        <a:rPr lang="en-US" sz="1400" dirty="0">
                          <a:latin typeface="+mj-lt"/>
                        </a:rPr>
                        <a:t>Utilities</a:t>
                      </a:r>
                      <a:r>
                        <a:rPr lang="en-US" sz="1400" baseline="0" dirty="0">
                          <a:latin typeface="+mj-lt"/>
                        </a:rPr>
                        <a:t> </a:t>
                      </a:r>
                      <a:endParaRPr lang="en-US" sz="1400" dirty="0">
                        <a:latin typeface="+mj-lt"/>
                      </a:endParaRPr>
                    </a:p>
                  </a:txBody>
                  <a:tcPr/>
                </a:tc>
                <a:tc>
                  <a:txBody>
                    <a:bodyPr/>
                    <a:lstStyle/>
                    <a:p>
                      <a:r>
                        <a:rPr lang="en-US" sz="1400" dirty="0">
                          <a:latin typeface="+mj-lt"/>
                        </a:rPr>
                        <a:t>$8,500</a:t>
                      </a:r>
                    </a:p>
                  </a:txBody>
                  <a:tcPr/>
                </a:tc>
                <a:tc>
                  <a:txBody>
                    <a:bodyPr/>
                    <a:lstStyle/>
                    <a:p>
                      <a:r>
                        <a:rPr lang="en-US" sz="1400" dirty="0">
                          <a:latin typeface="+mj-lt"/>
                        </a:rPr>
                        <a:t>$8,500</a:t>
                      </a:r>
                    </a:p>
                  </a:txBody>
                  <a:tcPr/>
                </a:tc>
                <a:tc>
                  <a:txBody>
                    <a:bodyPr/>
                    <a:lstStyle/>
                    <a:p>
                      <a:r>
                        <a:rPr lang="en-US" sz="1400" dirty="0">
                          <a:solidFill>
                            <a:schemeClr val="tx1"/>
                          </a:solidFill>
                          <a:latin typeface="+mj-lt"/>
                        </a:rPr>
                        <a:t>$17,500</a:t>
                      </a:r>
                    </a:p>
                  </a:txBody>
                  <a:tcPr/>
                </a:tc>
                <a:tc>
                  <a:txBody>
                    <a:bodyPr/>
                    <a:lstStyle/>
                    <a:p>
                      <a:r>
                        <a:rPr lang="en-US" sz="1400" dirty="0">
                          <a:latin typeface="+mj-lt"/>
                        </a:rPr>
                        <a:t>$17,500</a:t>
                      </a: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6"/>
                  </a:ext>
                </a:extLst>
              </a:tr>
              <a:tr h="312496">
                <a:tc>
                  <a:txBody>
                    <a:bodyPr/>
                    <a:lstStyle/>
                    <a:p>
                      <a:r>
                        <a:rPr lang="en-US" sz="1400" dirty="0">
                          <a:latin typeface="+mj-lt"/>
                        </a:rPr>
                        <a:t>**Grounds </a:t>
                      </a:r>
                    </a:p>
                  </a:txBody>
                  <a:tcPr/>
                </a:tc>
                <a:tc>
                  <a:txBody>
                    <a:bodyPr/>
                    <a:lstStyle/>
                    <a:p>
                      <a:endParaRPr lang="en-US" sz="1400" dirty="0">
                        <a:solidFill>
                          <a:srgbClr val="C00000"/>
                        </a:solidFill>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7"/>
                  </a:ext>
                </a:extLst>
              </a:tr>
              <a:tr h="312496">
                <a:tc>
                  <a:txBody>
                    <a:bodyPr/>
                    <a:lstStyle/>
                    <a:p>
                      <a:r>
                        <a:rPr lang="en-US" sz="1400" dirty="0">
                          <a:latin typeface="+mj-lt"/>
                        </a:rPr>
                        <a:t>Portables</a:t>
                      </a:r>
                      <a:r>
                        <a:rPr lang="en-US" sz="1400" baseline="0" dirty="0">
                          <a:latin typeface="+mj-lt"/>
                        </a:rPr>
                        <a:t> </a:t>
                      </a:r>
                      <a:endParaRPr lang="en-US" sz="1400" dirty="0">
                        <a:latin typeface="+mj-lt"/>
                      </a:endParaRPr>
                    </a:p>
                  </a:txBody>
                  <a:tcPr/>
                </a:tc>
                <a:tc>
                  <a:txBody>
                    <a:bodyPr/>
                    <a:lstStyle/>
                    <a:p>
                      <a:r>
                        <a:rPr lang="en-US" sz="1400" dirty="0">
                          <a:latin typeface="+mj-lt"/>
                        </a:rPr>
                        <a:t>$8,500</a:t>
                      </a:r>
                    </a:p>
                  </a:txBody>
                  <a:tcPr/>
                </a:tc>
                <a:tc>
                  <a:txBody>
                    <a:bodyPr/>
                    <a:lstStyle/>
                    <a:p>
                      <a:endParaRPr lang="en-US" sz="1400" dirty="0">
                        <a:latin typeface="+mj-lt"/>
                      </a:endParaRPr>
                    </a:p>
                  </a:txBody>
                  <a:tcPr/>
                </a:tc>
                <a:tc>
                  <a:txBody>
                    <a:bodyPr/>
                    <a:lstStyle/>
                    <a:p>
                      <a:r>
                        <a:rPr lang="en-US" sz="1400" dirty="0">
                          <a:latin typeface="+mj-lt"/>
                        </a:rPr>
                        <a:t>$8,000</a:t>
                      </a:r>
                    </a:p>
                  </a:txBody>
                  <a:tcPr/>
                </a:tc>
                <a:tc>
                  <a:txBody>
                    <a:bodyPr/>
                    <a:lstStyle/>
                    <a:p>
                      <a:r>
                        <a:rPr lang="en-US" sz="1400" dirty="0">
                          <a:latin typeface="+mj-lt"/>
                        </a:rPr>
                        <a:t>$9,000</a:t>
                      </a:r>
                    </a:p>
                  </a:txBody>
                  <a:tcPr/>
                </a:tc>
                <a:tc>
                  <a:txBody>
                    <a:bodyPr/>
                    <a:lstStyle/>
                    <a:p>
                      <a:r>
                        <a:rPr lang="en-US" sz="1400" dirty="0">
                          <a:latin typeface="+mj-lt"/>
                        </a:rPr>
                        <a:t>$6,000</a:t>
                      </a: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8"/>
                  </a:ext>
                </a:extLst>
              </a:tr>
              <a:tr h="312496">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9"/>
                  </a:ext>
                </a:extLst>
              </a:tr>
              <a:tr h="312496">
                <a:tc>
                  <a:txBody>
                    <a:bodyPr/>
                    <a:lstStyle/>
                    <a:p>
                      <a:r>
                        <a:rPr lang="en-US" sz="1400" b="0" dirty="0">
                          <a:latin typeface="+mj-lt"/>
                        </a:rPr>
                        <a:t>Total WPS</a:t>
                      </a:r>
                    </a:p>
                  </a:txBody>
                  <a:tcPr/>
                </a:tc>
                <a:tc>
                  <a:txBody>
                    <a:bodyPr/>
                    <a:lstStyle/>
                    <a:p>
                      <a:r>
                        <a:rPr lang="en-US" sz="1400" b="1" dirty="0">
                          <a:latin typeface="+mj-lt"/>
                        </a:rPr>
                        <a:t>$42,740</a:t>
                      </a:r>
                    </a:p>
                  </a:txBody>
                  <a:tcPr/>
                </a:tc>
                <a:tc>
                  <a:txBody>
                    <a:bodyPr/>
                    <a:lstStyle/>
                    <a:p>
                      <a:r>
                        <a:rPr lang="en-US" sz="1400" b="1" dirty="0">
                          <a:latin typeface="+mj-lt"/>
                        </a:rPr>
                        <a:t>$58,912</a:t>
                      </a:r>
                    </a:p>
                  </a:txBody>
                  <a:tcPr/>
                </a:tc>
                <a:tc>
                  <a:txBody>
                    <a:bodyPr/>
                    <a:lstStyle/>
                    <a:p>
                      <a:r>
                        <a:rPr lang="en-US" sz="1400" b="1" dirty="0">
                          <a:latin typeface="+mj-lt"/>
                        </a:rPr>
                        <a:t>$37,960</a:t>
                      </a:r>
                    </a:p>
                  </a:txBody>
                  <a:tcPr/>
                </a:tc>
                <a:tc>
                  <a:txBody>
                    <a:bodyPr/>
                    <a:lstStyle/>
                    <a:p>
                      <a:r>
                        <a:rPr lang="en-US" sz="1400" b="1" dirty="0">
                          <a:latin typeface="+mj-lt"/>
                        </a:rPr>
                        <a:t>$83,605</a:t>
                      </a:r>
                    </a:p>
                  </a:txBody>
                  <a:tcPr/>
                </a:tc>
                <a:tc>
                  <a:txBody>
                    <a:bodyPr/>
                    <a:lstStyle/>
                    <a:p>
                      <a:r>
                        <a:rPr lang="en-US" sz="1400" b="1" dirty="0">
                          <a:latin typeface="+mj-lt"/>
                        </a:rPr>
                        <a:t>$17,000</a:t>
                      </a:r>
                    </a:p>
                  </a:txBody>
                  <a:tcPr/>
                </a:tc>
                <a:tc>
                  <a:txBody>
                    <a:bodyPr/>
                    <a:lstStyle/>
                    <a:p>
                      <a:r>
                        <a:rPr lang="en-US" sz="1400" b="1" dirty="0">
                          <a:latin typeface="+mj-lt"/>
                        </a:rPr>
                        <a:t>$38,000</a:t>
                      </a:r>
                    </a:p>
                  </a:txBody>
                  <a:tcPr/>
                </a:tc>
                <a:tc>
                  <a:txBody>
                    <a:bodyPr/>
                    <a:lstStyle/>
                    <a:p>
                      <a:r>
                        <a:rPr lang="en-US" sz="1400" b="1" dirty="0">
                          <a:latin typeface="+mj-lt"/>
                        </a:rPr>
                        <a:t>$6,000</a:t>
                      </a:r>
                    </a:p>
                  </a:txBody>
                  <a:tcPr/>
                </a:tc>
                <a:tc>
                  <a:txBody>
                    <a:bodyPr/>
                    <a:lstStyle/>
                    <a:p>
                      <a:r>
                        <a:rPr lang="en-US" sz="1400" b="1" dirty="0">
                          <a:latin typeface="+mj-lt"/>
                        </a:rPr>
                        <a:t>$54,802</a:t>
                      </a:r>
                    </a:p>
                  </a:txBody>
                  <a:tcPr/>
                </a:tc>
                <a:tc>
                  <a:txBody>
                    <a:bodyPr/>
                    <a:lstStyle/>
                    <a:p>
                      <a:r>
                        <a:rPr lang="en-US" sz="1400" b="1" dirty="0">
                          <a:latin typeface="+mj-lt"/>
                        </a:rPr>
                        <a:t>$17,700</a:t>
                      </a:r>
                    </a:p>
                  </a:txBody>
                  <a:tcPr/>
                </a:tc>
                <a:tc>
                  <a:txBody>
                    <a:bodyPr/>
                    <a:lstStyle/>
                    <a:p>
                      <a:r>
                        <a:rPr lang="en-US" sz="1400" b="1" dirty="0">
                          <a:latin typeface="+mj-lt"/>
                        </a:rPr>
                        <a:t>$3,960</a:t>
                      </a:r>
                    </a:p>
                  </a:txBody>
                  <a:tcPr/>
                </a:tc>
                <a:tc>
                  <a:txBody>
                    <a:bodyPr/>
                    <a:lstStyle/>
                    <a:p>
                      <a:endParaRPr lang="en-US" sz="1400" b="1" dirty="0">
                        <a:latin typeface="+mj-lt"/>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095645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34659" y="779930"/>
            <a:ext cx="6403788" cy="1084729"/>
          </a:xfrm>
        </p:spPr>
        <p:txBody>
          <a:bodyPr>
            <a:noAutofit/>
          </a:bodyPr>
          <a:lstStyle/>
          <a:p>
            <a:r>
              <a:rPr lang="en-US" sz="4000" dirty="0"/>
              <a:t>North Fork Elementary School </a:t>
            </a:r>
            <a:br>
              <a:rPr lang="en-US" sz="3600" dirty="0"/>
            </a:br>
            <a:endParaRPr lang="en-US" sz="2800" i="1" dirty="0"/>
          </a:p>
        </p:txBody>
      </p:sp>
      <p:pic>
        <p:nvPicPr>
          <p:cNvPr id="4098" name="Picture 2" descr="Image result for animated eagle Woodland intermedi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439" y="2104387"/>
            <a:ext cx="2489122" cy="2146720"/>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5207790" y="4490835"/>
            <a:ext cx="1942856" cy="1400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i="1" dirty="0"/>
              <a:t>Home of the</a:t>
            </a:r>
          </a:p>
          <a:p>
            <a:pPr algn="ctr"/>
            <a:r>
              <a:rPr lang="en-US" sz="2800" i="1" dirty="0"/>
              <a:t>Eagles</a:t>
            </a:r>
          </a:p>
        </p:txBody>
      </p:sp>
    </p:spTree>
    <p:extLst>
      <p:ext uri="{BB962C8B-B14F-4D97-AF65-F5344CB8AC3E}">
        <p14:creationId xmlns:p14="http://schemas.microsoft.com/office/powerpoint/2010/main" val="1087507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274" y="369678"/>
            <a:ext cx="10515600" cy="1325563"/>
          </a:xfrm>
        </p:spPr>
        <p:txBody>
          <a:bodyPr/>
          <a:lstStyle/>
          <a:p>
            <a:r>
              <a:rPr lang="en-US" sz="3600" dirty="0"/>
              <a:t>Facilities Planning</a:t>
            </a:r>
            <a:br>
              <a:rPr lang="en-US" dirty="0"/>
            </a:br>
            <a:r>
              <a:rPr lang="en-US" sz="2800" i="1" dirty="0"/>
              <a:t>CES, NFES, WMS, WHS, YALE, WSD </a:t>
            </a:r>
          </a:p>
        </p:txBody>
      </p:sp>
      <p:sp>
        <p:nvSpPr>
          <p:cNvPr id="3" name="Content Placeholder 2"/>
          <p:cNvSpPr>
            <a:spLocks noGrp="1"/>
          </p:cNvSpPr>
          <p:nvPr>
            <p:ph sz="half" idx="2"/>
          </p:nvPr>
        </p:nvSpPr>
        <p:spPr>
          <a:xfrm>
            <a:off x="697102" y="1938589"/>
            <a:ext cx="5157787" cy="4261485"/>
          </a:xfrm>
        </p:spPr>
        <p:txBody>
          <a:bodyPr>
            <a:noAutofit/>
          </a:bodyPr>
          <a:lstStyle/>
          <a:p>
            <a:r>
              <a:rPr lang="en-US" sz="2400" dirty="0">
                <a:latin typeface="+mj-lt"/>
              </a:rPr>
              <a:t>Historical mapping</a:t>
            </a:r>
          </a:p>
          <a:p>
            <a:r>
              <a:rPr lang="en-US" sz="2400" dirty="0">
                <a:latin typeface="+mj-lt"/>
              </a:rPr>
              <a:t>School statistics</a:t>
            </a:r>
          </a:p>
          <a:p>
            <a:r>
              <a:rPr lang="en-US" sz="2400" dirty="0">
                <a:latin typeface="+mj-lt"/>
              </a:rPr>
              <a:t>Roofing plan </a:t>
            </a:r>
          </a:p>
          <a:p>
            <a:r>
              <a:rPr lang="en-US" sz="2400" dirty="0">
                <a:latin typeface="+mj-lt"/>
              </a:rPr>
              <a:t>Blacktop plan </a:t>
            </a:r>
          </a:p>
          <a:p>
            <a:r>
              <a:rPr lang="en-US" sz="2400" dirty="0">
                <a:latin typeface="+mj-lt"/>
              </a:rPr>
              <a:t>Utility Overview</a:t>
            </a:r>
          </a:p>
          <a:p>
            <a:pPr lvl="1"/>
            <a:r>
              <a:rPr lang="en-US" dirty="0">
                <a:latin typeface="+mj-lt"/>
              </a:rPr>
              <a:t>Water</a:t>
            </a:r>
          </a:p>
          <a:p>
            <a:pPr lvl="1"/>
            <a:r>
              <a:rPr lang="en-US" dirty="0">
                <a:latin typeface="+mj-lt"/>
              </a:rPr>
              <a:t>Fire systems</a:t>
            </a:r>
          </a:p>
          <a:p>
            <a:pPr lvl="1"/>
            <a:r>
              <a:rPr lang="en-US" dirty="0">
                <a:latin typeface="+mj-lt"/>
              </a:rPr>
              <a:t>Electrical distribution</a:t>
            </a:r>
          </a:p>
          <a:p>
            <a:pPr lvl="1"/>
            <a:r>
              <a:rPr lang="en-US" dirty="0">
                <a:latin typeface="+mj-lt"/>
              </a:rPr>
              <a:t>Natural gas  </a:t>
            </a:r>
          </a:p>
          <a:p>
            <a:r>
              <a:rPr lang="en-US" sz="2400" dirty="0">
                <a:latin typeface="+mj-lt"/>
              </a:rPr>
              <a:t>HVAC overview and needed improvements</a:t>
            </a:r>
          </a:p>
          <a:p>
            <a:endParaRPr lang="en-US" sz="2400" dirty="0">
              <a:latin typeface="+mj-lt"/>
            </a:endParaRPr>
          </a:p>
        </p:txBody>
      </p:sp>
      <p:sp>
        <p:nvSpPr>
          <p:cNvPr id="5" name="Rectangle 4"/>
          <p:cNvSpPr/>
          <p:nvPr/>
        </p:nvSpPr>
        <p:spPr>
          <a:xfrm>
            <a:off x="3048000" y="3105835"/>
            <a:ext cx="6096000" cy="646331"/>
          </a:xfrm>
          <a:prstGeom prst="rect">
            <a:avLst/>
          </a:prstGeom>
        </p:spPr>
        <p:txBody>
          <a:bodyPr>
            <a:spAutoFit/>
          </a:bodyPr>
          <a:lstStyle/>
          <a:p>
            <a:br>
              <a:rPr lang="en-US" dirty="0"/>
            </a:br>
            <a:endParaRPr lang="en-US" dirty="0"/>
          </a:p>
        </p:txBody>
      </p:sp>
      <p:sp>
        <p:nvSpPr>
          <p:cNvPr id="6" name="Rectangle 5"/>
          <p:cNvSpPr/>
          <p:nvPr/>
        </p:nvSpPr>
        <p:spPr>
          <a:xfrm>
            <a:off x="3048000" y="3105835"/>
            <a:ext cx="6096000" cy="646331"/>
          </a:xfrm>
          <a:prstGeom prst="rect">
            <a:avLst/>
          </a:prstGeom>
        </p:spPr>
        <p:txBody>
          <a:bodyPr>
            <a:spAutoFit/>
          </a:bodyPr>
          <a:lstStyle/>
          <a:p>
            <a:br>
              <a:rPr lang="en-US" dirty="0"/>
            </a:br>
            <a:endParaRPr lang="en-US" dirty="0"/>
          </a:p>
        </p:txBody>
      </p:sp>
      <p:sp>
        <p:nvSpPr>
          <p:cNvPr id="11" name="Content Placeholder 2"/>
          <p:cNvSpPr>
            <a:spLocks noGrp="1"/>
          </p:cNvSpPr>
          <p:nvPr>
            <p:ph sz="half" idx="2"/>
          </p:nvPr>
        </p:nvSpPr>
        <p:spPr>
          <a:xfrm>
            <a:off x="6096000" y="1938589"/>
            <a:ext cx="5974080" cy="4034637"/>
          </a:xfrm>
        </p:spPr>
        <p:txBody>
          <a:bodyPr>
            <a:normAutofit/>
          </a:bodyPr>
          <a:lstStyle/>
          <a:p>
            <a:r>
              <a:rPr lang="en-US" sz="2400" dirty="0">
                <a:latin typeface="+mj-lt"/>
              </a:rPr>
              <a:t>Structural and interior finishes</a:t>
            </a:r>
          </a:p>
          <a:p>
            <a:r>
              <a:rPr lang="en-US" sz="2400" dirty="0">
                <a:latin typeface="+mj-lt"/>
              </a:rPr>
              <a:t>Plumbing plan </a:t>
            </a:r>
          </a:p>
          <a:p>
            <a:r>
              <a:rPr lang="en-US" sz="2400" dirty="0">
                <a:latin typeface="+mj-lt"/>
              </a:rPr>
              <a:t>Portable building plan</a:t>
            </a:r>
          </a:p>
          <a:p>
            <a:r>
              <a:rPr lang="en-US" sz="2400" dirty="0">
                <a:latin typeface="+mj-lt"/>
              </a:rPr>
              <a:t>10 year cost summary by school  </a:t>
            </a:r>
          </a:p>
          <a:p>
            <a:r>
              <a:rPr lang="en-US" sz="2400" dirty="0">
                <a:latin typeface="+mj-lt"/>
              </a:rPr>
              <a:t>Fleet vehicles and grounds equipment   </a:t>
            </a:r>
          </a:p>
          <a:p>
            <a:r>
              <a:rPr lang="en-US" sz="2400" dirty="0">
                <a:latin typeface="+mj-lt"/>
              </a:rPr>
              <a:t>Preliminary seismic report</a:t>
            </a:r>
          </a:p>
          <a:p>
            <a:r>
              <a:rPr lang="en-US" sz="2400" dirty="0">
                <a:latin typeface="+mj-lt"/>
              </a:rPr>
              <a:t>10 year District financial impact report    </a:t>
            </a:r>
          </a:p>
          <a:p>
            <a:endParaRPr lang="en-US" sz="2400" dirty="0">
              <a:latin typeface="+mj-lt"/>
            </a:endParaRPr>
          </a:p>
        </p:txBody>
      </p:sp>
    </p:spTree>
    <p:extLst>
      <p:ext uri="{BB962C8B-B14F-4D97-AF65-F5344CB8AC3E}">
        <p14:creationId xmlns:p14="http://schemas.microsoft.com/office/powerpoint/2010/main" val="3802918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200" y="0"/>
            <a:ext cx="6403788" cy="1084729"/>
          </a:xfrm>
        </p:spPr>
        <p:txBody>
          <a:bodyPr>
            <a:noAutofit/>
          </a:bodyPr>
          <a:lstStyle/>
          <a:p>
            <a:r>
              <a:rPr lang="en-US" sz="3600" dirty="0"/>
              <a:t>North Fork Elementary School </a:t>
            </a:r>
            <a:br>
              <a:rPr lang="en-US" sz="3600" dirty="0"/>
            </a:br>
            <a:r>
              <a:rPr lang="en-US" sz="2800" i="1" dirty="0"/>
              <a:t>School Statistics</a:t>
            </a:r>
          </a:p>
        </p:txBody>
      </p:sp>
      <p:sp>
        <p:nvSpPr>
          <p:cNvPr id="3" name="Content Placeholder 2"/>
          <p:cNvSpPr>
            <a:spLocks noGrp="1"/>
          </p:cNvSpPr>
          <p:nvPr>
            <p:ph sz="half" idx="1"/>
          </p:nvPr>
        </p:nvSpPr>
        <p:spPr>
          <a:xfrm>
            <a:off x="337671" y="811030"/>
            <a:ext cx="10725934" cy="4895281"/>
          </a:xfrm>
        </p:spPr>
        <p:txBody>
          <a:bodyPr>
            <a:noAutofit/>
          </a:bodyPr>
          <a:lstStyle/>
          <a:p>
            <a:pPr marL="0" indent="0">
              <a:buNone/>
            </a:pPr>
            <a:endParaRPr lang="en-US" sz="2000" dirty="0">
              <a:latin typeface="+mj-lt"/>
            </a:endParaRPr>
          </a:p>
          <a:p>
            <a:pPr lvl="1"/>
            <a:r>
              <a:rPr lang="en-US" dirty="0">
                <a:latin typeface="+mj-lt"/>
              </a:rPr>
              <a:t>Site 10.68 acres (3 lots) </a:t>
            </a:r>
          </a:p>
          <a:p>
            <a:pPr lvl="1"/>
            <a:r>
              <a:rPr lang="en-US" dirty="0">
                <a:latin typeface="+mj-lt"/>
              </a:rPr>
              <a:t>Building footprint approximately 1 acre (.97)</a:t>
            </a:r>
          </a:p>
          <a:p>
            <a:pPr lvl="2"/>
            <a:r>
              <a:rPr lang="en-US" dirty="0">
                <a:latin typeface="+mj-lt"/>
              </a:rPr>
              <a:t>Main school parcel 218,671 sqft. (5.02 acres)</a:t>
            </a:r>
          </a:p>
          <a:p>
            <a:pPr lvl="2"/>
            <a:r>
              <a:rPr lang="en-US" dirty="0">
                <a:latin typeface="+mj-lt"/>
              </a:rPr>
              <a:t>Sports field 236,095 sqft. (5.41 acres)</a:t>
            </a:r>
          </a:p>
          <a:p>
            <a:pPr lvl="2"/>
            <a:r>
              <a:rPr lang="en-US" dirty="0">
                <a:latin typeface="+mj-lt"/>
              </a:rPr>
              <a:t>Acquired property 10,000 sqft. (.25 acres)</a:t>
            </a:r>
          </a:p>
          <a:p>
            <a:pPr lvl="1"/>
            <a:r>
              <a:rPr lang="en-US" dirty="0">
                <a:latin typeface="+mj-lt"/>
              </a:rPr>
              <a:t>Original construction 1997/1998 </a:t>
            </a:r>
          </a:p>
          <a:p>
            <a:pPr lvl="1"/>
            <a:r>
              <a:rPr lang="en-US" dirty="0">
                <a:latin typeface="+mj-lt"/>
              </a:rPr>
              <a:t>Classrooms   </a:t>
            </a:r>
          </a:p>
          <a:p>
            <a:pPr lvl="2"/>
            <a:r>
              <a:rPr lang="en-US" dirty="0">
                <a:latin typeface="+mj-lt"/>
              </a:rPr>
              <a:t>21 classrooms  </a:t>
            </a:r>
          </a:p>
          <a:p>
            <a:pPr lvl="2"/>
            <a:r>
              <a:rPr lang="en-US" dirty="0">
                <a:latin typeface="+mj-lt"/>
              </a:rPr>
              <a:t>1 Resource room</a:t>
            </a:r>
          </a:p>
          <a:p>
            <a:pPr lvl="2"/>
            <a:r>
              <a:rPr lang="en-US" dirty="0">
                <a:latin typeface="+mj-lt"/>
              </a:rPr>
              <a:t>1 Special Education room (classroom)</a:t>
            </a:r>
          </a:p>
          <a:p>
            <a:pPr lvl="2"/>
            <a:r>
              <a:rPr lang="en-US" dirty="0">
                <a:latin typeface="+mj-lt"/>
              </a:rPr>
              <a:t>1 Computer lab </a:t>
            </a:r>
          </a:p>
          <a:p>
            <a:pPr lvl="2"/>
            <a:r>
              <a:rPr lang="en-US" dirty="0">
                <a:latin typeface="+mj-lt"/>
              </a:rPr>
              <a:t>1 Music room</a:t>
            </a:r>
          </a:p>
          <a:p>
            <a:pPr lvl="2"/>
            <a:r>
              <a:rPr lang="en-US" dirty="0">
                <a:latin typeface="+mj-lt"/>
              </a:rPr>
              <a:t>6 portable classrooms   </a:t>
            </a:r>
          </a:p>
          <a:p>
            <a:pPr lvl="1"/>
            <a:r>
              <a:rPr lang="en-US" dirty="0">
                <a:latin typeface="+mj-lt"/>
              </a:rPr>
              <a:t>Parking - 91 car, 5 ADA, 15 Bus </a:t>
            </a:r>
          </a:p>
          <a:p>
            <a:pPr lvl="1"/>
            <a:r>
              <a:rPr lang="en-US" dirty="0">
                <a:latin typeface="+mj-lt"/>
              </a:rPr>
              <a:t>417 students and 78 staff</a:t>
            </a:r>
          </a:p>
          <a:p>
            <a:endParaRPr lang="en-US" sz="1600" dirty="0">
              <a:latin typeface="+mj-lt"/>
            </a:endParaRPr>
          </a:p>
        </p:txBody>
      </p:sp>
    </p:spTree>
    <p:extLst>
      <p:ext uri="{BB962C8B-B14F-4D97-AF65-F5344CB8AC3E}">
        <p14:creationId xmlns:p14="http://schemas.microsoft.com/office/powerpoint/2010/main" val="3920886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789" y="96059"/>
            <a:ext cx="9404723" cy="1400530"/>
          </a:xfrm>
        </p:spPr>
        <p:txBody>
          <a:bodyPr>
            <a:normAutofit/>
          </a:bodyPr>
          <a:lstStyle/>
          <a:p>
            <a:r>
              <a:rPr lang="en-US" sz="3600" dirty="0"/>
              <a:t>NFES </a:t>
            </a:r>
            <a:br>
              <a:rPr lang="en-US" dirty="0"/>
            </a:br>
            <a:r>
              <a:rPr lang="en-US" sz="2800" i="1" dirty="0"/>
              <a:t>Historical Look</a:t>
            </a:r>
          </a:p>
        </p:txBody>
      </p:sp>
      <p:sp>
        <p:nvSpPr>
          <p:cNvPr id="39" name="Rectangle 38"/>
          <p:cNvSpPr/>
          <p:nvPr/>
        </p:nvSpPr>
        <p:spPr>
          <a:xfrm>
            <a:off x="5453464" y="4908852"/>
            <a:ext cx="1506828" cy="69095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7243794" y="4908853"/>
            <a:ext cx="1506828" cy="69095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5838846" y="5644446"/>
            <a:ext cx="2482924" cy="1015663"/>
          </a:xfrm>
          <a:prstGeom prst="rect">
            <a:avLst/>
          </a:prstGeom>
          <a:noFill/>
        </p:spPr>
        <p:txBody>
          <a:bodyPr wrap="none" rtlCol="0">
            <a:spAutoFit/>
          </a:bodyPr>
          <a:lstStyle/>
          <a:p>
            <a:pPr algn="ctr"/>
            <a:r>
              <a:rPr lang="en-US" sz="2000" b="1" dirty="0">
                <a:latin typeface="+mj-lt"/>
              </a:rPr>
              <a:t>Two Portables </a:t>
            </a:r>
          </a:p>
          <a:p>
            <a:pPr algn="ctr"/>
            <a:r>
              <a:rPr lang="en-US" sz="2000" b="1" dirty="0">
                <a:latin typeface="+mj-lt"/>
              </a:rPr>
              <a:t>Installed August 2017  </a:t>
            </a:r>
          </a:p>
          <a:p>
            <a:endParaRPr lang="en-US" sz="2000" dirty="0">
              <a:latin typeface="+mj-lt"/>
            </a:endParaRPr>
          </a:p>
        </p:txBody>
      </p:sp>
      <p:sp>
        <p:nvSpPr>
          <p:cNvPr id="43" name="TextBox 42"/>
          <p:cNvSpPr txBox="1"/>
          <p:nvPr/>
        </p:nvSpPr>
        <p:spPr>
          <a:xfrm>
            <a:off x="4157577" y="1467937"/>
            <a:ext cx="2519857" cy="1200329"/>
          </a:xfrm>
          <a:prstGeom prst="rect">
            <a:avLst/>
          </a:prstGeom>
          <a:noFill/>
        </p:spPr>
        <p:txBody>
          <a:bodyPr wrap="none" rtlCol="0">
            <a:spAutoFit/>
          </a:bodyPr>
          <a:lstStyle/>
          <a:p>
            <a:r>
              <a:rPr lang="en-US" sz="2400" b="1" dirty="0">
                <a:latin typeface="+mj-lt"/>
              </a:rPr>
              <a:t>1997/1998 </a:t>
            </a:r>
          </a:p>
          <a:p>
            <a:r>
              <a:rPr lang="en-US" sz="2400" b="1" dirty="0">
                <a:latin typeface="+mj-lt"/>
              </a:rPr>
              <a:t>Initial construction </a:t>
            </a:r>
          </a:p>
          <a:p>
            <a:endParaRPr lang="en-US" sz="2400" dirty="0">
              <a:latin typeface="+mj-lt"/>
            </a:endParaRPr>
          </a:p>
        </p:txBody>
      </p:sp>
      <p:sp>
        <p:nvSpPr>
          <p:cNvPr id="44" name="Flowchart: Process 43"/>
          <p:cNvSpPr/>
          <p:nvPr/>
        </p:nvSpPr>
        <p:spPr>
          <a:xfrm>
            <a:off x="4575508" y="2971334"/>
            <a:ext cx="2504800" cy="1583876"/>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Pie 44"/>
          <p:cNvSpPr/>
          <p:nvPr/>
        </p:nvSpPr>
        <p:spPr>
          <a:xfrm rot="16200000">
            <a:off x="5524860" y="1426686"/>
            <a:ext cx="3117525" cy="3139522"/>
          </a:xfrm>
          <a:prstGeom prst="pi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Flowchart: Process 45"/>
          <p:cNvSpPr/>
          <p:nvPr/>
        </p:nvSpPr>
        <p:spPr>
          <a:xfrm>
            <a:off x="7080308" y="617241"/>
            <a:ext cx="1573075" cy="2380343"/>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C892488E-1661-415B-962F-AADAE9CE7E9A}"/>
              </a:ext>
            </a:extLst>
          </p:cNvPr>
          <p:cNvPicPr>
            <a:picLocks noChangeAspect="1"/>
          </p:cNvPicPr>
          <p:nvPr/>
        </p:nvPicPr>
        <p:blipFill>
          <a:blip r:embed="rId3"/>
          <a:stretch>
            <a:fillRect/>
          </a:stretch>
        </p:blipFill>
        <p:spPr>
          <a:xfrm>
            <a:off x="3645830" y="4898702"/>
            <a:ext cx="1524132" cy="701101"/>
          </a:xfrm>
          <a:prstGeom prst="rect">
            <a:avLst/>
          </a:prstGeom>
        </p:spPr>
      </p:pic>
      <p:sp>
        <p:nvSpPr>
          <p:cNvPr id="4" name="TextBox 3">
            <a:extLst>
              <a:ext uri="{FF2B5EF4-FFF2-40B4-BE49-F238E27FC236}">
                <a16:creationId xmlns:a16="http://schemas.microsoft.com/office/drawing/2014/main" id="{D5F6DFDC-CDB3-49CE-8C31-A68BC73452B4}"/>
              </a:ext>
            </a:extLst>
          </p:cNvPr>
          <p:cNvSpPr txBox="1"/>
          <p:nvPr/>
        </p:nvSpPr>
        <p:spPr>
          <a:xfrm>
            <a:off x="2034422" y="4898702"/>
            <a:ext cx="1721369" cy="707886"/>
          </a:xfrm>
          <a:prstGeom prst="rect">
            <a:avLst/>
          </a:prstGeom>
          <a:noFill/>
        </p:spPr>
        <p:txBody>
          <a:bodyPr wrap="none" rtlCol="0">
            <a:spAutoFit/>
          </a:bodyPr>
          <a:lstStyle/>
          <a:p>
            <a:r>
              <a:rPr lang="en-US" sz="2000" dirty="0"/>
              <a:t>Third Portable </a:t>
            </a:r>
          </a:p>
          <a:p>
            <a:r>
              <a:rPr lang="en-US" sz="2000" dirty="0"/>
              <a:t>Added 2019</a:t>
            </a:r>
          </a:p>
        </p:txBody>
      </p:sp>
    </p:spTree>
    <p:extLst>
      <p:ext uri="{BB962C8B-B14F-4D97-AF65-F5344CB8AC3E}">
        <p14:creationId xmlns:p14="http://schemas.microsoft.com/office/powerpoint/2010/main" val="370222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p:bldP spid="43" grpId="0"/>
      <p:bldP spid="44" grpId="0" animBg="1"/>
      <p:bldP spid="45" grpId="0" animBg="1"/>
      <p:bldP spid="46"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34771" y="154546"/>
            <a:ext cx="10515600" cy="1325563"/>
          </a:xfrm>
        </p:spPr>
        <p:txBody>
          <a:bodyPr/>
          <a:lstStyle/>
          <a:p>
            <a:r>
              <a:rPr lang="en-US" sz="3600" dirty="0"/>
              <a:t>NFES</a:t>
            </a:r>
            <a:br>
              <a:rPr lang="en-US" dirty="0"/>
            </a:br>
            <a:r>
              <a:rPr lang="en-US" sz="2800" i="1" dirty="0"/>
              <a:t>Roofing and Blacktop Plan</a:t>
            </a:r>
            <a:r>
              <a:rPr lang="en-US" sz="2800" dirty="0"/>
              <a:t> </a:t>
            </a:r>
          </a:p>
        </p:txBody>
      </p:sp>
      <p:sp>
        <p:nvSpPr>
          <p:cNvPr id="4" name="TextBox 3"/>
          <p:cNvSpPr txBox="1"/>
          <p:nvPr/>
        </p:nvSpPr>
        <p:spPr>
          <a:xfrm>
            <a:off x="414103" y="1623435"/>
            <a:ext cx="3490240" cy="4832092"/>
          </a:xfrm>
          <a:prstGeom prst="rect">
            <a:avLst/>
          </a:prstGeom>
          <a:noFill/>
        </p:spPr>
        <p:txBody>
          <a:bodyPr wrap="square" rtlCol="0">
            <a:spAutoFit/>
          </a:bodyPr>
          <a:lstStyle/>
          <a:p>
            <a:r>
              <a:rPr lang="en-US" sz="2200" u="sng" dirty="0">
                <a:latin typeface="+mj-lt"/>
              </a:rPr>
              <a:t>NFES ROOFING MAP</a:t>
            </a:r>
            <a:endParaRPr lang="en-US" sz="2200" dirty="0">
              <a:latin typeface="+mj-lt"/>
            </a:endParaRPr>
          </a:p>
          <a:p>
            <a:pPr marL="342900" indent="-342900">
              <a:buAutoNum type="arabicPlain"/>
            </a:pPr>
            <a:r>
              <a:rPr lang="en-US" sz="2200" dirty="0">
                <a:latin typeface="+mj-lt"/>
              </a:rPr>
              <a:t>Covered play area</a:t>
            </a:r>
          </a:p>
          <a:p>
            <a:pPr marL="342900" indent="-342900">
              <a:buAutoNum type="arabicPlain"/>
            </a:pPr>
            <a:r>
              <a:rPr lang="en-US" sz="2200" dirty="0">
                <a:latin typeface="+mj-lt"/>
              </a:rPr>
              <a:t>Gym</a:t>
            </a:r>
          </a:p>
          <a:p>
            <a:pPr marL="342900" indent="-342900">
              <a:buAutoNum type="arabicPlain"/>
            </a:pPr>
            <a:r>
              <a:rPr lang="en-US" sz="2200" dirty="0">
                <a:latin typeface="+mj-lt"/>
              </a:rPr>
              <a:t>Classroom wing (west)</a:t>
            </a:r>
          </a:p>
          <a:p>
            <a:pPr marL="342900" indent="-342900">
              <a:buAutoNum type="arabicPlain"/>
            </a:pPr>
            <a:r>
              <a:rPr lang="en-US" sz="2200" dirty="0">
                <a:latin typeface="+mj-lt"/>
              </a:rPr>
              <a:t>Classroom wing (north)</a:t>
            </a:r>
          </a:p>
          <a:p>
            <a:pPr marL="342900" indent="-342900">
              <a:buAutoNum type="arabicPlain"/>
            </a:pPr>
            <a:r>
              <a:rPr lang="en-US" sz="2200" dirty="0">
                <a:latin typeface="+mj-lt"/>
              </a:rPr>
              <a:t>Entry canopy</a:t>
            </a:r>
          </a:p>
          <a:p>
            <a:pPr marL="342900" indent="-342900">
              <a:buAutoNum type="arabicPlain"/>
            </a:pPr>
            <a:endParaRPr lang="en-US" sz="2200" dirty="0">
              <a:latin typeface="+mj-lt"/>
            </a:endParaRPr>
          </a:p>
          <a:p>
            <a:r>
              <a:rPr lang="en-US" sz="2200" u="sng" dirty="0">
                <a:latin typeface="+mj-lt"/>
              </a:rPr>
              <a:t>BLACKTOP MAP</a:t>
            </a:r>
            <a:endParaRPr lang="en-US" sz="2200" dirty="0">
              <a:latin typeface="+mj-lt"/>
            </a:endParaRPr>
          </a:p>
          <a:p>
            <a:r>
              <a:rPr lang="en-US" sz="2200" dirty="0">
                <a:latin typeface="+mj-lt"/>
              </a:rPr>
              <a:t>A   Bus/main parking lot</a:t>
            </a:r>
          </a:p>
          <a:p>
            <a:r>
              <a:rPr lang="en-US" sz="2200" dirty="0">
                <a:latin typeface="+mj-lt"/>
              </a:rPr>
              <a:t>B   Playground/walking path</a:t>
            </a:r>
          </a:p>
          <a:p>
            <a:r>
              <a:rPr lang="en-US" sz="2200" dirty="0">
                <a:latin typeface="+mj-lt"/>
              </a:rPr>
              <a:t>C   Vacant lot for expansion</a:t>
            </a:r>
          </a:p>
          <a:p>
            <a:pPr marL="342900" indent="-342900">
              <a:buAutoNum type="arabicPlain"/>
            </a:pPr>
            <a:endParaRPr lang="en-US" sz="2200" dirty="0">
              <a:latin typeface="+mj-lt"/>
            </a:endParaRPr>
          </a:p>
          <a:p>
            <a:pPr marL="342900" indent="-342900">
              <a:buAutoNum type="arabicPlain"/>
            </a:pPr>
            <a:endParaRPr lang="en-US" sz="2200" dirty="0">
              <a:latin typeface="+mj-lt"/>
            </a:endParaRPr>
          </a:p>
          <a:p>
            <a:endParaRPr lang="en-US" sz="2200" dirty="0"/>
          </a:p>
        </p:txBody>
      </p:sp>
      <p:sp>
        <p:nvSpPr>
          <p:cNvPr id="7" name="TextBox 6"/>
          <p:cNvSpPr txBox="1"/>
          <p:nvPr/>
        </p:nvSpPr>
        <p:spPr>
          <a:xfrm>
            <a:off x="6257484" y="-76287"/>
            <a:ext cx="205840" cy="461665"/>
          </a:xfrm>
          <a:prstGeom prst="rect">
            <a:avLst/>
          </a:prstGeom>
          <a:noFill/>
        </p:spPr>
        <p:txBody>
          <a:bodyPr wrap="square" rtlCol="0">
            <a:spAutoFit/>
          </a:bodyPr>
          <a:lstStyle/>
          <a:p>
            <a:r>
              <a:rPr lang="en-US" sz="2400" dirty="0">
                <a:solidFill>
                  <a:schemeClr val="bg1"/>
                </a:solidFill>
              </a:rPr>
              <a:t>A</a:t>
            </a:r>
          </a:p>
        </p:txBody>
      </p:sp>
      <p:sp>
        <p:nvSpPr>
          <p:cNvPr id="8" name="TextBox 7"/>
          <p:cNvSpPr txBox="1"/>
          <p:nvPr/>
        </p:nvSpPr>
        <p:spPr>
          <a:xfrm flipH="1">
            <a:off x="4829995" y="3577816"/>
            <a:ext cx="339071" cy="461665"/>
          </a:xfrm>
          <a:prstGeom prst="rect">
            <a:avLst/>
          </a:prstGeom>
          <a:noFill/>
        </p:spPr>
        <p:txBody>
          <a:bodyPr wrap="square" rtlCol="0">
            <a:spAutoFit/>
          </a:bodyPr>
          <a:lstStyle/>
          <a:p>
            <a:r>
              <a:rPr lang="en-US" sz="2400" dirty="0">
                <a:solidFill>
                  <a:schemeClr val="bg1"/>
                </a:solidFill>
              </a:rPr>
              <a:t>B</a:t>
            </a:r>
          </a:p>
        </p:txBody>
      </p:sp>
      <p:sp>
        <p:nvSpPr>
          <p:cNvPr id="14" name="TextBox 13"/>
          <p:cNvSpPr txBox="1"/>
          <p:nvPr/>
        </p:nvSpPr>
        <p:spPr>
          <a:xfrm>
            <a:off x="6830232" y="-59192"/>
            <a:ext cx="205840" cy="461665"/>
          </a:xfrm>
          <a:prstGeom prst="rect">
            <a:avLst/>
          </a:prstGeom>
          <a:noFill/>
        </p:spPr>
        <p:txBody>
          <a:bodyPr wrap="square" rtlCol="0">
            <a:spAutoFit/>
          </a:bodyPr>
          <a:lstStyle/>
          <a:p>
            <a:r>
              <a:rPr lang="en-US" sz="2400" dirty="0">
                <a:solidFill>
                  <a:schemeClr val="bg1"/>
                </a:solidFill>
              </a:rPr>
              <a:t>A</a:t>
            </a:r>
          </a:p>
        </p:txBody>
      </p:sp>
      <p:pic>
        <p:nvPicPr>
          <p:cNvPr id="3" name="Picture 2">
            <a:extLst>
              <a:ext uri="{FF2B5EF4-FFF2-40B4-BE49-F238E27FC236}">
                <a16:creationId xmlns:a16="http://schemas.microsoft.com/office/drawing/2014/main" id="{652D3B11-7DF8-4017-8D53-8F0A3CB57451}"/>
              </a:ext>
            </a:extLst>
          </p:cNvPr>
          <p:cNvPicPr>
            <a:picLocks noChangeAspect="1"/>
          </p:cNvPicPr>
          <p:nvPr/>
        </p:nvPicPr>
        <p:blipFill>
          <a:blip r:embed="rId3"/>
          <a:stretch>
            <a:fillRect/>
          </a:stretch>
        </p:blipFill>
        <p:spPr>
          <a:xfrm>
            <a:off x="4291238" y="515478"/>
            <a:ext cx="7224386" cy="6187976"/>
          </a:xfrm>
          <a:prstGeom prst="rect">
            <a:avLst/>
          </a:prstGeom>
        </p:spPr>
      </p:pic>
      <p:sp>
        <p:nvSpPr>
          <p:cNvPr id="12" name="TextBox 11">
            <a:extLst>
              <a:ext uri="{FF2B5EF4-FFF2-40B4-BE49-F238E27FC236}">
                <a16:creationId xmlns:a16="http://schemas.microsoft.com/office/drawing/2014/main" id="{4A2FB065-CB1C-4921-8C5C-C021EB7BA14A}"/>
              </a:ext>
            </a:extLst>
          </p:cNvPr>
          <p:cNvSpPr txBox="1"/>
          <p:nvPr/>
        </p:nvSpPr>
        <p:spPr>
          <a:xfrm>
            <a:off x="4844354" y="4039481"/>
            <a:ext cx="432287" cy="461665"/>
          </a:xfrm>
          <a:prstGeom prst="rect">
            <a:avLst/>
          </a:prstGeom>
          <a:noFill/>
        </p:spPr>
        <p:txBody>
          <a:bodyPr wrap="square" rtlCol="0">
            <a:spAutoFit/>
          </a:bodyPr>
          <a:lstStyle/>
          <a:p>
            <a:r>
              <a:rPr lang="en-US" sz="2400" dirty="0">
                <a:solidFill>
                  <a:schemeClr val="bg1"/>
                </a:solidFill>
              </a:rPr>
              <a:t>B</a:t>
            </a:r>
          </a:p>
        </p:txBody>
      </p:sp>
      <p:sp>
        <p:nvSpPr>
          <p:cNvPr id="16" name="TextBox 15">
            <a:extLst>
              <a:ext uri="{FF2B5EF4-FFF2-40B4-BE49-F238E27FC236}">
                <a16:creationId xmlns:a16="http://schemas.microsoft.com/office/drawing/2014/main" id="{D7DC3988-CE84-4E77-934E-2BE05E9D2CFE}"/>
              </a:ext>
            </a:extLst>
          </p:cNvPr>
          <p:cNvSpPr txBox="1"/>
          <p:nvPr/>
        </p:nvSpPr>
        <p:spPr>
          <a:xfrm>
            <a:off x="8853440" y="1841041"/>
            <a:ext cx="432287" cy="461665"/>
          </a:xfrm>
          <a:prstGeom prst="rect">
            <a:avLst/>
          </a:prstGeom>
          <a:noFill/>
        </p:spPr>
        <p:txBody>
          <a:bodyPr wrap="square" rtlCol="0">
            <a:spAutoFit/>
          </a:bodyPr>
          <a:lstStyle/>
          <a:p>
            <a:r>
              <a:rPr lang="en-US" sz="2400" dirty="0">
                <a:solidFill>
                  <a:schemeClr val="bg1"/>
                </a:solidFill>
              </a:rPr>
              <a:t>A</a:t>
            </a:r>
          </a:p>
        </p:txBody>
      </p:sp>
      <p:sp>
        <p:nvSpPr>
          <p:cNvPr id="17" name="TextBox 16">
            <a:extLst>
              <a:ext uri="{FF2B5EF4-FFF2-40B4-BE49-F238E27FC236}">
                <a16:creationId xmlns:a16="http://schemas.microsoft.com/office/drawing/2014/main" id="{E2EF264B-B871-4710-B02B-4541404E826A}"/>
              </a:ext>
            </a:extLst>
          </p:cNvPr>
          <p:cNvSpPr txBox="1"/>
          <p:nvPr/>
        </p:nvSpPr>
        <p:spPr>
          <a:xfrm>
            <a:off x="6997419" y="2974230"/>
            <a:ext cx="432287" cy="461665"/>
          </a:xfrm>
          <a:prstGeom prst="rect">
            <a:avLst/>
          </a:prstGeom>
          <a:noFill/>
        </p:spPr>
        <p:txBody>
          <a:bodyPr wrap="square" rtlCol="0">
            <a:spAutoFit/>
          </a:bodyPr>
          <a:lstStyle/>
          <a:p>
            <a:r>
              <a:rPr lang="en-US" sz="2400" dirty="0">
                <a:solidFill>
                  <a:schemeClr val="bg1"/>
                </a:solidFill>
              </a:rPr>
              <a:t>A</a:t>
            </a:r>
          </a:p>
        </p:txBody>
      </p:sp>
      <p:sp>
        <p:nvSpPr>
          <p:cNvPr id="18" name="TextBox 17">
            <a:extLst>
              <a:ext uri="{FF2B5EF4-FFF2-40B4-BE49-F238E27FC236}">
                <a16:creationId xmlns:a16="http://schemas.microsoft.com/office/drawing/2014/main" id="{32CD49C5-745D-4CAC-8EEC-B79ABFBB3179}"/>
              </a:ext>
            </a:extLst>
          </p:cNvPr>
          <p:cNvSpPr txBox="1"/>
          <p:nvPr/>
        </p:nvSpPr>
        <p:spPr>
          <a:xfrm>
            <a:off x="9581997" y="4508025"/>
            <a:ext cx="432287" cy="461665"/>
          </a:xfrm>
          <a:prstGeom prst="rect">
            <a:avLst/>
          </a:prstGeom>
          <a:noFill/>
        </p:spPr>
        <p:txBody>
          <a:bodyPr wrap="square" rtlCol="0">
            <a:spAutoFit/>
          </a:bodyPr>
          <a:lstStyle/>
          <a:p>
            <a:r>
              <a:rPr lang="en-US" sz="2400" dirty="0">
                <a:solidFill>
                  <a:schemeClr val="bg1"/>
                </a:solidFill>
              </a:rPr>
              <a:t>4</a:t>
            </a:r>
          </a:p>
        </p:txBody>
      </p:sp>
      <p:sp>
        <p:nvSpPr>
          <p:cNvPr id="19" name="TextBox 18">
            <a:extLst>
              <a:ext uri="{FF2B5EF4-FFF2-40B4-BE49-F238E27FC236}">
                <a16:creationId xmlns:a16="http://schemas.microsoft.com/office/drawing/2014/main" id="{30203D9A-D058-40A1-9807-B96CA2ED4450}"/>
              </a:ext>
            </a:extLst>
          </p:cNvPr>
          <p:cNvSpPr txBox="1"/>
          <p:nvPr/>
        </p:nvSpPr>
        <p:spPr>
          <a:xfrm>
            <a:off x="5946241" y="4100298"/>
            <a:ext cx="432287" cy="461665"/>
          </a:xfrm>
          <a:prstGeom prst="rect">
            <a:avLst/>
          </a:prstGeom>
          <a:noFill/>
        </p:spPr>
        <p:txBody>
          <a:bodyPr wrap="square" rtlCol="0">
            <a:spAutoFit/>
          </a:bodyPr>
          <a:lstStyle/>
          <a:p>
            <a:r>
              <a:rPr lang="en-US" sz="2400" dirty="0">
                <a:solidFill>
                  <a:schemeClr val="bg1"/>
                </a:solidFill>
              </a:rPr>
              <a:t>1</a:t>
            </a:r>
          </a:p>
        </p:txBody>
      </p:sp>
      <p:sp>
        <p:nvSpPr>
          <p:cNvPr id="20" name="TextBox 19">
            <a:extLst>
              <a:ext uri="{FF2B5EF4-FFF2-40B4-BE49-F238E27FC236}">
                <a16:creationId xmlns:a16="http://schemas.microsoft.com/office/drawing/2014/main" id="{49EAA448-48D3-4539-855D-005066A4E634}"/>
              </a:ext>
            </a:extLst>
          </p:cNvPr>
          <p:cNvSpPr txBox="1"/>
          <p:nvPr/>
        </p:nvSpPr>
        <p:spPr>
          <a:xfrm>
            <a:off x="6600730" y="4501146"/>
            <a:ext cx="432287" cy="461665"/>
          </a:xfrm>
          <a:prstGeom prst="rect">
            <a:avLst/>
          </a:prstGeom>
          <a:noFill/>
        </p:spPr>
        <p:txBody>
          <a:bodyPr wrap="square" rtlCol="0">
            <a:spAutoFit/>
          </a:bodyPr>
          <a:lstStyle/>
          <a:p>
            <a:r>
              <a:rPr lang="en-US" sz="2400" dirty="0">
                <a:solidFill>
                  <a:schemeClr val="bg1"/>
                </a:solidFill>
              </a:rPr>
              <a:t>2</a:t>
            </a:r>
          </a:p>
        </p:txBody>
      </p:sp>
      <p:sp>
        <p:nvSpPr>
          <p:cNvPr id="21" name="TextBox 20">
            <a:extLst>
              <a:ext uri="{FF2B5EF4-FFF2-40B4-BE49-F238E27FC236}">
                <a16:creationId xmlns:a16="http://schemas.microsoft.com/office/drawing/2014/main" id="{87ED3A34-0E71-4EB0-BD5D-3411593AC9D5}"/>
              </a:ext>
            </a:extLst>
          </p:cNvPr>
          <p:cNvSpPr txBox="1"/>
          <p:nvPr/>
        </p:nvSpPr>
        <p:spPr>
          <a:xfrm>
            <a:off x="7946650" y="5402116"/>
            <a:ext cx="432287" cy="461665"/>
          </a:xfrm>
          <a:prstGeom prst="rect">
            <a:avLst/>
          </a:prstGeom>
          <a:noFill/>
        </p:spPr>
        <p:txBody>
          <a:bodyPr wrap="square" rtlCol="0">
            <a:spAutoFit/>
          </a:bodyPr>
          <a:lstStyle/>
          <a:p>
            <a:r>
              <a:rPr lang="en-US" sz="2400" dirty="0">
                <a:solidFill>
                  <a:schemeClr val="bg1"/>
                </a:solidFill>
              </a:rPr>
              <a:t>3</a:t>
            </a:r>
          </a:p>
        </p:txBody>
      </p:sp>
      <p:sp>
        <p:nvSpPr>
          <p:cNvPr id="22" name="TextBox 21">
            <a:extLst>
              <a:ext uri="{FF2B5EF4-FFF2-40B4-BE49-F238E27FC236}">
                <a16:creationId xmlns:a16="http://schemas.microsoft.com/office/drawing/2014/main" id="{D61F9990-EC0C-4E1F-8CC3-9EE51D38256D}"/>
              </a:ext>
            </a:extLst>
          </p:cNvPr>
          <p:cNvSpPr txBox="1"/>
          <p:nvPr/>
        </p:nvSpPr>
        <p:spPr>
          <a:xfrm>
            <a:off x="7939707" y="4490096"/>
            <a:ext cx="432287" cy="461665"/>
          </a:xfrm>
          <a:prstGeom prst="rect">
            <a:avLst/>
          </a:prstGeom>
          <a:noFill/>
        </p:spPr>
        <p:txBody>
          <a:bodyPr wrap="square" rtlCol="0">
            <a:spAutoFit/>
          </a:bodyPr>
          <a:lstStyle/>
          <a:p>
            <a:r>
              <a:rPr lang="en-US" sz="2400" dirty="0">
                <a:solidFill>
                  <a:schemeClr val="bg1"/>
                </a:solidFill>
              </a:rPr>
              <a:t>5</a:t>
            </a:r>
          </a:p>
        </p:txBody>
      </p:sp>
      <p:sp>
        <p:nvSpPr>
          <p:cNvPr id="23" name="TextBox 22">
            <a:extLst>
              <a:ext uri="{FF2B5EF4-FFF2-40B4-BE49-F238E27FC236}">
                <a16:creationId xmlns:a16="http://schemas.microsoft.com/office/drawing/2014/main" id="{64A33BA3-1D7F-4990-8E08-E4B86CFC6780}"/>
              </a:ext>
            </a:extLst>
          </p:cNvPr>
          <p:cNvSpPr txBox="1"/>
          <p:nvPr/>
        </p:nvSpPr>
        <p:spPr>
          <a:xfrm>
            <a:off x="9798140" y="2813226"/>
            <a:ext cx="432287" cy="461665"/>
          </a:xfrm>
          <a:prstGeom prst="rect">
            <a:avLst/>
          </a:prstGeom>
          <a:noFill/>
        </p:spPr>
        <p:txBody>
          <a:bodyPr wrap="square" rtlCol="0">
            <a:spAutoFit/>
          </a:bodyPr>
          <a:lstStyle/>
          <a:p>
            <a:r>
              <a:rPr lang="en-US" sz="2400" dirty="0">
                <a:solidFill>
                  <a:schemeClr val="bg1"/>
                </a:solidFill>
              </a:rPr>
              <a:t>C</a:t>
            </a:r>
          </a:p>
        </p:txBody>
      </p:sp>
    </p:spTree>
    <p:extLst>
      <p:ext uri="{BB962C8B-B14F-4D97-AF65-F5344CB8AC3E}">
        <p14:creationId xmlns:p14="http://schemas.microsoft.com/office/powerpoint/2010/main" val="2120989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61665" y="185334"/>
            <a:ext cx="10515600" cy="1325563"/>
          </a:xfrm>
        </p:spPr>
        <p:txBody>
          <a:bodyPr/>
          <a:lstStyle/>
          <a:p>
            <a:r>
              <a:rPr lang="en-US" sz="3600" dirty="0"/>
              <a:t>NFES</a:t>
            </a:r>
            <a:br>
              <a:rPr lang="en-US" dirty="0"/>
            </a:br>
            <a:r>
              <a:rPr lang="en-US" sz="2800" i="1" dirty="0"/>
              <a:t>Roofing</a:t>
            </a:r>
            <a:r>
              <a:rPr lang="en-US" sz="2800" dirty="0"/>
              <a:t> </a:t>
            </a:r>
          </a:p>
        </p:txBody>
      </p:sp>
      <p:graphicFrame>
        <p:nvGraphicFramePr>
          <p:cNvPr id="3" name="Table 2"/>
          <p:cNvGraphicFramePr>
            <a:graphicFrameLocks noGrp="1"/>
          </p:cNvGraphicFramePr>
          <p:nvPr>
            <p:extLst>
              <p:ext uri="{D42A27DB-BD31-4B8C-83A1-F6EECF244321}">
                <p14:modId xmlns:p14="http://schemas.microsoft.com/office/powerpoint/2010/main" val="1524078266"/>
              </p:ext>
            </p:extLst>
          </p:nvPr>
        </p:nvGraphicFramePr>
        <p:xfrm>
          <a:off x="900334" y="2152358"/>
          <a:ext cx="10397010" cy="3194745"/>
        </p:xfrm>
        <a:graphic>
          <a:graphicData uri="http://schemas.openxmlformats.org/drawingml/2006/table">
            <a:tbl>
              <a:tblPr firstRow="1" bandRow="1">
                <a:tableStyleId>{7DF18680-E054-41AD-8BC1-D1AEF772440D}</a:tableStyleId>
              </a:tblPr>
              <a:tblGrid>
                <a:gridCol w="2675896">
                  <a:extLst>
                    <a:ext uri="{9D8B030D-6E8A-4147-A177-3AD203B41FA5}">
                      <a16:colId xmlns:a16="http://schemas.microsoft.com/office/drawing/2014/main" val="20000"/>
                    </a:ext>
                  </a:extLst>
                </a:gridCol>
                <a:gridCol w="1004699">
                  <a:extLst>
                    <a:ext uri="{9D8B030D-6E8A-4147-A177-3AD203B41FA5}">
                      <a16:colId xmlns:a16="http://schemas.microsoft.com/office/drawing/2014/main" val="20001"/>
                    </a:ext>
                  </a:extLst>
                </a:gridCol>
                <a:gridCol w="1132490">
                  <a:extLst>
                    <a:ext uri="{9D8B030D-6E8A-4147-A177-3AD203B41FA5}">
                      <a16:colId xmlns:a16="http://schemas.microsoft.com/office/drawing/2014/main" val="20002"/>
                    </a:ext>
                  </a:extLst>
                </a:gridCol>
                <a:gridCol w="852953">
                  <a:extLst>
                    <a:ext uri="{9D8B030D-6E8A-4147-A177-3AD203B41FA5}">
                      <a16:colId xmlns:a16="http://schemas.microsoft.com/office/drawing/2014/main" val="20003"/>
                    </a:ext>
                  </a:extLst>
                </a:gridCol>
                <a:gridCol w="1760398">
                  <a:extLst>
                    <a:ext uri="{9D8B030D-6E8A-4147-A177-3AD203B41FA5}">
                      <a16:colId xmlns:a16="http://schemas.microsoft.com/office/drawing/2014/main" val="20004"/>
                    </a:ext>
                  </a:extLst>
                </a:gridCol>
                <a:gridCol w="1485287">
                  <a:extLst>
                    <a:ext uri="{9D8B030D-6E8A-4147-A177-3AD203B41FA5}">
                      <a16:colId xmlns:a16="http://schemas.microsoft.com/office/drawing/2014/main" val="20005"/>
                    </a:ext>
                  </a:extLst>
                </a:gridCol>
                <a:gridCol w="1485287">
                  <a:extLst>
                    <a:ext uri="{9D8B030D-6E8A-4147-A177-3AD203B41FA5}">
                      <a16:colId xmlns:a16="http://schemas.microsoft.com/office/drawing/2014/main" val="20006"/>
                    </a:ext>
                  </a:extLst>
                </a:gridCol>
              </a:tblGrid>
              <a:tr h="662560">
                <a:tc>
                  <a:txBody>
                    <a:bodyPr/>
                    <a:lstStyle/>
                    <a:p>
                      <a:pPr algn="ctr"/>
                      <a:r>
                        <a:rPr lang="en-US" sz="1400" dirty="0">
                          <a:latin typeface="+mj-lt"/>
                        </a:rPr>
                        <a:t>Name /Area</a:t>
                      </a:r>
                    </a:p>
                  </a:txBody>
                  <a:tcPr/>
                </a:tc>
                <a:tc>
                  <a:txBody>
                    <a:bodyPr/>
                    <a:lstStyle/>
                    <a:p>
                      <a:pPr algn="ctr"/>
                      <a:r>
                        <a:rPr lang="en-US" sz="1400" dirty="0">
                          <a:latin typeface="+mj-lt"/>
                        </a:rPr>
                        <a:t>Sqft.</a:t>
                      </a:r>
                    </a:p>
                  </a:txBody>
                  <a:tcPr/>
                </a:tc>
                <a:tc>
                  <a:txBody>
                    <a:bodyPr/>
                    <a:lstStyle/>
                    <a:p>
                      <a:pPr algn="ctr"/>
                      <a:r>
                        <a:rPr lang="en-US" sz="1400" dirty="0">
                          <a:latin typeface="+mj-lt"/>
                        </a:rPr>
                        <a:t>Current</a:t>
                      </a:r>
                    </a:p>
                    <a:p>
                      <a:pPr algn="ctr"/>
                      <a:r>
                        <a:rPr lang="en-US" sz="1400" dirty="0">
                          <a:latin typeface="+mj-lt"/>
                        </a:rPr>
                        <a:t>Type</a:t>
                      </a:r>
                    </a:p>
                  </a:txBody>
                  <a:tcPr/>
                </a:tc>
                <a:tc>
                  <a:txBody>
                    <a:bodyPr/>
                    <a:lstStyle/>
                    <a:p>
                      <a:pPr algn="ctr"/>
                      <a:r>
                        <a:rPr lang="en-US" sz="1400" dirty="0">
                          <a:latin typeface="+mj-lt"/>
                        </a:rPr>
                        <a:t>Grade</a:t>
                      </a:r>
                    </a:p>
                  </a:txBody>
                  <a:tcPr/>
                </a:tc>
                <a:tc>
                  <a:txBody>
                    <a:bodyPr/>
                    <a:lstStyle/>
                    <a:p>
                      <a:pPr algn="ctr"/>
                      <a:r>
                        <a:rPr lang="en-US" sz="1400" dirty="0">
                          <a:latin typeface="+mj-lt"/>
                        </a:rPr>
                        <a:t>Remaining</a:t>
                      </a:r>
                      <a:r>
                        <a:rPr lang="en-US" sz="1400" baseline="0" dirty="0">
                          <a:latin typeface="+mj-lt"/>
                        </a:rPr>
                        <a:t> life</a:t>
                      </a:r>
                      <a:endParaRPr lang="en-US" sz="1400" dirty="0">
                        <a:latin typeface="+mj-lt"/>
                      </a:endParaRPr>
                    </a:p>
                  </a:txBody>
                  <a:tcPr/>
                </a:tc>
                <a:tc>
                  <a:txBody>
                    <a:bodyPr/>
                    <a:lstStyle/>
                    <a:p>
                      <a:pPr algn="ctr"/>
                      <a:r>
                        <a:rPr lang="en-US" sz="1400" dirty="0">
                          <a:latin typeface="+mj-lt"/>
                        </a:rPr>
                        <a:t>Replace</a:t>
                      </a:r>
                    </a:p>
                    <a:p>
                      <a:pPr algn="ctr"/>
                      <a:r>
                        <a:rPr lang="en-US" sz="1400" dirty="0">
                          <a:latin typeface="+mj-lt"/>
                        </a:rPr>
                        <a:t>Cost</a:t>
                      </a:r>
                      <a:r>
                        <a:rPr lang="en-US" sz="1400" baseline="0" dirty="0">
                          <a:latin typeface="+mj-lt"/>
                        </a:rPr>
                        <a:t> </a:t>
                      </a:r>
                      <a:endParaRPr lang="en-US" sz="1400" dirty="0">
                        <a:latin typeface="+mj-lt"/>
                      </a:endParaRPr>
                    </a:p>
                  </a:txBody>
                  <a:tcPr/>
                </a:tc>
                <a:tc>
                  <a:txBody>
                    <a:bodyPr/>
                    <a:lstStyle/>
                    <a:p>
                      <a:pPr algn="ctr"/>
                      <a:r>
                        <a:rPr lang="en-US" sz="1400" dirty="0">
                          <a:latin typeface="+mj-lt"/>
                        </a:rPr>
                        <a:t>Notes</a:t>
                      </a:r>
                    </a:p>
                  </a:txBody>
                  <a:tcPr/>
                </a:tc>
                <a:extLst>
                  <a:ext uri="{0D108BD9-81ED-4DB2-BD59-A6C34878D82A}">
                    <a16:rowId xmlns:a16="http://schemas.microsoft.com/office/drawing/2014/main" val="10000"/>
                  </a:ext>
                </a:extLst>
              </a:tr>
              <a:tr h="506437">
                <a:tc>
                  <a:txBody>
                    <a:bodyPr/>
                    <a:lstStyle/>
                    <a:p>
                      <a:pPr algn="ctr"/>
                      <a:r>
                        <a:rPr lang="en-US" sz="1400" dirty="0">
                          <a:latin typeface="+mj-lt"/>
                        </a:rPr>
                        <a:t>Covered Play</a:t>
                      </a:r>
                      <a:r>
                        <a:rPr lang="en-US" sz="1400" baseline="0" dirty="0">
                          <a:latin typeface="+mj-lt"/>
                        </a:rPr>
                        <a:t> Area (1)</a:t>
                      </a:r>
                      <a:endParaRPr lang="en-US" sz="1400" dirty="0">
                        <a:latin typeface="+mj-lt"/>
                      </a:endParaRPr>
                    </a:p>
                  </a:txBody>
                  <a:tcPr/>
                </a:tc>
                <a:tc>
                  <a:txBody>
                    <a:bodyPr/>
                    <a:lstStyle/>
                    <a:p>
                      <a:pPr algn="ctr"/>
                      <a:r>
                        <a:rPr lang="en-US" sz="1400" dirty="0">
                          <a:latin typeface="+mj-lt"/>
                        </a:rPr>
                        <a:t>4,764</a:t>
                      </a:r>
                    </a:p>
                  </a:txBody>
                  <a:tcPr/>
                </a:tc>
                <a:tc>
                  <a:txBody>
                    <a:bodyPr/>
                    <a:lstStyle/>
                    <a:p>
                      <a:pPr algn="ctr"/>
                      <a:r>
                        <a:rPr lang="en-US" sz="1400" dirty="0">
                          <a:latin typeface="+mj-lt"/>
                        </a:rPr>
                        <a:t>Metal</a:t>
                      </a:r>
                    </a:p>
                  </a:txBody>
                  <a:tcPr/>
                </a:tc>
                <a:tc>
                  <a:txBody>
                    <a:bodyPr/>
                    <a:lstStyle/>
                    <a:p>
                      <a:pPr algn="ctr"/>
                      <a:r>
                        <a:rPr lang="en-US" sz="1400" dirty="0">
                          <a:latin typeface="+mj-lt"/>
                        </a:rPr>
                        <a:t>B</a:t>
                      </a:r>
                    </a:p>
                  </a:txBody>
                  <a:tcPr/>
                </a:tc>
                <a:tc>
                  <a:txBody>
                    <a:bodyPr/>
                    <a:lstStyle/>
                    <a:p>
                      <a:pPr algn="ctr"/>
                      <a:r>
                        <a:rPr lang="en-US" sz="1400" dirty="0">
                          <a:latin typeface="+mj-lt"/>
                        </a:rPr>
                        <a:t>&gt;10 years</a:t>
                      </a:r>
                    </a:p>
                  </a:txBody>
                  <a:tcPr/>
                </a:tc>
                <a:tc>
                  <a:txBody>
                    <a:bodyPr/>
                    <a:lstStyle/>
                    <a:p>
                      <a:pPr algn="ctr"/>
                      <a:r>
                        <a:rPr lang="en-US" sz="1400" dirty="0">
                          <a:latin typeface="+mj-lt"/>
                        </a:rPr>
                        <a:t>N/A</a:t>
                      </a:r>
                    </a:p>
                  </a:txBody>
                  <a:tcPr/>
                </a:tc>
                <a:tc>
                  <a:txBody>
                    <a:bodyPr/>
                    <a:lstStyle/>
                    <a:p>
                      <a:pPr algn="ctr"/>
                      <a:endParaRPr lang="en-US" sz="1400" dirty="0">
                        <a:latin typeface="+mj-lt"/>
                      </a:endParaRPr>
                    </a:p>
                  </a:txBody>
                  <a:tcPr/>
                </a:tc>
                <a:extLst>
                  <a:ext uri="{0D108BD9-81ED-4DB2-BD59-A6C34878D82A}">
                    <a16:rowId xmlns:a16="http://schemas.microsoft.com/office/drawing/2014/main" val="10001"/>
                  </a:ext>
                </a:extLst>
              </a:tr>
              <a:tr h="506437">
                <a:tc>
                  <a:txBody>
                    <a:bodyPr/>
                    <a:lstStyle/>
                    <a:p>
                      <a:pPr algn="ctr"/>
                      <a:r>
                        <a:rPr lang="en-US" sz="1400" dirty="0">
                          <a:latin typeface="+mj-lt"/>
                        </a:rPr>
                        <a:t>Gym (2)</a:t>
                      </a:r>
                    </a:p>
                  </a:txBody>
                  <a:tcPr/>
                </a:tc>
                <a:tc>
                  <a:txBody>
                    <a:bodyPr/>
                    <a:lstStyle/>
                    <a:p>
                      <a:pPr algn="ctr"/>
                      <a:r>
                        <a:rPr lang="en-US" sz="1400" dirty="0">
                          <a:latin typeface="+mj-lt"/>
                        </a:rPr>
                        <a:t>12,870</a:t>
                      </a:r>
                    </a:p>
                  </a:txBody>
                  <a:tcPr/>
                </a:tc>
                <a:tc>
                  <a:txBody>
                    <a:bodyPr/>
                    <a:lstStyle/>
                    <a:p>
                      <a:pPr algn="ctr"/>
                      <a:r>
                        <a:rPr lang="en-US" sz="1400" dirty="0">
                          <a:latin typeface="+mj-lt"/>
                        </a:rPr>
                        <a:t>Metal</a:t>
                      </a:r>
                    </a:p>
                  </a:txBody>
                  <a:tcPr/>
                </a:tc>
                <a:tc>
                  <a:txBody>
                    <a:bodyPr/>
                    <a:lstStyle/>
                    <a:p>
                      <a:pPr algn="ctr"/>
                      <a:r>
                        <a:rPr lang="en-US" sz="1400" dirty="0">
                          <a:latin typeface="+mj-lt"/>
                        </a:rPr>
                        <a:t>B</a:t>
                      </a:r>
                    </a:p>
                  </a:txBody>
                  <a:tcPr/>
                </a:tc>
                <a:tc>
                  <a:txBody>
                    <a:bodyPr/>
                    <a:lstStyle/>
                    <a:p>
                      <a:pPr algn="ctr"/>
                      <a:r>
                        <a:rPr lang="en-US" sz="1400" dirty="0">
                          <a:latin typeface="+mj-lt"/>
                        </a:rPr>
                        <a:t>&gt;10 years</a:t>
                      </a:r>
                    </a:p>
                  </a:txBody>
                  <a:tcPr/>
                </a:tc>
                <a:tc>
                  <a:txBody>
                    <a:bodyPr/>
                    <a:lstStyle/>
                    <a:p>
                      <a:pPr algn="ctr"/>
                      <a:r>
                        <a:rPr lang="en-US" sz="1400" dirty="0">
                          <a:latin typeface="+mj-lt"/>
                        </a:rPr>
                        <a:t>N/A</a:t>
                      </a:r>
                    </a:p>
                  </a:txBody>
                  <a:tcPr/>
                </a:tc>
                <a:tc>
                  <a:txBody>
                    <a:bodyPr/>
                    <a:lstStyle/>
                    <a:p>
                      <a:pPr algn="ctr"/>
                      <a:endParaRPr lang="en-US" sz="1400" dirty="0">
                        <a:latin typeface="+mj-lt"/>
                      </a:endParaRPr>
                    </a:p>
                  </a:txBody>
                  <a:tcPr/>
                </a:tc>
                <a:extLst>
                  <a:ext uri="{0D108BD9-81ED-4DB2-BD59-A6C34878D82A}">
                    <a16:rowId xmlns:a16="http://schemas.microsoft.com/office/drawing/2014/main" val="10002"/>
                  </a:ext>
                </a:extLst>
              </a:tr>
              <a:tr h="506437">
                <a:tc>
                  <a:txBody>
                    <a:bodyPr/>
                    <a:lstStyle/>
                    <a:p>
                      <a:pPr algn="ctr"/>
                      <a:r>
                        <a:rPr lang="en-US" sz="1400" dirty="0">
                          <a:latin typeface="+mj-lt"/>
                        </a:rPr>
                        <a:t>Classroom Wing South (3)</a:t>
                      </a:r>
                    </a:p>
                  </a:txBody>
                  <a:tcPr/>
                </a:tc>
                <a:tc>
                  <a:txBody>
                    <a:bodyPr/>
                    <a:lstStyle/>
                    <a:p>
                      <a:pPr algn="ctr"/>
                      <a:r>
                        <a:rPr lang="en-US" sz="1400" dirty="0">
                          <a:latin typeface="+mj-lt"/>
                        </a:rPr>
                        <a:t>10,472</a:t>
                      </a:r>
                    </a:p>
                  </a:txBody>
                  <a:tcPr/>
                </a:tc>
                <a:tc>
                  <a:txBody>
                    <a:bodyPr/>
                    <a:lstStyle/>
                    <a:p>
                      <a:pPr algn="ctr"/>
                      <a:r>
                        <a:rPr lang="en-US" sz="1400" dirty="0">
                          <a:latin typeface="+mj-lt"/>
                        </a:rPr>
                        <a:t>Metal</a:t>
                      </a:r>
                    </a:p>
                  </a:txBody>
                  <a:tcPr/>
                </a:tc>
                <a:tc>
                  <a:txBody>
                    <a:bodyPr/>
                    <a:lstStyle/>
                    <a:p>
                      <a:pPr algn="ctr"/>
                      <a:r>
                        <a:rPr lang="en-US" sz="1400" dirty="0">
                          <a:latin typeface="+mj-lt"/>
                        </a:rPr>
                        <a:t>B</a:t>
                      </a:r>
                    </a:p>
                  </a:txBody>
                  <a:tcPr/>
                </a:tc>
                <a:tc>
                  <a:txBody>
                    <a:bodyPr/>
                    <a:lstStyle/>
                    <a:p>
                      <a:pPr algn="ctr"/>
                      <a:r>
                        <a:rPr lang="en-US" sz="1400" dirty="0">
                          <a:latin typeface="+mj-lt"/>
                        </a:rPr>
                        <a:t>&gt;10 years</a:t>
                      </a:r>
                    </a:p>
                  </a:txBody>
                  <a:tcPr/>
                </a:tc>
                <a:tc>
                  <a:txBody>
                    <a:bodyPr/>
                    <a:lstStyle/>
                    <a:p>
                      <a:pPr algn="ctr"/>
                      <a:r>
                        <a:rPr lang="en-US" sz="1400" dirty="0">
                          <a:latin typeface="+mj-lt"/>
                        </a:rPr>
                        <a:t>N/A</a:t>
                      </a:r>
                    </a:p>
                  </a:txBody>
                  <a:tcPr/>
                </a:tc>
                <a:tc>
                  <a:txBody>
                    <a:bodyPr/>
                    <a:lstStyle/>
                    <a:p>
                      <a:pPr algn="ctr"/>
                      <a:endParaRPr lang="en-US" sz="1400" dirty="0">
                        <a:latin typeface="+mj-lt"/>
                      </a:endParaRPr>
                    </a:p>
                  </a:txBody>
                  <a:tcPr/>
                </a:tc>
                <a:extLst>
                  <a:ext uri="{0D108BD9-81ED-4DB2-BD59-A6C34878D82A}">
                    <a16:rowId xmlns:a16="http://schemas.microsoft.com/office/drawing/2014/main" val="10003"/>
                  </a:ext>
                </a:extLst>
              </a:tr>
              <a:tr h="506437">
                <a:tc>
                  <a:txBody>
                    <a:bodyPr/>
                    <a:lstStyle/>
                    <a:p>
                      <a:pPr algn="ctr"/>
                      <a:r>
                        <a:rPr lang="en-US" sz="1400" dirty="0">
                          <a:latin typeface="+mj-lt"/>
                        </a:rPr>
                        <a:t>Classroom Wing North (4)</a:t>
                      </a:r>
                    </a:p>
                  </a:txBody>
                  <a:tcPr/>
                </a:tc>
                <a:tc>
                  <a:txBody>
                    <a:bodyPr/>
                    <a:lstStyle/>
                    <a:p>
                      <a:pPr algn="ctr"/>
                      <a:r>
                        <a:rPr lang="en-US" sz="1400" dirty="0">
                          <a:latin typeface="+mj-lt"/>
                        </a:rPr>
                        <a:t>16,588</a:t>
                      </a:r>
                    </a:p>
                  </a:txBody>
                  <a:tcPr/>
                </a:tc>
                <a:tc>
                  <a:txBody>
                    <a:bodyPr/>
                    <a:lstStyle/>
                    <a:p>
                      <a:pPr algn="ctr"/>
                      <a:r>
                        <a:rPr lang="en-US" sz="1400" dirty="0">
                          <a:latin typeface="+mj-lt"/>
                        </a:rPr>
                        <a:t>Metal</a:t>
                      </a:r>
                    </a:p>
                  </a:txBody>
                  <a:tcPr/>
                </a:tc>
                <a:tc>
                  <a:txBody>
                    <a:bodyPr/>
                    <a:lstStyle/>
                    <a:p>
                      <a:pPr algn="ctr"/>
                      <a:r>
                        <a:rPr lang="en-US" sz="1400" dirty="0">
                          <a:latin typeface="+mj-lt"/>
                        </a:rPr>
                        <a:t>B</a:t>
                      </a:r>
                    </a:p>
                  </a:txBody>
                  <a:tcPr/>
                </a:tc>
                <a:tc>
                  <a:txBody>
                    <a:bodyPr/>
                    <a:lstStyle/>
                    <a:p>
                      <a:pPr algn="ctr"/>
                      <a:r>
                        <a:rPr lang="en-US" sz="1400" dirty="0">
                          <a:latin typeface="+mj-lt"/>
                        </a:rPr>
                        <a:t>&gt;10 years</a:t>
                      </a:r>
                    </a:p>
                  </a:txBody>
                  <a:tcPr/>
                </a:tc>
                <a:tc>
                  <a:txBody>
                    <a:bodyPr/>
                    <a:lstStyle/>
                    <a:p>
                      <a:pPr algn="ctr"/>
                      <a:r>
                        <a:rPr lang="en-US" sz="1400" dirty="0">
                          <a:latin typeface="+mj-lt"/>
                        </a:rPr>
                        <a:t>N/A</a:t>
                      </a:r>
                    </a:p>
                  </a:txBody>
                  <a:tcPr/>
                </a:tc>
                <a:tc>
                  <a:txBody>
                    <a:bodyPr/>
                    <a:lstStyle/>
                    <a:p>
                      <a:pPr algn="ctr"/>
                      <a:endParaRPr lang="en-US" sz="1400" dirty="0">
                        <a:latin typeface="+mj-lt"/>
                      </a:endParaRPr>
                    </a:p>
                  </a:txBody>
                  <a:tcPr/>
                </a:tc>
                <a:extLst>
                  <a:ext uri="{0D108BD9-81ED-4DB2-BD59-A6C34878D82A}">
                    <a16:rowId xmlns:a16="http://schemas.microsoft.com/office/drawing/2014/main" val="10004"/>
                  </a:ext>
                </a:extLst>
              </a:tr>
              <a:tr h="506437">
                <a:tc>
                  <a:txBody>
                    <a:bodyPr/>
                    <a:lstStyle/>
                    <a:p>
                      <a:pPr algn="ctr"/>
                      <a:r>
                        <a:rPr lang="en-US" sz="1400" dirty="0">
                          <a:latin typeface="+mj-lt"/>
                        </a:rPr>
                        <a:t>Entrance Awning (5)</a:t>
                      </a:r>
                    </a:p>
                  </a:txBody>
                  <a:tcPr/>
                </a:tc>
                <a:tc>
                  <a:txBody>
                    <a:bodyPr/>
                    <a:lstStyle/>
                    <a:p>
                      <a:pPr algn="ctr"/>
                      <a:r>
                        <a:rPr lang="en-US" sz="1400" dirty="0">
                          <a:latin typeface="+mj-lt"/>
                        </a:rPr>
                        <a:t>1,501</a:t>
                      </a:r>
                    </a:p>
                  </a:txBody>
                  <a:tcPr/>
                </a:tc>
                <a:tc>
                  <a:txBody>
                    <a:bodyPr/>
                    <a:lstStyle/>
                    <a:p>
                      <a:pPr algn="ctr"/>
                      <a:r>
                        <a:rPr lang="en-US" sz="1400" dirty="0">
                          <a:latin typeface="+mj-lt"/>
                        </a:rPr>
                        <a:t>Metal</a:t>
                      </a:r>
                    </a:p>
                  </a:txBody>
                  <a:tcPr/>
                </a:tc>
                <a:tc>
                  <a:txBody>
                    <a:bodyPr/>
                    <a:lstStyle/>
                    <a:p>
                      <a:pPr algn="ctr"/>
                      <a:r>
                        <a:rPr lang="en-US" sz="1400" dirty="0">
                          <a:latin typeface="+mj-lt"/>
                        </a:rPr>
                        <a:t>B</a:t>
                      </a:r>
                    </a:p>
                  </a:txBody>
                  <a:tcPr/>
                </a:tc>
                <a:tc>
                  <a:txBody>
                    <a:bodyPr/>
                    <a:lstStyle/>
                    <a:p>
                      <a:pPr algn="ctr"/>
                      <a:r>
                        <a:rPr lang="en-US" sz="1400" dirty="0">
                          <a:latin typeface="+mj-lt"/>
                        </a:rPr>
                        <a:t>&gt;10 years</a:t>
                      </a:r>
                    </a:p>
                  </a:txBody>
                  <a:tcPr/>
                </a:tc>
                <a:tc>
                  <a:txBody>
                    <a:bodyPr/>
                    <a:lstStyle/>
                    <a:p>
                      <a:pPr algn="ctr"/>
                      <a:r>
                        <a:rPr lang="en-US" sz="1400" dirty="0">
                          <a:latin typeface="+mj-lt"/>
                        </a:rPr>
                        <a:t>N/A</a:t>
                      </a:r>
                    </a:p>
                  </a:txBody>
                  <a:tcPr/>
                </a:tc>
                <a:tc>
                  <a:txBody>
                    <a:bodyPr/>
                    <a:lstStyle/>
                    <a:p>
                      <a:pPr algn="ctr"/>
                      <a:endParaRPr lang="en-US" sz="1400" dirty="0">
                        <a:latin typeface="+mj-lt"/>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46879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47650" y="0"/>
            <a:ext cx="10515600" cy="1325563"/>
          </a:xfrm>
        </p:spPr>
        <p:txBody>
          <a:bodyPr/>
          <a:lstStyle/>
          <a:p>
            <a:r>
              <a:rPr lang="en-US" sz="3600" dirty="0"/>
              <a:t>NFES</a:t>
            </a:r>
            <a:br>
              <a:rPr lang="en-US" dirty="0"/>
            </a:br>
            <a:r>
              <a:rPr lang="en-US" sz="2800" i="1" dirty="0"/>
              <a:t>Blacktop Analysis</a:t>
            </a:r>
          </a:p>
        </p:txBody>
      </p:sp>
      <p:graphicFrame>
        <p:nvGraphicFramePr>
          <p:cNvPr id="4" name="Table 3"/>
          <p:cNvGraphicFramePr>
            <a:graphicFrameLocks noGrp="1"/>
          </p:cNvGraphicFramePr>
          <p:nvPr>
            <p:extLst>
              <p:ext uri="{D42A27DB-BD31-4B8C-83A1-F6EECF244321}">
                <p14:modId xmlns:p14="http://schemas.microsoft.com/office/powerpoint/2010/main" val="2038432146"/>
              </p:ext>
            </p:extLst>
          </p:nvPr>
        </p:nvGraphicFramePr>
        <p:xfrm>
          <a:off x="734321" y="2940182"/>
          <a:ext cx="10682947" cy="1757727"/>
        </p:xfrm>
        <a:graphic>
          <a:graphicData uri="http://schemas.openxmlformats.org/drawingml/2006/table">
            <a:tbl>
              <a:tblPr firstRow="1" bandRow="1">
                <a:tableStyleId>{7DF18680-E054-41AD-8BC1-D1AEF772440D}</a:tableStyleId>
              </a:tblPr>
              <a:tblGrid>
                <a:gridCol w="1962425">
                  <a:extLst>
                    <a:ext uri="{9D8B030D-6E8A-4147-A177-3AD203B41FA5}">
                      <a16:colId xmlns:a16="http://schemas.microsoft.com/office/drawing/2014/main" val="20000"/>
                    </a:ext>
                  </a:extLst>
                </a:gridCol>
                <a:gridCol w="930335">
                  <a:extLst>
                    <a:ext uri="{9D8B030D-6E8A-4147-A177-3AD203B41FA5}">
                      <a16:colId xmlns:a16="http://schemas.microsoft.com/office/drawing/2014/main" val="20001"/>
                    </a:ext>
                  </a:extLst>
                </a:gridCol>
                <a:gridCol w="1411725">
                  <a:extLst>
                    <a:ext uri="{9D8B030D-6E8A-4147-A177-3AD203B41FA5}">
                      <a16:colId xmlns:a16="http://schemas.microsoft.com/office/drawing/2014/main" val="20002"/>
                    </a:ext>
                  </a:extLst>
                </a:gridCol>
                <a:gridCol w="834809">
                  <a:extLst>
                    <a:ext uri="{9D8B030D-6E8A-4147-A177-3AD203B41FA5}">
                      <a16:colId xmlns:a16="http://schemas.microsoft.com/office/drawing/2014/main" val="20003"/>
                    </a:ext>
                  </a:extLst>
                </a:gridCol>
                <a:gridCol w="1291346">
                  <a:extLst>
                    <a:ext uri="{9D8B030D-6E8A-4147-A177-3AD203B41FA5}">
                      <a16:colId xmlns:a16="http://schemas.microsoft.com/office/drawing/2014/main" val="20004"/>
                    </a:ext>
                  </a:extLst>
                </a:gridCol>
                <a:gridCol w="1291346">
                  <a:extLst>
                    <a:ext uri="{9D8B030D-6E8A-4147-A177-3AD203B41FA5}">
                      <a16:colId xmlns:a16="http://schemas.microsoft.com/office/drawing/2014/main" val="20005"/>
                    </a:ext>
                  </a:extLst>
                </a:gridCol>
                <a:gridCol w="2960961">
                  <a:extLst>
                    <a:ext uri="{9D8B030D-6E8A-4147-A177-3AD203B41FA5}">
                      <a16:colId xmlns:a16="http://schemas.microsoft.com/office/drawing/2014/main" val="20006"/>
                    </a:ext>
                  </a:extLst>
                </a:gridCol>
              </a:tblGrid>
              <a:tr h="645701">
                <a:tc>
                  <a:txBody>
                    <a:bodyPr/>
                    <a:lstStyle/>
                    <a:p>
                      <a:r>
                        <a:rPr lang="en-US" sz="1400" dirty="0">
                          <a:latin typeface="+mj-lt"/>
                        </a:rPr>
                        <a:t>Name /Area</a:t>
                      </a:r>
                    </a:p>
                  </a:txBody>
                  <a:tcPr/>
                </a:tc>
                <a:tc>
                  <a:txBody>
                    <a:bodyPr/>
                    <a:lstStyle/>
                    <a:p>
                      <a:r>
                        <a:rPr lang="en-US" sz="1400" dirty="0">
                          <a:latin typeface="+mj-lt"/>
                        </a:rPr>
                        <a:t>Sq/ft</a:t>
                      </a:r>
                    </a:p>
                  </a:txBody>
                  <a:tcPr/>
                </a:tc>
                <a:tc>
                  <a:txBody>
                    <a:bodyPr/>
                    <a:lstStyle/>
                    <a:p>
                      <a:r>
                        <a:rPr lang="en-US" sz="1400" dirty="0">
                          <a:latin typeface="+mj-lt"/>
                        </a:rPr>
                        <a:t>Current</a:t>
                      </a:r>
                    </a:p>
                    <a:p>
                      <a:r>
                        <a:rPr lang="en-US" sz="1400" dirty="0">
                          <a:latin typeface="+mj-lt"/>
                        </a:rPr>
                        <a:t>Type</a:t>
                      </a:r>
                    </a:p>
                  </a:txBody>
                  <a:tcPr/>
                </a:tc>
                <a:tc>
                  <a:txBody>
                    <a:bodyPr/>
                    <a:lstStyle/>
                    <a:p>
                      <a:r>
                        <a:rPr lang="en-US" sz="1400" dirty="0">
                          <a:latin typeface="+mj-lt"/>
                        </a:rPr>
                        <a:t>Grade</a:t>
                      </a:r>
                    </a:p>
                  </a:txBody>
                  <a:tcPr/>
                </a:tc>
                <a:tc>
                  <a:txBody>
                    <a:bodyPr/>
                    <a:lstStyle/>
                    <a:p>
                      <a:r>
                        <a:rPr lang="en-US" sz="1400" dirty="0">
                          <a:latin typeface="+mj-lt"/>
                        </a:rPr>
                        <a:t>Cost of Repair sqft</a:t>
                      </a:r>
                    </a:p>
                  </a:txBody>
                  <a:tcPr/>
                </a:tc>
                <a:tc>
                  <a:txBody>
                    <a:bodyPr/>
                    <a:lstStyle/>
                    <a:p>
                      <a:r>
                        <a:rPr lang="en-US" sz="1400" dirty="0">
                          <a:latin typeface="+mj-lt"/>
                        </a:rPr>
                        <a:t>Extended </a:t>
                      </a:r>
                    </a:p>
                    <a:p>
                      <a:r>
                        <a:rPr lang="en-US" sz="1400" dirty="0">
                          <a:latin typeface="+mj-lt"/>
                        </a:rPr>
                        <a:t>Cost</a:t>
                      </a:r>
                    </a:p>
                  </a:txBody>
                  <a:tcPr/>
                </a:tc>
                <a:tc>
                  <a:txBody>
                    <a:bodyPr/>
                    <a:lstStyle/>
                    <a:p>
                      <a:r>
                        <a:rPr lang="en-US" sz="1400" dirty="0">
                          <a:latin typeface="+mj-lt"/>
                        </a:rPr>
                        <a:t>Note</a:t>
                      </a:r>
                    </a:p>
                  </a:txBody>
                  <a:tcPr/>
                </a:tc>
                <a:extLst>
                  <a:ext uri="{0D108BD9-81ED-4DB2-BD59-A6C34878D82A}">
                    <a16:rowId xmlns:a16="http://schemas.microsoft.com/office/drawing/2014/main" val="10000"/>
                  </a:ext>
                </a:extLst>
              </a:tr>
              <a:tr h="604634">
                <a:tc>
                  <a:txBody>
                    <a:bodyPr/>
                    <a:lstStyle/>
                    <a:p>
                      <a:r>
                        <a:rPr lang="en-US" sz="1400" dirty="0">
                          <a:latin typeface="+mj-lt"/>
                        </a:rPr>
                        <a:t>Main parking lot (A)</a:t>
                      </a:r>
                    </a:p>
                  </a:txBody>
                  <a:tcPr/>
                </a:tc>
                <a:tc>
                  <a:txBody>
                    <a:bodyPr/>
                    <a:lstStyle/>
                    <a:p>
                      <a:r>
                        <a:rPr lang="en-US" sz="1400" dirty="0">
                          <a:latin typeface="+mj-lt"/>
                        </a:rPr>
                        <a:t>63,500</a:t>
                      </a:r>
                    </a:p>
                  </a:txBody>
                  <a:tcPr/>
                </a:tc>
                <a:tc>
                  <a:txBody>
                    <a:bodyPr/>
                    <a:lstStyle/>
                    <a:p>
                      <a:r>
                        <a:rPr lang="en-US" sz="1400" dirty="0">
                          <a:latin typeface="+mj-lt"/>
                        </a:rPr>
                        <a:t>Blacktop</a:t>
                      </a:r>
                    </a:p>
                  </a:txBody>
                  <a:tcPr/>
                </a:tc>
                <a:tc>
                  <a:txBody>
                    <a:bodyPr/>
                    <a:lstStyle/>
                    <a:p>
                      <a:r>
                        <a:rPr lang="en-US" sz="1400" dirty="0">
                          <a:latin typeface="+mj-lt"/>
                        </a:rPr>
                        <a:t>B</a:t>
                      </a:r>
                    </a:p>
                  </a:txBody>
                  <a:tcPr/>
                </a:tc>
                <a:tc>
                  <a:txBody>
                    <a:bodyPr/>
                    <a:lstStyle/>
                    <a:p>
                      <a:r>
                        <a:rPr lang="en-US" sz="1400" dirty="0">
                          <a:latin typeface="+mj-lt"/>
                        </a:rPr>
                        <a:t>.36</a:t>
                      </a:r>
                    </a:p>
                  </a:txBody>
                  <a:tcPr/>
                </a:tc>
                <a:tc>
                  <a:txBody>
                    <a:bodyPr/>
                    <a:lstStyle/>
                    <a:p>
                      <a:r>
                        <a:rPr lang="en-US" sz="1400" dirty="0">
                          <a:latin typeface="+mj-lt"/>
                        </a:rPr>
                        <a:t>$22,860</a:t>
                      </a:r>
                    </a:p>
                  </a:txBody>
                  <a:tcPr/>
                </a:tc>
                <a:tc>
                  <a:txBody>
                    <a:bodyPr/>
                    <a:lstStyle/>
                    <a:p>
                      <a:r>
                        <a:rPr lang="en-US" sz="1400" baseline="0" dirty="0">
                          <a:latin typeface="+mj-lt"/>
                        </a:rPr>
                        <a:t>Sealcoat </a:t>
                      </a:r>
                      <a:r>
                        <a:rPr lang="en-US" sz="1400" dirty="0">
                          <a:latin typeface="+mj-lt"/>
                        </a:rPr>
                        <a:t>/stripe/repair 2023/2029</a:t>
                      </a:r>
                    </a:p>
                  </a:txBody>
                  <a:tcPr/>
                </a:tc>
                <a:extLst>
                  <a:ext uri="{0D108BD9-81ED-4DB2-BD59-A6C34878D82A}">
                    <a16:rowId xmlns:a16="http://schemas.microsoft.com/office/drawing/2014/main" val="10001"/>
                  </a:ext>
                </a:extLst>
              </a:tr>
              <a:tr h="507392">
                <a:tc>
                  <a:txBody>
                    <a:bodyPr/>
                    <a:lstStyle/>
                    <a:p>
                      <a:r>
                        <a:rPr lang="en-US" sz="1400" dirty="0">
                          <a:latin typeface="+mj-lt"/>
                        </a:rPr>
                        <a:t>Playground (B)</a:t>
                      </a:r>
                    </a:p>
                  </a:txBody>
                  <a:tcPr/>
                </a:tc>
                <a:tc>
                  <a:txBody>
                    <a:bodyPr/>
                    <a:lstStyle/>
                    <a:p>
                      <a:r>
                        <a:rPr lang="en-US" sz="1400" dirty="0">
                          <a:latin typeface="+mj-lt"/>
                        </a:rPr>
                        <a:t>46,500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Blacktop</a:t>
                      </a:r>
                    </a:p>
                  </a:txBody>
                  <a:tcPr/>
                </a:tc>
                <a:tc>
                  <a:txBody>
                    <a:bodyPr/>
                    <a:lstStyle/>
                    <a:p>
                      <a:r>
                        <a:rPr lang="en-US" sz="1400" dirty="0">
                          <a:latin typeface="+mj-lt"/>
                        </a:rPr>
                        <a:t>D</a:t>
                      </a:r>
                    </a:p>
                  </a:txBody>
                  <a:tcPr/>
                </a:tc>
                <a:tc>
                  <a:txBody>
                    <a:bodyPr/>
                    <a:lstStyle/>
                    <a:p>
                      <a:r>
                        <a:rPr lang="en-US" sz="1400" dirty="0">
                          <a:latin typeface="+mj-lt"/>
                        </a:rPr>
                        <a:t>.36</a:t>
                      </a:r>
                    </a:p>
                  </a:txBody>
                  <a:tcPr/>
                </a:tc>
                <a:tc>
                  <a:txBody>
                    <a:bodyPr/>
                    <a:lstStyle/>
                    <a:p>
                      <a:r>
                        <a:rPr lang="en-US" sz="1400" dirty="0">
                          <a:latin typeface="+mj-lt"/>
                        </a:rPr>
                        <a:t>$16,740</a:t>
                      </a:r>
                    </a:p>
                  </a:txBody>
                  <a:tcPr/>
                </a:tc>
                <a:tc>
                  <a:txBody>
                    <a:bodyPr/>
                    <a:lstStyle/>
                    <a:p>
                      <a:r>
                        <a:rPr lang="en-US" sz="1400" dirty="0">
                          <a:latin typeface="+mj-lt"/>
                        </a:rPr>
                        <a:t>Sealcoat 2022/2030</a:t>
                      </a:r>
                    </a:p>
                  </a:txBody>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263439795"/>
              </p:ext>
            </p:extLst>
          </p:nvPr>
        </p:nvGraphicFramePr>
        <p:xfrm>
          <a:off x="734321" y="1846172"/>
          <a:ext cx="10682946" cy="720832"/>
        </p:xfrm>
        <a:graphic>
          <a:graphicData uri="http://schemas.openxmlformats.org/drawingml/2006/table">
            <a:tbl>
              <a:tblPr firstRow="1" bandRow="1">
                <a:tableStyleId>{5C22544A-7EE6-4342-B048-85BDC9FD1C3A}</a:tableStyleId>
              </a:tblPr>
              <a:tblGrid>
                <a:gridCol w="259885">
                  <a:extLst>
                    <a:ext uri="{9D8B030D-6E8A-4147-A177-3AD203B41FA5}">
                      <a16:colId xmlns:a16="http://schemas.microsoft.com/office/drawing/2014/main" val="20000"/>
                    </a:ext>
                  </a:extLst>
                </a:gridCol>
                <a:gridCol w="1152277">
                  <a:extLst>
                    <a:ext uri="{9D8B030D-6E8A-4147-A177-3AD203B41FA5}">
                      <a16:colId xmlns:a16="http://schemas.microsoft.com/office/drawing/2014/main" val="20001"/>
                    </a:ext>
                  </a:extLst>
                </a:gridCol>
                <a:gridCol w="307002">
                  <a:extLst>
                    <a:ext uri="{9D8B030D-6E8A-4147-A177-3AD203B41FA5}">
                      <a16:colId xmlns:a16="http://schemas.microsoft.com/office/drawing/2014/main" val="20002"/>
                    </a:ext>
                  </a:extLst>
                </a:gridCol>
                <a:gridCol w="2224097">
                  <a:extLst>
                    <a:ext uri="{9D8B030D-6E8A-4147-A177-3AD203B41FA5}">
                      <a16:colId xmlns:a16="http://schemas.microsoft.com/office/drawing/2014/main" val="20003"/>
                    </a:ext>
                  </a:extLst>
                </a:gridCol>
                <a:gridCol w="320316">
                  <a:extLst>
                    <a:ext uri="{9D8B030D-6E8A-4147-A177-3AD203B41FA5}">
                      <a16:colId xmlns:a16="http://schemas.microsoft.com/office/drawing/2014/main" val="20004"/>
                    </a:ext>
                  </a:extLst>
                </a:gridCol>
                <a:gridCol w="1229171">
                  <a:extLst>
                    <a:ext uri="{9D8B030D-6E8A-4147-A177-3AD203B41FA5}">
                      <a16:colId xmlns:a16="http://schemas.microsoft.com/office/drawing/2014/main" val="20005"/>
                    </a:ext>
                  </a:extLst>
                </a:gridCol>
                <a:gridCol w="345379">
                  <a:extLst>
                    <a:ext uri="{9D8B030D-6E8A-4147-A177-3AD203B41FA5}">
                      <a16:colId xmlns:a16="http://schemas.microsoft.com/office/drawing/2014/main" val="20006"/>
                    </a:ext>
                  </a:extLst>
                </a:gridCol>
                <a:gridCol w="2454619">
                  <a:extLst>
                    <a:ext uri="{9D8B030D-6E8A-4147-A177-3AD203B41FA5}">
                      <a16:colId xmlns:a16="http://schemas.microsoft.com/office/drawing/2014/main" val="20007"/>
                    </a:ext>
                  </a:extLst>
                </a:gridCol>
                <a:gridCol w="239031">
                  <a:extLst>
                    <a:ext uri="{9D8B030D-6E8A-4147-A177-3AD203B41FA5}">
                      <a16:colId xmlns:a16="http://schemas.microsoft.com/office/drawing/2014/main" val="20008"/>
                    </a:ext>
                  </a:extLst>
                </a:gridCol>
                <a:gridCol w="2151169">
                  <a:extLst>
                    <a:ext uri="{9D8B030D-6E8A-4147-A177-3AD203B41FA5}">
                      <a16:colId xmlns:a16="http://schemas.microsoft.com/office/drawing/2014/main" val="20009"/>
                    </a:ext>
                  </a:extLst>
                </a:gridCol>
              </a:tblGrid>
              <a:tr h="720832">
                <a:tc>
                  <a:txBody>
                    <a:bodyPr/>
                    <a:lstStyle/>
                    <a:p>
                      <a:r>
                        <a:rPr lang="en-US" sz="1400" dirty="0">
                          <a:latin typeface="+mj-lt"/>
                        </a:rPr>
                        <a:t>A</a:t>
                      </a:r>
                    </a:p>
                  </a:txBody>
                  <a:tcPr/>
                </a:tc>
                <a:tc>
                  <a:txBody>
                    <a:bodyPr/>
                    <a:lstStyle/>
                    <a:p>
                      <a:r>
                        <a:rPr lang="en-US" sz="1400" dirty="0">
                          <a:latin typeface="+mj-lt"/>
                        </a:rPr>
                        <a:t>New condition</a:t>
                      </a:r>
                    </a:p>
                  </a:txBody>
                  <a:tcPr/>
                </a:tc>
                <a:tc>
                  <a:txBody>
                    <a:bodyPr/>
                    <a:lstStyle/>
                    <a:p>
                      <a:r>
                        <a:rPr lang="en-US" sz="1400" dirty="0">
                          <a:latin typeface="+mj-lt"/>
                        </a:rPr>
                        <a:t>B</a:t>
                      </a:r>
                    </a:p>
                  </a:txBody>
                  <a:tcPr/>
                </a:tc>
                <a:tc>
                  <a:txBody>
                    <a:bodyPr/>
                    <a:lstStyle/>
                    <a:p>
                      <a:r>
                        <a:rPr lang="en-US" sz="1400" dirty="0">
                          <a:latin typeface="+mj-lt"/>
                        </a:rPr>
                        <a:t>Near new condition slight but even wear</a:t>
                      </a:r>
                    </a:p>
                  </a:txBody>
                  <a:tcPr/>
                </a:tc>
                <a:tc>
                  <a:txBody>
                    <a:bodyPr/>
                    <a:lstStyle/>
                    <a:p>
                      <a:r>
                        <a:rPr lang="en-US" sz="1400" dirty="0">
                          <a:latin typeface="+mj-lt"/>
                        </a:rPr>
                        <a:t>C</a:t>
                      </a:r>
                    </a:p>
                  </a:txBody>
                  <a:tcPr/>
                </a:tc>
                <a:tc>
                  <a:txBody>
                    <a:bodyPr/>
                    <a:lstStyle/>
                    <a:p>
                      <a:r>
                        <a:rPr lang="en-US" sz="1400" dirty="0">
                          <a:latin typeface="+mj-lt"/>
                        </a:rPr>
                        <a:t>Worn light cracking </a:t>
                      </a:r>
                    </a:p>
                  </a:txBody>
                  <a:tcPr/>
                </a:tc>
                <a:tc>
                  <a:txBody>
                    <a:bodyPr/>
                    <a:lstStyle/>
                    <a:p>
                      <a:r>
                        <a:rPr lang="en-US" sz="1400" dirty="0">
                          <a:latin typeface="+mj-lt"/>
                        </a:rPr>
                        <a:t>D</a:t>
                      </a:r>
                    </a:p>
                  </a:txBody>
                  <a:tcPr/>
                </a:tc>
                <a:tc>
                  <a:txBody>
                    <a:bodyPr/>
                    <a:lstStyle/>
                    <a:p>
                      <a:r>
                        <a:rPr lang="en-US" sz="1400" baseline="0" dirty="0">
                          <a:latin typeface="+mj-lt"/>
                        </a:rPr>
                        <a:t>Course W/multiple cracks/ water damage</a:t>
                      </a:r>
                      <a:endParaRPr lang="en-US" sz="1400" dirty="0">
                        <a:latin typeface="+mj-lt"/>
                      </a:endParaRPr>
                    </a:p>
                  </a:txBody>
                  <a:tcPr/>
                </a:tc>
                <a:tc>
                  <a:txBody>
                    <a:bodyPr/>
                    <a:lstStyle/>
                    <a:p>
                      <a:r>
                        <a:rPr lang="en-US" sz="1400" dirty="0">
                          <a:latin typeface="+mj-lt"/>
                        </a:rPr>
                        <a:t>F</a:t>
                      </a:r>
                    </a:p>
                  </a:txBody>
                  <a:tcPr/>
                </a:tc>
                <a:tc>
                  <a:txBody>
                    <a:bodyPr/>
                    <a:lstStyle/>
                    <a:p>
                      <a:r>
                        <a:rPr lang="en-US" sz="1400" dirty="0">
                          <a:latin typeface="+mj-lt"/>
                        </a:rPr>
                        <a:t>Imminent failure, replace</a:t>
                      </a:r>
                      <a:r>
                        <a:rPr lang="en-US" sz="1400" baseline="0" dirty="0">
                          <a:latin typeface="+mj-lt"/>
                        </a:rPr>
                        <a:t> </a:t>
                      </a:r>
                      <a:endParaRPr lang="en-US" sz="1400" dirty="0">
                        <a:latin typeface="+mj-lt"/>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1435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69477"/>
            <a:ext cx="10515600" cy="1325563"/>
          </a:xfrm>
        </p:spPr>
        <p:txBody>
          <a:bodyPr>
            <a:normAutofit/>
          </a:bodyPr>
          <a:lstStyle/>
          <a:p>
            <a:pPr>
              <a:lnSpc>
                <a:spcPts val="3000"/>
              </a:lnSpc>
              <a:spcBef>
                <a:spcPts val="0"/>
              </a:spcBef>
            </a:pPr>
            <a:r>
              <a:rPr lang="en-US" sz="3600" dirty="0"/>
              <a:t>NFES</a:t>
            </a:r>
            <a:r>
              <a:rPr lang="en-US" b="1" dirty="0"/>
              <a:t> </a:t>
            </a:r>
            <a:r>
              <a:rPr lang="en-US" sz="2800" i="1" dirty="0"/>
              <a:t>Flooring</a:t>
            </a:r>
            <a:r>
              <a:rPr lang="en-US" b="1" dirty="0"/>
              <a:t>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401373314"/>
              </p:ext>
            </p:extLst>
          </p:nvPr>
        </p:nvGraphicFramePr>
        <p:xfrm>
          <a:off x="308501" y="1033866"/>
          <a:ext cx="11572416" cy="4480560"/>
        </p:xfrm>
        <a:graphic>
          <a:graphicData uri="http://schemas.openxmlformats.org/drawingml/2006/table">
            <a:tbl>
              <a:tblPr firstRow="1" bandRow="1">
                <a:tableStyleId>{5C22544A-7EE6-4342-B048-85BDC9FD1C3A}</a:tableStyleId>
              </a:tblPr>
              <a:tblGrid>
                <a:gridCol w="964368">
                  <a:extLst>
                    <a:ext uri="{9D8B030D-6E8A-4147-A177-3AD203B41FA5}">
                      <a16:colId xmlns:a16="http://schemas.microsoft.com/office/drawing/2014/main" val="20000"/>
                    </a:ext>
                  </a:extLst>
                </a:gridCol>
                <a:gridCol w="964368">
                  <a:extLst>
                    <a:ext uri="{9D8B030D-6E8A-4147-A177-3AD203B41FA5}">
                      <a16:colId xmlns:a16="http://schemas.microsoft.com/office/drawing/2014/main" val="20001"/>
                    </a:ext>
                  </a:extLst>
                </a:gridCol>
                <a:gridCol w="964368">
                  <a:extLst>
                    <a:ext uri="{9D8B030D-6E8A-4147-A177-3AD203B41FA5}">
                      <a16:colId xmlns:a16="http://schemas.microsoft.com/office/drawing/2014/main" val="20002"/>
                    </a:ext>
                  </a:extLst>
                </a:gridCol>
                <a:gridCol w="964368">
                  <a:extLst>
                    <a:ext uri="{9D8B030D-6E8A-4147-A177-3AD203B41FA5}">
                      <a16:colId xmlns:a16="http://schemas.microsoft.com/office/drawing/2014/main" val="20003"/>
                    </a:ext>
                  </a:extLst>
                </a:gridCol>
                <a:gridCol w="964368">
                  <a:extLst>
                    <a:ext uri="{9D8B030D-6E8A-4147-A177-3AD203B41FA5}">
                      <a16:colId xmlns:a16="http://schemas.microsoft.com/office/drawing/2014/main" val="20004"/>
                    </a:ext>
                  </a:extLst>
                </a:gridCol>
                <a:gridCol w="1062641">
                  <a:extLst>
                    <a:ext uri="{9D8B030D-6E8A-4147-A177-3AD203B41FA5}">
                      <a16:colId xmlns:a16="http://schemas.microsoft.com/office/drawing/2014/main" val="20005"/>
                    </a:ext>
                  </a:extLst>
                </a:gridCol>
                <a:gridCol w="960853">
                  <a:extLst>
                    <a:ext uri="{9D8B030D-6E8A-4147-A177-3AD203B41FA5}">
                      <a16:colId xmlns:a16="http://schemas.microsoft.com/office/drawing/2014/main" val="20006"/>
                    </a:ext>
                  </a:extLst>
                </a:gridCol>
                <a:gridCol w="950259">
                  <a:extLst>
                    <a:ext uri="{9D8B030D-6E8A-4147-A177-3AD203B41FA5}">
                      <a16:colId xmlns:a16="http://schemas.microsoft.com/office/drawing/2014/main" val="20007"/>
                    </a:ext>
                  </a:extLst>
                </a:gridCol>
                <a:gridCol w="883719">
                  <a:extLst>
                    <a:ext uri="{9D8B030D-6E8A-4147-A177-3AD203B41FA5}">
                      <a16:colId xmlns:a16="http://schemas.microsoft.com/office/drawing/2014/main" val="20008"/>
                    </a:ext>
                  </a:extLst>
                </a:gridCol>
                <a:gridCol w="964368">
                  <a:extLst>
                    <a:ext uri="{9D8B030D-6E8A-4147-A177-3AD203B41FA5}">
                      <a16:colId xmlns:a16="http://schemas.microsoft.com/office/drawing/2014/main" val="20009"/>
                    </a:ext>
                  </a:extLst>
                </a:gridCol>
                <a:gridCol w="993725">
                  <a:extLst>
                    <a:ext uri="{9D8B030D-6E8A-4147-A177-3AD203B41FA5}">
                      <a16:colId xmlns:a16="http://schemas.microsoft.com/office/drawing/2014/main" val="20010"/>
                    </a:ext>
                  </a:extLst>
                </a:gridCol>
                <a:gridCol w="935011">
                  <a:extLst>
                    <a:ext uri="{9D8B030D-6E8A-4147-A177-3AD203B41FA5}">
                      <a16:colId xmlns:a16="http://schemas.microsoft.com/office/drawing/2014/main" val="20011"/>
                    </a:ext>
                  </a:extLst>
                </a:gridCol>
              </a:tblGrid>
              <a:tr h="504561">
                <a:tc>
                  <a:txBody>
                    <a:bodyPr/>
                    <a:lstStyle/>
                    <a:p>
                      <a:r>
                        <a:rPr lang="en-US" sz="1400" dirty="0"/>
                        <a:t>Room</a:t>
                      </a:r>
                    </a:p>
                    <a:p>
                      <a:r>
                        <a:rPr lang="en-US" sz="1400" dirty="0"/>
                        <a:t>Area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400" dirty="0"/>
                        <a:t>Material</a:t>
                      </a:r>
                    </a:p>
                  </a:txBody>
                  <a:tcPr>
                    <a:lnT w="12700" cap="flat" cmpd="sng" algn="ctr">
                      <a:solidFill>
                        <a:schemeClr val="tx1"/>
                      </a:solidFill>
                      <a:prstDash val="solid"/>
                      <a:round/>
                      <a:headEnd type="none" w="med" len="med"/>
                      <a:tailEnd type="none" w="med" len="med"/>
                    </a:lnT>
                  </a:tcPr>
                </a:tc>
                <a:tc>
                  <a:txBody>
                    <a:bodyPr/>
                    <a:lstStyle/>
                    <a:p>
                      <a:r>
                        <a:rPr lang="en-US" sz="1400" dirty="0"/>
                        <a:t>Condition</a:t>
                      </a:r>
                    </a:p>
                  </a:txBody>
                  <a:tcPr>
                    <a:lnT w="12700" cap="flat" cmpd="sng" algn="ctr">
                      <a:solidFill>
                        <a:schemeClr val="tx1"/>
                      </a:solidFill>
                      <a:prstDash val="solid"/>
                      <a:round/>
                      <a:headEnd type="none" w="med" len="med"/>
                      <a:tailEnd type="none" w="med" len="med"/>
                    </a:lnT>
                  </a:tcPr>
                </a:tc>
                <a:tc>
                  <a:txBody>
                    <a:bodyPr/>
                    <a:lstStyle/>
                    <a:p>
                      <a:r>
                        <a:rPr lang="en-US" sz="1400" dirty="0"/>
                        <a:t>RPL &lt;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400" dirty="0"/>
                        <a:t>Room</a:t>
                      </a:r>
                    </a:p>
                    <a:p>
                      <a:r>
                        <a:rPr lang="en-US" sz="1400" dirty="0"/>
                        <a:t>Area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400" dirty="0"/>
                        <a:t>Material</a:t>
                      </a:r>
                    </a:p>
                  </a:txBody>
                  <a:tcPr>
                    <a:lnT w="12700" cap="flat" cmpd="sng" algn="ctr">
                      <a:solidFill>
                        <a:schemeClr val="tx1"/>
                      </a:solidFill>
                      <a:prstDash val="solid"/>
                      <a:round/>
                      <a:headEnd type="none" w="med" len="med"/>
                      <a:tailEnd type="none" w="med" len="med"/>
                    </a:lnT>
                  </a:tcPr>
                </a:tc>
                <a:tc>
                  <a:txBody>
                    <a:bodyPr/>
                    <a:lstStyle/>
                    <a:p>
                      <a:r>
                        <a:rPr lang="en-US" sz="1400" dirty="0"/>
                        <a:t>Condition</a:t>
                      </a:r>
                    </a:p>
                  </a:txBody>
                  <a:tcPr>
                    <a:lnT w="12700" cap="flat" cmpd="sng" algn="ctr">
                      <a:solidFill>
                        <a:schemeClr val="tx1"/>
                      </a:solidFill>
                      <a:prstDash val="solid"/>
                      <a:round/>
                      <a:headEnd type="none" w="med" len="med"/>
                      <a:tailEnd type="none" w="med" len="med"/>
                    </a:lnT>
                  </a:tcPr>
                </a:tc>
                <a:tc>
                  <a:txBody>
                    <a:bodyPr/>
                    <a:lstStyle/>
                    <a:p>
                      <a:r>
                        <a:rPr lang="en-US" sz="1400" dirty="0"/>
                        <a:t>RPL </a:t>
                      </a:r>
                    </a:p>
                    <a:p>
                      <a:r>
                        <a:rPr lang="en-US" sz="1400" dirty="0"/>
                        <a:t>Cost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400" dirty="0"/>
                        <a:t>Room</a:t>
                      </a:r>
                    </a:p>
                    <a:p>
                      <a:r>
                        <a:rPr lang="en-US" sz="1400" dirty="0"/>
                        <a:t>Area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400" dirty="0"/>
                        <a:t>Material</a:t>
                      </a:r>
                    </a:p>
                  </a:txBody>
                  <a:tcPr>
                    <a:lnT w="12700" cap="flat" cmpd="sng" algn="ctr">
                      <a:solidFill>
                        <a:schemeClr val="tx1"/>
                      </a:solidFill>
                      <a:prstDash val="solid"/>
                      <a:round/>
                      <a:headEnd type="none" w="med" len="med"/>
                      <a:tailEnd type="none" w="med" len="med"/>
                    </a:lnT>
                  </a:tcPr>
                </a:tc>
                <a:tc>
                  <a:txBody>
                    <a:bodyPr/>
                    <a:lstStyle/>
                    <a:p>
                      <a:r>
                        <a:rPr lang="en-US" sz="1400" dirty="0"/>
                        <a:t>Condition</a:t>
                      </a:r>
                    </a:p>
                  </a:txBody>
                  <a:tcPr>
                    <a:lnT w="12700" cap="flat" cmpd="sng" algn="ctr">
                      <a:solidFill>
                        <a:schemeClr val="tx1"/>
                      </a:solidFill>
                      <a:prstDash val="solid"/>
                      <a:round/>
                      <a:headEnd type="none" w="med" len="med"/>
                      <a:tailEnd type="none" w="med" len="med"/>
                    </a:lnT>
                  </a:tcPr>
                </a:tc>
                <a:tc>
                  <a:txBody>
                    <a:bodyPr/>
                    <a:lstStyle/>
                    <a:p>
                      <a:r>
                        <a:rPr lang="en-US" sz="1400" dirty="0"/>
                        <a:t>RPL </a:t>
                      </a:r>
                    </a:p>
                    <a:p>
                      <a:r>
                        <a:rPr lang="en-US" sz="1400" dirty="0"/>
                        <a:t>Cost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296801">
                <a:tc>
                  <a:txBody>
                    <a:bodyPr/>
                    <a:lstStyle/>
                    <a:p>
                      <a:r>
                        <a:rPr lang="en-US" sz="1400" dirty="0"/>
                        <a:t>Kitchen </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400" dirty="0"/>
                        <a:t>Tile</a:t>
                      </a:r>
                      <a:r>
                        <a:rPr lang="en-US" sz="1400" baseline="0" dirty="0"/>
                        <a:t> </a:t>
                      </a:r>
                      <a:endParaRPr lang="en-US" sz="1400" dirty="0"/>
                    </a:p>
                  </a:txBody>
                  <a:tcPr>
                    <a:solidFill>
                      <a:schemeClr val="accent6">
                        <a:lumMod val="20000"/>
                        <a:lumOff val="80000"/>
                      </a:schemeClr>
                    </a:solidFill>
                  </a:tcPr>
                </a:tc>
                <a:tc>
                  <a:txBody>
                    <a:bodyPr/>
                    <a:lstStyle/>
                    <a:p>
                      <a:r>
                        <a:rPr lang="en-US" sz="1400" dirty="0"/>
                        <a:t>A</a:t>
                      </a:r>
                    </a:p>
                  </a:txBody>
                  <a:tcPr>
                    <a:solidFill>
                      <a:schemeClr val="accent6">
                        <a:lumMod val="20000"/>
                        <a:lumOff val="80000"/>
                      </a:schemeClr>
                    </a:solidFill>
                  </a:tcPr>
                </a:tc>
                <a:tc>
                  <a:txBody>
                    <a:bodyPr/>
                    <a:lstStyle/>
                    <a:p>
                      <a:r>
                        <a:rPr lang="en-US" sz="1400" dirty="0"/>
                        <a:t>&gt;10 year</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400" dirty="0"/>
                        <a:t>103</a:t>
                      </a:r>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400" dirty="0"/>
                        <a:t>Carpet</a:t>
                      </a:r>
                    </a:p>
                  </a:txBody>
                  <a:tcPr>
                    <a:solidFill>
                      <a:schemeClr val="accent6">
                        <a:lumMod val="40000"/>
                        <a:lumOff val="60000"/>
                      </a:schemeClr>
                    </a:solidFill>
                  </a:tcPr>
                </a:tc>
                <a:tc>
                  <a:txBody>
                    <a:bodyPr/>
                    <a:lstStyle/>
                    <a:p>
                      <a:r>
                        <a:rPr lang="en-US" sz="1400" dirty="0"/>
                        <a:t>B</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chemeClr val="tx1"/>
                          </a:solidFill>
                          <a:latin typeface="+mn-lt"/>
                          <a:ea typeface="+mn-ea"/>
                          <a:cs typeface="+mn-cs"/>
                        </a:rPr>
                        <a:t>≥ </a:t>
                      </a:r>
                      <a:r>
                        <a:rPr lang="en-US" sz="1400" dirty="0"/>
                        <a:t>10 Years</a:t>
                      </a:r>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r>
                        <a:rPr lang="en-US" sz="1400" dirty="0"/>
                        <a:t>205</a:t>
                      </a:r>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400" dirty="0"/>
                        <a:t>Carpet</a:t>
                      </a:r>
                    </a:p>
                  </a:txBody>
                  <a:tcPr>
                    <a:solidFill>
                      <a:schemeClr val="accent4">
                        <a:lumMod val="20000"/>
                        <a:lumOff val="80000"/>
                      </a:schemeClr>
                    </a:solidFill>
                  </a:tcPr>
                </a:tc>
                <a:tc>
                  <a:txBody>
                    <a:bodyPr/>
                    <a:lstStyle/>
                    <a:p>
                      <a:r>
                        <a:rPr lang="en-US" sz="1400" dirty="0"/>
                        <a:t>C</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25-29</a:t>
                      </a:r>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10001"/>
                  </a:ext>
                </a:extLst>
              </a:tr>
              <a:tr h="296801">
                <a:tc>
                  <a:txBody>
                    <a:bodyPr/>
                    <a:lstStyle/>
                    <a:p>
                      <a:r>
                        <a:rPr lang="en-US" sz="1400" dirty="0"/>
                        <a:t>Gym</a:t>
                      </a:r>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400" dirty="0"/>
                        <a:t>Plastic</a:t>
                      </a:r>
                    </a:p>
                  </a:txBody>
                  <a:tcPr>
                    <a:solidFill>
                      <a:schemeClr val="accent6">
                        <a:lumMod val="40000"/>
                        <a:lumOff val="60000"/>
                      </a:schemeClr>
                    </a:solidFill>
                  </a:tcPr>
                </a:tc>
                <a:tc>
                  <a:txBody>
                    <a:bodyPr/>
                    <a:lstStyle/>
                    <a:p>
                      <a:r>
                        <a:rPr lang="en-US" sz="1400" dirty="0"/>
                        <a:t>B</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chemeClr val="tx1"/>
                          </a:solidFill>
                          <a:latin typeface="+mn-lt"/>
                          <a:ea typeface="+mn-ea"/>
                          <a:cs typeface="+mn-cs"/>
                        </a:rPr>
                        <a:t>≥ </a:t>
                      </a:r>
                      <a:r>
                        <a:rPr lang="en-US" sz="1400" dirty="0"/>
                        <a:t>10 Years</a:t>
                      </a:r>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r>
                        <a:rPr lang="en-US" sz="1400" dirty="0"/>
                        <a:t>104</a:t>
                      </a:r>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400" dirty="0"/>
                        <a:t>Carpet</a:t>
                      </a:r>
                    </a:p>
                  </a:txBody>
                  <a:tcPr>
                    <a:solidFill>
                      <a:schemeClr val="accent4">
                        <a:lumMod val="20000"/>
                        <a:lumOff val="80000"/>
                      </a:schemeClr>
                    </a:solidFill>
                  </a:tcPr>
                </a:tc>
                <a:tc>
                  <a:txBody>
                    <a:bodyPr/>
                    <a:lstStyle/>
                    <a:p>
                      <a:r>
                        <a:rPr lang="en-US" sz="1400" dirty="0"/>
                        <a:t>C</a:t>
                      </a:r>
                    </a:p>
                  </a:txBody>
                  <a:tcPr>
                    <a:solidFill>
                      <a:schemeClr val="accent4">
                        <a:lumMod val="20000"/>
                        <a:lumOff val="80000"/>
                      </a:schemeClr>
                    </a:solidFill>
                  </a:tcPr>
                </a:tc>
                <a:tc>
                  <a:txBody>
                    <a:bodyPr/>
                    <a:lstStyle/>
                    <a:p>
                      <a:r>
                        <a:rPr lang="en-US" sz="1400" dirty="0"/>
                        <a:t>25-29</a:t>
                      </a:r>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r>
                        <a:rPr lang="en-US" sz="1400" dirty="0"/>
                        <a:t>206</a:t>
                      </a:r>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400" dirty="0"/>
                        <a:t>Carpet</a:t>
                      </a:r>
                    </a:p>
                  </a:txBody>
                  <a:tcPr>
                    <a:solidFill>
                      <a:schemeClr val="accent4">
                        <a:lumMod val="20000"/>
                        <a:lumOff val="80000"/>
                      </a:schemeClr>
                    </a:solidFill>
                  </a:tcPr>
                </a:tc>
                <a:tc>
                  <a:txBody>
                    <a:bodyPr/>
                    <a:lstStyle/>
                    <a:p>
                      <a:r>
                        <a:rPr lang="en-US" sz="1400" dirty="0"/>
                        <a:t>C</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25-29</a:t>
                      </a:r>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10002"/>
                  </a:ext>
                </a:extLst>
              </a:tr>
              <a:tr h="296801">
                <a:tc>
                  <a:txBody>
                    <a:bodyPr/>
                    <a:lstStyle/>
                    <a:p>
                      <a:r>
                        <a:rPr lang="en-US" sz="1400" dirty="0"/>
                        <a:t>Restrooms</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400" dirty="0"/>
                        <a:t>Tile </a:t>
                      </a:r>
                    </a:p>
                  </a:txBody>
                  <a:tcPr>
                    <a:solidFill>
                      <a:schemeClr val="accent6">
                        <a:lumMod val="20000"/>
                        <a:lumOff val="80000"/>
                      </a:schemeClr>
                    </a:solidFill>
                  </a:tcPr>
                </a:tc>
                <a:tc>
                  <a:txBody>
                    <a:bodyPr/>
                    <a:lstStyle/>
                    <a:p>
                      <a:r>
                        <a:rPr lang="en-US" sz="1400" dirty="0"/>
                        <a:t>A</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&gt;10 year</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400" dirty="0"/>
                        <a:t>105</a:t>
                      </a:r>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400" dirty="0"/>
                        <a:t>Carpet</a:t>
                      </a:r>
                    </a:p>
                  </a:txBody>
                  <a:tcPr>
                    <a:solidFill>
                      <a:schemeClr val="accent4">
                        <a:lumMod val="20000"/>
                        <a:lumOff val="80000"/>
                      </a:schemeClr>
                    </a:solidFill>
                  </a:tcPr>
                </a:tc>
                <a:tc>
                  <a:txBody>
                    <a:bodyPr/>
                    <a:lstStyle/>
                    <a:p>
                      <a:r>
                        <a:rPr lang="en-US" sz="1400" dirty="0"/>
                        <a:t>C</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25-29</a:t>
                      </a:r>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r>
                        <a:rPr lang="en-US" sz="1400" dirty="0"/>
                        <a:t>207</a:t>
                      </a:r>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400" dirty="0"/>
                        <a:t>Carpet</a:t>
                      </a:r>
                    </a:p>
                  </a:txBody>
                  <a:tcPr>
                    <a:solidFill>
                      <a:schemeClr val="accent4">
                        <a:lumMod val="20000"/>
                        <a:lumOff val="80000"/>
                      </a:schemeClr>
                    </a:solidFill>
                  </a:tcPr>
                </a:tc>
                <a:tc>
                  <a:txBody>
                    <a:bodyPr/>
                    <a:lstStyle/>
                    <a:p>
                      <a:r>
                        <a:rPr lang="en-US" sz="1400" dirty="0"/>
                        <a:t>C</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25-29</a:t>
                      </a:r>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10003"/>
                  </a:ext>
                </a:extLst>
              </a:tr>
              <a:tr h="296801">
                <a:tc>
                  <a:txBody>
                    <a:bodyPr/>
                    <a:lstStyle/>
                    <a:p>
                      <a:r>
                        <a:rPr lang="en-US" sz="1400" dirty="0"/>
                        <a:t>Music </a:t>
                      </a:r>
                    </a:p>
                  </a:txBody>
                  <a:tcPr>
                    <a:lnL w="12700" cap="flat" cmpd="sng" algn="ctr">
                      <a:solidFill>
                        <a:schemeClr val="tx1"/>
                      </a:solidFill>
                      <a:prstDash val="solid"/>
                      <a:round/>
                      <a:headEnd type="none" w="med" len="med"/>
                      <a:tailEnd type="none" w="med" len="med"/>
                    </a:lnL>
                    <a:solidFill>
                      <a:schemeClr val="accent4">
                        <a:lumMod val="40000"/>
                        <a:lumOff val="60000"/>
                      </a:schemeClr>
                    </a:solidFill>
                  </a:tcPr>
                </a:tc>
                <a:tc>
                  <a:txBody>
                    <a:bodyPr/>
                    <a:lstStyle/>
                    <a:p>
                      <a:r>
                        <a:rPr lang="en-US" sz="1400" dirty="0"/>
                        <a:t>Carpet</a:t>
                      </a:r>
                    </a:p>
                  </a:txBody>
                  <a:tcPr>
                    <a:solidFill>
                      <a:schemeClr val="accent4">
                        <a:lumMod val="40000"/>
                        <a:lumOff val="60000"/>
                      </a:schemeClr>
                    </a:solidFill>
                  </a:tcPr>
                </a:tc>
                <a:tc>
                  <a:txBody>
                    <a:bodyPr/>
                    <a:lstStyle/>
                    <a:p>
                      <a:r>
                        <a:rPr lang="en-US" sz="1400" dirty="0"/>
                        <a:t>D</a:t>
                      </a:r>
                    </a:p>
                  </a:txBody>
                  <a:tcPr>
                    <a:solidFill>
                      <a:schemeClr val="accent4">
                        <a:lumMod val="40000"/>
                        <a:lumOff val="60000"/>
                      </a:schemeClr>
                    </a:solidFill>
                  </a:tcPr>
                </a:tc>
                <a:tc>
                  <a:txBody>
                    <a:bodyPr/>
                    <a:lstStyle/>
                    <a:p>
                      <a:r>
                        <a:rPr lang="en-US" sz="1400" dirty="0"/>
                        <a:t>22-25</a:t>
                      </a:r>
                    </a:p>
                  </a:txBody>
                  <a:tcPr>
                    <a:lnR w="12700" cap="flat" cmpd="sng" algn="ctr">
                      <a:solidFill>
                        <a:schemeClr val="tx1"/>
                      </a:solidFill>
                      <a:prstDash val="solid"/>
                      <a:round/>
                      <a:headEnd type="none" w="med" len="med"/>
                      <a:tailEnd type="none" w="med" len="med"/>
                    </a:lnR>
                    <a:solidFill>
                      <a:schemeClr val="accent4">
                        <a:lumMod val="40000"/>
                        <a:lumOff val="60000"/>
                      </a:schemeClr>
                    </a:solidFill>
                  </a:tcPr>
                </a:tc>
                <a:tc>
                  <a:txBody>
                    <a:bodyPr/>
                    <a:lstStyle/>
                    <a:p>
                      <a:r>
                        <a:rPr lang="en-US" sz="1400" dirty="0"/>
                        <a:t>106</a:t>
                      </a:r>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400" dirty="0"/>
                        <a:t>Carpet</a:t>
                      </a:r>
                    </a:p>
                  </a:txBody>
                  <a:tcPr>
                    <a:solidFill>
                      <a:schemeClr val="accent4">
                        <a:lumMod val="20000"/>
                        <a:lumOff val="80000"/>
                      </a:schemeClr>
                    </a:solidFill>
                  </a:tcPr>
                </a:tc>
                <a:tc>
                  <a:txBody>
                    <a:bodyPr/>
                    <a:lstStyle/>
                    <a:p>
                      <a:r>
                        <a:rPr lang="en-US" sz="1400" dirty="0"/>
                        <a:t>C</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25-29</a:t>
                      </a:r>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r>
                        <a:rPr lang="en-US" sz="1400" dirty="0"/>
                        <a:t>208</a:t>
                      </a:r>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400" dirty="0"/>
                        <a:t>Carpet</a:t>
                      </a:r>
                    </a:p>
                  </a:txBody>
                  <a:tcPr>
                    <a:solidFill>
                      <a:schemeClr val="accent6">
                        <a:lumMod val="40000"/>
                        <a:lumOff val="60000"/>
                      </a:schemeClr>
                    </a:solidFill>
                  </a:tcPr>
                </a:tc>
                <a:tc>
                  <a:txBody>
                    <a:bodyPr/>
                    <a:lstStyle/>
                    <a:p>
                      <a:r>
                        <a:rPr lang="en-US" sz="1400" dirty="0"/>
                        <a:t>B</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chemeClr val="tx1"/>
                          </a:solidFill>
                          <a:latin typeface="+mn-lt"/>
                          <a:ea typeface="+mn-ea"/>
                          <a:cs typeface="+mn-cs"/>
                        </a:rPr>
                        <a:t>≥ </a:t>
                      </a:r>
                      <a:r>
                        <a:rPr lang="en-US" sz="1400" dirty="0"/>
                        <a:t>10 Years</a:t>
                      </a:r>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extLst>
                  <a:ext uri="{0D108BD9-81ED-4DB2-BD59-A6C34878D82A}">
                    <a16:rowId xmlns:a16="http://schemas.microsoft.com/office/drawing/2014/main" val="10004"/>
                  </a:ext>
                </a:extLst>
              </a:tr>
              <a:tr h="296801">
                <a:tc>
                  <a:txBody>
                    <a:bodyPr/>
                    <a:lstStyle/>
                    <a:p>
                      <a:r>
                        <a:rPr lang="en-US" sz="1400" dirty="0"/>
                        <a:t>Hallway</a:t>
                      </a:r>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400" dirty="0"/>
                        <a:t>VCT</a:t>
                      </a:r>
                      <a:r>
                        <a:rPr lang="en-US" sz="1400" baseline="0" dirty="0"/>
                        <a:t> </a:t>
                      </a:r>
                      <a:r>
                        <a:rPr lang="en-US" sz="1400" dirty="0"/>
                        <a:t>Tile </a:t>
                      </a:r>
                    </a:p>
                  </a:txBody>
                  <a:tcPr>
                    <a:solidFill>
                      <a:schemeClr val="accent6">
                        <a:lumMod val="40000"/>
                        <a:lumOff val="60000"/>
                      </a:schemeClr>
                    </a:solidFill>
                  </a:tcPr>
                </a:tc>
                <a:tc>
                  <a:txBody>
                    <a:bodyPr/>
                    <a:lstStyle/>
                    <a:p>
                      <a:r>
                        <a:rPr lang="en-US" sz="1400" dirty="0"/>
                        <a:t>B</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chemeClr val="tx1"/>
                          </a:solidFill>
                          <a:latin typeface="+mn-lt"/>
                          <a:ea typeface="+mn-ea"/>
                          <a:cs typeface="+mn-cs"/>
                        </a:rPr>
                        <a:t>≥ </a:t>
                      </a:r>
                      <a:r>
                        <a:rPr lang="en-US" sz="1400" dirty="0"/>
                        <a:t>10 Years</a:t>
                      </a:r>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r>
                        <a:rPr lang="en-US" sz="1400" dirty="0"/>
                        <a:t>107</a:t>
                      </a:r>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400" dirty="0"/>
                        <a:t>Carpet</a:t>
                      </a:r>
                    </a:p>
                  </a:txBody>
                  <a:tcPr>
                    <a:solidFill>
                      <a:schemeClr val="accent6">
                        <a:lumMod val="40000"/>
                        <a:lumOff val="60000"/>
                      </a:schemeClr>
                    </a:solidFill>
                  </a:tcPr>
                </a:tc>
                <a:tc>
                  <a:txBody>
                    <a:bodyPr/>
                    <a:lstStyle/>
                    <a:p>
                      <a:r>
                        <a:rPr lang="en-US" sz="1400" dirty="0"/>
                        <a:t>B</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chemeClr val="tx1"/>
                          </a:solidFill>
                          <a:latin typeface="+mn-lt"/>
                          <a:ea typeface="+mn-ea"/>
                          <a:cs typeface="+mn-cs"/>
                        </a:rPr>
                        <a:t>≥ </a:t>
                      </a:r>
                      <a:r>
                        <a:rPr lang="en-US" sz="1400" dirty="0"/>
                        <a:t>10 Years</a:t>
                      </a:r>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r>
                        <a:rPr lang="en-US" sz="1400" dirty="0"/>
                        <a:t>210</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400" dirty="0"/>
                        <a:t>Carpet</a:t>
                      </a:r>
                    </a:p>
                  </a:txBody>
                  <a:tcPr>
                    <a:solidFill>
                      <a:schemeClr val="accent6">
                        <a:lumMod val="20000"/>
                        <a:lumOff val="80000"/>
                      </a:schemeClr>
                    </a:solidFill>
                  </a:tcPr>
                </a:tc>
                <a:tc>
                  <a:txBody>
                    <a:bodyPr/>
                    <a:lstStyle/>
                    <a:p>
                      <a:r>
                        <a:rPr lang="en-US" sz="1400" dirty="0"/>
                        <a:t>A</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&gt;10 year</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0005"/>
                  </a:ext>
                </a:extLst>
              </a:tr>
              <a:tr h="296801">
                <a:tc>
                  <a:txBody>
                    <a:bodyPr/>
                    <a:lstStyle/>
                    <a:p>
                      <a:r>
                        <a:rPr lang="en-US" sz="1400" dirty="0"/>
                        <a:t>SPED</a:t>
                      </a:r>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400" dirty="0"/>
                        <a:t>Carpet </a:t>
                      </a:r>
                    </a:p>
                  </a:txBody>
                  <a:tcPr>
                    <a:solidFill>
                      <a:schemeClr val="accent4">
                        <a:lumMod val="20000"/>
                        <a:lumOff val="80000"/>
                      </a:schemeClr>
                    </a:solidFill>
                  </a:tcPr>
                </a:tc>
                <a:tc>
                  <a:txBody>
                    <a:bodyPr/>
                    <a:lstStyle/>
                    <a:p>
                      <a:r>
                        <a:rPr lang="en-US" sz="1400" dirty="0"/>
                        <a:t>C</a:t>
                      </a:r>
                    </a:p>
                  </a:txBody>
                  <a:tcPr>
                    <a:solidFill>
                      <a:schemeClr val="accent4">
                        <a:lumMod val="20000"/>
                        <a:lumOff val="80000"/>
                      </a:schemeClr>
                    </a:solidFill>
                  </a:tcPr>
                </a:tc>
                <a:tc>
                  <a:txBody>
                    <a:bodyPr/>
                    <a:lstStyle/>
                    <a:p>
                      <a:r>
                        <a:rPr lang="en-US" sz="1400" dirty="0"/>
                        <a:t>25-29</a:t>
                      </a:r>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r>
                        <a:rPr lang="en-US" sz="1400" dirty="0"/>
                        <a:t>109</a:t>
                      </a:r>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400" dirty="0"/>
                        <a:t>Carpet</a:t>
                      </a:r>
                    </a:p>
                  </a:txBody>
                  <a:tcPr>
                    <a:solidFill>
                      <a:schemeClr val="accent6">
                        <a:lumMod val="40000"/>
                        <a:lumOff val="60000"/>
                      </a:schemeClr>
                    </a:solidFill>
                  </a:tcPr>
                </a:tc>
                <a:tc>
                  <a:txBody>
                    <a:bodyPr/>
                    <a:lstStyle/>
                    <a:p>
                      <a:r>
                        <a:rPr lang="en-US" sz="1400" dirty="0"/>
                        <a:t>B</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chemeClr val="tx1"/>
                          </a:solidFill>
                          <a:latin typeface="+mn-lt"/>
                          <a:ea typeface="+mn-ea"/>
                          <a:cs typeface="+mn-cs"/>
                        </a:rPr>
                        <a:t>≥ </a:t>
                      </a:r>
                      <a:r>
                        <a:rPr lang="en-US" sz="1400" dirty="0"/>
                        <a:t>10 Years</a:t>
                      </a:r>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r>
                        <a:rPr lang="en-US" sz="1400" dirty="0"/>
                        <a:t>211</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400" dirty="0"/>
                        <a:t>Carpet</a:t>
                      </a:r>
                    </a:p>
                  </a:txBody>
                  <a:tcPr>
                    <a:solidFill>
                      <a:schemeClr val="accent6">
                        <a:lumMod val="20000"/>
                        <a:lumOff val="80000"/>
                      </a:schemeClr>
                    </a:solidFill>
                  </a:tcPr>
                </a:tc>
                <a:tc>
                  <a:txBody>
                    <a:bodyPr/>
                    <a:lstStyle/>
                    <a:p>
                      <a:r>
                        <a:rPr lang="en-US" sz="1400" dirty="0"/>
                        <a:t>A</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&gt;10 year</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0006"/>
                  </a:ext>
                </a:extLst>
              </a:tr>
              <a:tr h="296801">
                <a:tc>
                  <a:txBody>
                    <a:bodyPr/>
                    <a:lstStyle/>
                    <a:p>
                      <a:r>
                        <a:rPr lang="en-US" sz="1400" dirty="0"/>
                        <a:t>Sm OFF</a:t>
                      </a:r>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400" dirty="0"/>
                        <a:t>Carpet </a:t>
                      </a:r>
                    </a:p>
                  </a:txBody>
                  <a:tcPr>
                    <a:solidFill>
                      <a:schemeClr val="accent6">
                        <a:lumMod val="40000"/>
                        <a:lumOff val="60000"/>
                      </a:schemeClr>
                    </a:solidFill>
                  </a:tcPr>
                </a:tc>
                <a:tc>
                  <a:txBody>
                    <a:bodyPr/>
                    <a:lstStyle/>
                    <a:p>
                      <a:r>
                        <a:rPr lang="en-US" sz="1400" dirty="0"/>
                        <a:t>B</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chemeClr val="tx1"/>
                          </a:solidFill>
                          <a:latin typeface="+mn-lt"/>
                          <a:ea typeface="+mn-ea"/>
                          <a:cs typeface="+mn-cs"/>
                        </a:rPr>
                        <a:t>≥ </a:t>
                      </a:r>
                      <a:r>
                        <a:rPr lang="en-US" sz="1400" dirty="0"/>
                        <a:t>10 Years</a:t>
                      </a:r>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r>
                        <a:rPr lang="en-US" sz="1400" dirty="0"/>
                        <a:t>113</a:t>
                      </a:r>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400" dirty="0"/>
                        <a:t>Carpet</a:t>
                      </a:r>
                    </a:p>
                  </a:txBody>
                  <a:tcPr>
                    <a:solidFill>
                      <a:schemeClr val="accent4">
                        <a:lumMod val="20000"/>
                        <a:lumOff val="80000"/>
                      </a:schemeClr>
                    </a:solidFill>
                  </a:tcPr>
                </a:tc>
                <a:tc>
                  <a:txBody>
                    <a:bodyPr/>
                    <a:lstStyle/>
                    <a:p>
                      <a:r>
                        <a:rPr lang="en-US" sz="1400" dirty="0"/>
                        <a:t>C</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25-29</a:t>
                      </a:r>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r>
                        <a:rPr lang="en-US" sz="1400" dirty="0"/>
                        <a:t>212</a:t>
                      </a:r>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400" dirty="0"/>
                        <a:t>Carpet</a:t>
                      </a:r>
                    </a:p>
                  </a:txBody>
                  <a:tcPr>
                    <a:solidFill>
                      <a:schemeClr val="accent4">
                        <a:lumMod val="20000"/>
                        <a:lumOff val="80000"/>
                      </a:schemeClr>
                    </a:solidFill>
                  </a:tcPr>
                </a:tc>
                <a:tc>
                  <a:txBody>
                    <a:bodyPr/>
                    <a:lstStyle/>
                    <a:p>
                      <a:r>
                        <a:rPr lang="en-US" sz="1400" dirty="0"/>
                        <a:t>C</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25-29</a:t>
                      </a:r>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10007"/>
                  </a:ext>
                </a:extLst>
              </a:tr>
              <a:tr h="296801">
                <a:tc>
                  <a:txBody>
                    <a:bodyPr/>
                    <a:lstStyle/>
                    <a:p>
                      <a:r>
                        <a:rPr lang="en-US" sz="1400" dirty="0"/>
                        <a:t>Staff BRK</a:t>
                      </a:r>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400" dirty="0"/>
                        <a:t>Carpet</a:t>
                      </a:r>
                      <a:r>
                        <a:rPr lang="en-US" sz="1400" baseline="0" dirty="0"/>
                        <a:t> </a:t>
                      </a:r>
                      <a:endParaRPr lang="en-US" sz="1400" dirty="0"/>
                    </a:p>
                  </a:txBody>
                  <a:tcPr>
                    <a:solidFill>
                      <a:schemeClr val="accent4">
                        <a:lumMod val="20000"/>
                        <a:lumOff val="80000"/>
                      </a:schemeClr>
                    </a:solidFill>
                  </a:tcPr>
                </a:tc>
                <a:tc>
                  <a:txBody>
                    <a:bodyPr/>
                    <a:lstStyle/>
                    <a:p>
                      <a:r>
                        <a:rPr lang="en-US" sz="1400" dirty="0"/>
                        <a:t>C</a:t>
                      </a:r>
                    </a:p>
                  </a:txBody>
                  <a:tcPr>
                    <a:solidFill>
                      <a:schemeClr val="accent4">
                        <a:lumMod val="20000"/>
                        <a:lumOff val="80000"/>
                      </a:schemeClr>
                    </a:solidFill>
                  </a:tcPr>
                </a:tc>
                <a:tc>
                  <a:txBody>
                    <a:bodyPr/>
                    <a:lstStyle/>
                    <a:p>
                      <a:r>
                        <a:rPr lang="en-US" sz="1400" dirty="0"/>
                        <a:t>25-29</a:t>
                      </a:r>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r>
                        <a:rPr lang="en-US" sz="1400" dirty="0"/>
                        <a:t>200</a:t>
                      </a:r>
                    </a:p>
                  </a:txBody>
                  <a:tcPr>
                    <a:lnL w="12700" cap="flat" cmpd="sng" algn="ctr">
                      <a:solidFill>
                        <a:schemeClr val="tx1"/>
                      </a:solidFill>
                      <a:prstDash val="solid"/>
                      <a:round/>
                      <a:headEnd type="none" w="med" len="med"/>
                      <a:tailEnd type="none" w="med" len="med"/>
                    </a:lnL>
                    <a:solidFill>
                      <a:schemeClr val="accent4">
                        <a:lumMod val="40000"/>
                        <a:lumOff val="60000"/>
                      </a:schemeClr>
                    </a:solidFill>
                  </a:tcPr>
                </a:tc>
                <a:tc>
                  <a:txBody>
                    <a:bodyPr/>
                    <a:lstStyle/>
                    <a:p>
                      <a:r>
                        <a:rPr lang="en-US" sz="1400" dirty="0"/>
                        <a:t>Carpet</a:t>
                      </a:r>
                    </a:p>
                  </a:txBody>
                  <a:tcPr>
                    <a:solidFill>
                      <a:schemeClr val="accent4">
                        <a:lumMod val="40000"/>
                        <a:lumOff val="60000"/>
                      </a:schemeClr>
                    </a:solidFill>
                  </a:tcPr>
                </a:tc>
                <a:tc>
                  <a:txBody>
                    <a:bodyPr/>
                    <a:lstStyle/>
                    <a:p>
                      <a:r>
                        <a:rPr lang="en-US" sz="1400" dirty="0"/>
                        <a:t>D</a:t>
                      </a:r>
                    </a:p>
                  </a:txBody>
                  <a:tcPr>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22-25</a:t>
                      </a:r>
                    </a:p>
                  </a:txBody>
                  <a:tcPr>
                    <a:lnR w="12700" cap="flat" cmpd="sng" algn="ctr">
                      <a:solidFill>
                        <a:schemeClr val="tx1"/>
                      </a:solidFill>
                      <a:prstDash val="solid"/>
                      <a:round/>
                      <a:headEnd type="none" w="med" len="med"/>
                      <a:tailEnd type="none" w="med" len="med"/>
                    </a:lnR>
                    <a:solidFill>
                      <a:schemeClr val="accent4">
                        <a:lumMod val="40000"/>
                        <a:lumOff val="60000"/>
                      </a:schemeClr>
                    </a:solidFill>
                  </a:tcPr>
                </a:tc>
                <a:tc>
                  <a:txBody>
                    <a:bodyPr/>
                    <a:lstStyle/>
                    <a:p>
                      <a:r>
                        <a:rPr lang="en-US" sz="1400" dirty="0"/>
                        <a:t>213</a:t>
                      </a:r>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400" dirty="0"/>
                        <a:t>Carpet</a:t>
                      </a:r>
                    </a:p>
                  </a:txBody>
                  <a:tcPr>
                    <a:solidFill>
                      <a:schemeClr val="accent4">
                        <a:lumMod val="20000"/>
                        <a:lumOff val="80000"/>
                      </a:schemeClr>
                    </a:solidFill>
                  </a:tcPr>
                </a:tc>
                <a:tc>
                  <a:txBody>
                    <a:bodyPr/>
                    <a:lstStyle/>
                    <a:p>
                      <a:r>
                        <a:rPr lang="en-US" sz="1400" dirty="0"/>
                        <a:t>C</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25-29</a:t>
                      </a:r>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10008"/>
                  </a:ext>
                </a:extLst>
              </a:tr>
              <a:tr h="296801">
                <a:tc>
                  <a:txBody>
                    <a:bodyPr/>
                    <a:lstStyle/>
                    <a:p>
                      <a:r>
                        <a:rPr lang="en-US" sz="1400" dirty="0"/>
                        <a:t>Comp Lab</a:t>
                      </a:r>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400" dirty="0"/>
                        <a:t>Carpet </a:t>
                      </a:r>
                    </a:p>
                  </a:txBody>
                  <a:tcPr>
                    <a:solidFill>
                      <a:schemeClr val="accent4">
                        <a:lumMod val="20000"/>
                        <a:lumOff val="80000"/>
                      </a:schemeClr>
                    </a:solidFill>
                  </a:tcPr>
                </a:tc>
                <a:tc>
                  <a:txBody>
                    <a:bodyPr/>
                    <a:lstStyle/>
                    <a:p>
                      <a:r>
                        <a:rPr lang="en-US" sz="1400" dirty="0"/>
                        <a:t>C</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25-29</a:t>
                      </a:r>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r>
                        <a:rPr lang="en-US" sz="1400" dirty="0"/>
                        <a:t>201</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400" dirty="0"/>
                        <a:t>Carpet</a:t>
                      </a:r>
                    </a:p>
                  </a:txBody>
                  <a:tcPr>
                    <a:solidFill>
                      <a:schemeClr val="accent6">
                        <a:lumMod val="20000"/>
                        <a:lumOff val="80000"/>
                      </a:schemeClr>
                    </a:solidFill>
                  </a:tcPr>
                </a:tc>
                <a:tc>
                  <a:txBody>
                    <a:bodyPr/>
                    <a:lstStyle/>
                    <a:p>
                      <a:r>
                        <a:rPr lang="en-US" sz="1400" dirty="0"/>
                        <a:t>A</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&gt;10 year</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400" dirty="0"/>
                        <a:t>214</a:t>
                      </a:r>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400" dirty="0"/>
                        <a:t>Carpet</a:t>
                      </a:r>
                    </a:p>
                  </a:txBody>
                  <a:tcPr>
                    <a:solidFill>
                      <a:schemeClr val="accent4">
                        <a:lumMod val="20000"/>
                        <a:lumOff val="80000"/>
                      </a:schemeClr>
                    </a:solidFill>
                  </a:tcPr>
                </a:tc>
                <a:tc>
                  <a:txBody>
                    <a:bodyPr/>
                    <a:lstStyle/>
                    <a:p>
                      <a:r>
                        <a:rPr lang="en-US" sz="1400" dirty="0"/>
                        <a:t>C</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25-29</a:t>
                      </a:r>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10009"/>
                  </a:ext>
                </a:extLst>
              </a:tr>
              <a:tr h="296801">
                <a:tc>
                  <a:txBody>
                    <a:bodyPr/>
                    <a:lstStyle/>
                    <a:p>
                      <a:r>
                        <a:rPr lang="en-US" sz="1400" dirty="0"/>
                        <a:t>M Office</a:t>
                      </a:r>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400" dirty="0"/>
                        <a:t>Carpet</a:t>
                      </a:r>
                    </a:p>
                  </a:txBody>
                  <a:tcPr>
                    <a:solidFill>
                      <a:schemeClr val="accent6">
                        <a:lumMod val="40000"/>
                        <a:lumOff val="60000"/>
                      </a:schemeClr>
                    </a:solidFill>
                  </a:tcPr>
                </a:tc>
                <a:tc>
                  <a:txBody>
                    <a:bodyPr/>
                    <a:lstStyle/>
                    <a:p>
                      <a:r>
                        <a:rPr lang="en-US" sz="1400" dirty="0"/>
                        <a:t>B</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chemeClr val="tx1"/>
                          </a:solidFill>
                          <a:latin typeface="+mn-lt"/>
                          <a:ea typeface="+mn-ea"/>
                          <a:cs typeface="+mn-cs"/>
                        </a:rPr>
                        <a:t>≥ </a:t>
                      </a:r>
                      <a:r>
                        <a:rPr lang="en-US" sz="1400" dirty="0"/>
                        <a:t>10 Years</a:t>
                      </a:r>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r>
                        <a:rPr lang="en-US" sz="1400" dirty="0"/>
                        <a:t>209</a:t>
                      </a:r>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400" dirty="0"/>
                        <a:t>Carpet</a:t>
                      </a:r>
                    </a:p>
                  </a:txBody>
                  <a:tcPr>
                    <a:solidFill>
                      <a:schemeClr val="accent4">
                        <a:lumMod val="20000"/>
                        <a:lumOff val="80000"/>
                      </a:schemeClr>
                    </a:solidFill>
                  </a:tcPr>
                </a:tc>
                <a:tc>
                  <a:txBody>
                    <a:bodyPr/>
                    <a:lstStyle/>
                    <a:p>
                      <a:r>
                        <a:rPr lang="en-US" sz="1400" dirty="0"/>
                        <a:t>C</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25-29</a:t>
                      </a:r>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endParaRPr lang="en-US" sz="1400" dirty="0"/>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endParaRPr lang="en-US" sz="1400" dirty="0"/>
                    </a:p>
                  </a:txBody>
                  <a:tcPr>
                    <a:solidFill>
                      <a:schemeClr val="accent4">
                        <a:lumMod val="20000"/>
                        <a:lumOff val="80000"/>
                      </a:schemeClr>
                    </a:solidFill>
                  </a:tcPr>
                </a:tc>
                <a:tc>
                  <a:txBody>
                    <a:bodyPr/>
                    <a:lstStyle/>
                    <a:p>
                      <a:endParaRPr lang="en-US" sz="1400" dirty="0"/>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extLst>
                  <a:ext uri="{0D108BD9-81ED-4DB2-BD59-A6C34878D82A}">
                    <a16:rowId xmlns:a16="http://schemas.microsoft.com/office/drawing/2014/main" val="156160102"/>
                  </a:ext>
                </a:extLst>
              </a:tr>
              <a:tr h="296801">
                <a:tc>
                  <a:txBody>
                    <a:bodyPr/>
                    <a:lstStyle/>
                    <a:p>
                      <a:r>
                        <a:rPr lang="en-US" sz="1400" dirty="0"/>
                        <a:t>Library</a:t>
                      </a:r>
                    </a:p>
                  </a:txBody>
                  <a:tcPr>
                    <a:lnL w="12700" cap="flat" cmpd="sng" algn="ctr">
                      <a:solidFill>
                        <a:schemeClr val="tx1"/>
                      </a:solidFill>
                      <a:prstDash val="solid"/>
                      <a:round/>
                      <a:headEnd type="none" w="med" len="med"/>
                      <a:tailEnd type="none" w="med" len="med"/>
                    </a:lnL>
                    <a:solidFill>
                      <a:schemeClr val="accent4">
                        <a:lumMod val="20000"/>
                        <a:lumOff val="80000"/>
                      </a:schemeClr>
                    </a:solidFill>
                  </a:tcPr>
                </a:tc>
                <a:tc>
                  <a:txBody>
                    <a:bodyPr/>
                    <a:lstStyle/>
                    <a:p>
                      <a:r>
                        <a:rPr lang="en-US" sz="1400" dirty="0"/>
                        <a:t>Carpet </a:t>
                      </a:r>
                    </a:p>
                  </a:txBody>
                  <a:tcPr>
                    <a:solidFill>
                      <a:schemeClr val="accent4">
                        <a:lumMod val="20000"/>
                        <a:lumOff val="80000"/>
                      </a:schemeClr>
                    </a:solidFill>
                  </a:tcPr>
                </a:tc>
                <a:tc>
                  <a:txBody>
                    <a:bodyPr/>
                    <a:lstStyle/>
                    <a:p>
                      <a:r>
                        <a:rPr lang="en-US" sz="1400" dirty="0"/>
                        <a:t>C</a:t>
                      </a:r>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25-29</a:t>
                      </a:r>
                    </a:p>
                  </a:txBody>
                  <a:tcPr>
                    <a:lnR w="12700" cap="flat" cmpd="sng" algn="ctr">
                      <a:solidFill>
                        <a:schemeClr val="tx1"/>
                      </a:solidFill>
                      <a:prstDash val="solid"/>
                      <a:round/>
                      <a:headEnd type="none" w="med" len="med"/>
                      <a:tailEnd type="none" w="med" len="med"/>
                    </a:lnR>
                    <a:solidFill>
                      <a:schemeClr val="accent4">
                        <a:lumMod val="20000"/>
                        <a:lumOff val="80000"/>
                      </a:schemeClr>
                    </a:solidFill>
                  </a:tcPr>
                </a:tc>
                <a:tc>
                  <a:txBody>
                    <a:bodyPr/>
                    <a:lstStyle/>
                    <a:p>
                      <a:r>
                        <a:rPr lang="en-US" sz="1400" dirty="0"/>
                        <a:t>202</a:t>
                      </a:r>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400" dirty="0"/>
                        <a:t>Carpet</a:t>
                      </a:r>
                    </a:p>
                  </a:txBody>
                  <a:tcPr>
                    <a:solidFill>
                      <a:schemeClr val="accent6">
                        <a:lumMod val="40000"/>
                        <a:lumOff val="60000"/>
                      </a:schemeClr>
                    </a:solidFill>
                  </a:tcPr>
                </a:tc>
                <a:tc>
                  <a:txBody>
                    <a:bodyPr/>
                    <a:lstStyle/>
                    <a:p>
                      <a:r>
                        <a:rPr lang="en-US" sz="1400" dirty="0"/>
                        <a:t>B</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chemeClr val="tx1"/>
                          </a:solidFill>
                          <a:latin typeface="+mn-lt"/>
                          <a:ea typeface="+mn-ea"/>
                          <a:cs typeface="+mn-cs"/>
                        </a:rPr>
                        <a:t>≥ </a:t>
                      </a:r>
                      <a:r>
                        <a:rPr lang="en-US" sz="1400" dirty="0"/>
                        <a:t>10 Years</a:t>
                      </a:r>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endParaRPr lang="en-US" sz="1400" dirty="0"/>
                    </a:p>
                  </a:txBody>
                  <a:tcPr>
                    <a:lnL w="12700" cap="flat" cmpd="sng" algn="ctr">
                      <a:solidFill>
                        <a:schemeClr val="tx1"/>
                      </a:solidFill>
                      <a:prstDash val="solid"/>
                      <a:round/>
                      <a:headEnd type="none" w="med" len="med"/>
                      <a:tailEnd type="none" w="med" len="med"/>
                    </a:lnL>
                    <a:solidFill>
                      <a:schemeClr val="bg1"/>
                    </a:solidFill>
                  </a:tcPr>
                </a:tc>
                <a:tc>
                  <a:txBody>
                    <a:bodyPr/>
                    <a:lstStyle/>
                    <a:p>
                      <a:endParaRPr lang="en-US" sz="1400" dirty="0"/>
                    </a:p>
                  </a:txBody>
                  <a:tcPr>
                    <a:solidFill>
                      <a:schemeClr val="bg1"/>
                    </a:solidFill>
                  </a:tcPr>
                </a:tc>
                <a:tc>
                  <a:txBody>
                    <a:bodyPr/>
                    <a:lstStyle/>
                    <a:p>
                      <a:endParaRPr lang="en-US" sz="1400" dirty="0"/>
                    </a:p>
                  </a:txBody>
                  <a:tcPr>
                    <a:solidFill>
                      <a:schemeClr val="bg1"/>
                    </a:solidFill>
                  </a:tcPr>
                </a:tc>
                <a:tc>
                  <a:txBody>
                    <a:bodyPr/>
                    <a:lstStyle/>
                    <a:p>
                      <a:endParaRPr lang="en-US" sz="1400" dirty="0"/>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10"/>
                  </a:ext>
                </a:extLst>
              </a:tr>
              <a:tr h="296801">
                <a:tc>
                  <a:txBody>
                    <a:bodyPr/>
                    <a:lstStyle/>
                    <a:p>
                      <a:r>
                        <a:rPr lang="en-US" sz="1400" dirty="0"/>
                        <a:t>101</a:t>
                      </a:r>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400" dirty="0"/>
                        <a:t>Carpet</a:t>
                      </a:r>
                      <a:r>
                        <a:rPr lang="en-US" sz="1400" baseline="0" dirty="0"/>
                        <a:t> </a:t>
                      </a:r>
                      <a:endParaRPr lang="en-US" sz="1400" dirty="0"/>
                    </a:p>
                  </a:txBody>
                  <a:tcPr>
                    <a:solidFill>
                      <a:schemeClr val="accent6">
                        <a:lumMod val="40000"/>
                        <a:lumOff val="60000"/>
                      </a:schemeClr>
                    </a:solidFill>
                  </a:tcPr>
                </a:tc>
                <a:tc>
                  <a:txBody>
                    <a:bodyPr/>
                    <a:lstStyle/>
                    <a:p>
                      <a:r>
                        <a:rPr lang="en-US" sz="1400" dirty="0"/>
                        <a:t>B</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chemeClr val="tx1"/>
                          </a:solidFill>
                          <a:latin typeface="+mn-lt"/>
                          <a:ea typeface="+mn-ea"/>
                          <a:cs typeface="+mn-cs"/>
                        </a:rPr>
                        <a:t>≥ </a:t>
                      </a:r>
                      <a:r>
                        <a:rPr lang="en-US" sz="1400" dirty="0"/>
                        <a:t>10 Years</a:t>
                      </a:r>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r>
                        <a:rPr lang="en-US" sz="1400" dirty="0"/>
                        <a:t>203</a:t>
                      </a:r>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400" dirty="0"/>
                        <a:t>Carpet</a:t>
                      </a:r>
                    </a:p>
                  </a:txBody>
                  <a:tcPr>
                    <a:solidFill>
                      <a:schemeClr val="accent6">
                        <a:lumMod val="40000"/>
                        <a:lumOff val="60000"/>
                      </a:schemeClr>
                    </a:solidFill>
                  </a:tcPr>
                </a:tc>
                <a:tc>
                  <a:txBody>
                    <a:bodyPr/>
                    <a:lstStyle/>
                    <a:p>
                      <a:r>
                        <a:rPr lang="en-US" sz="1400" dirty="0"/>
                        <a:t>B</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chemeClr val="tx1"/>
                          </a:solidFill>
                          <a:latin typeface="+mn-lt"/>
                          <a:ea typeface="+mn-ea"/>
                          <a:cs typeface="+mn-cs"/>
                        </a:rPr>
                        <a:t>≥ </a:t>
                      </a:r>
                      <a:r>
                        <a:rPr lang="en-US" sz="1400" dirty="0"/>
                        <a:t>10 Years</a:t>
                      </a:r>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endParaRPr lang="en-US" sz="1400" dirty="0"/>
                    </a:p>
                  </a:txBody>
                  <a:tcPr>
                    <a:lnL w="12700" cap="flat" cmpd="sng" algn="ctr">
                      <a:solidFill>
                        <a:schemeClr val="tx1"/>
                      </a:solidFill>
                      <a:prstDash val="solid"/>
                      <a:round/>
                      <a:headEnd type="none" w="med" len="med"/>
                      <a:tailEnd type="none" w="med" len="med"/>
                    </a:lnL>
                    <a:solidFill>
                      <a:schemeClr val="bg1"/>
                    </a:solidFill>
                  </a:tcPr>
                </a:tc>
                <a:tc>
                  <a:txBody>
                    <a:bodyPr/>
                    <a:lstStyle/>
                    <a:p>
                      <a:endParaRPr lang="en-US" sz="1400" dirty="0"/>
                    </a:p>
                  </a:txBody>
                  <a:tcPr>
                    <a:solidFill>
                      <a:schemeClr val="bg1"/>
                    </a:solidFill>
                  </a:tcPr>
                </a:tc>
                <a:tc>
                  <a:txBody>
                    <a:bodyPr/>
                    <a:lstStyle/>
                    <a:p>
                      <a:endParaRPr lang="en-US" sz="1400" dirty="0"/>
                    </a:p>
                  </a:txBody>
                  <a:tcPr>
                    <a:solidFill>
                      <a:schemeClr val="bg1"/>
                    </a:solidFill>
                  </a:tcPr>
                </a:tc>
                <a:tc>
                  <a:txBody>
                    <a:bodyPr/>
                    <a:lstStyle/>
                    <a:p>
                      <a:endParaRPr lang="en-US" sz="1400" dirty="0"/>
                    </a:p>
                  </a:txBody>
                  <a:tcP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11"/>
                  </a:ext>
                </a:extLst>
              </a:tr>
              <a:tr h="296801">
                <a:tc>
                  <a:txBody>
                    <a:bodyPr/>
                    <a:lstStyle/>
                    <a:p>
                      <a:r>
                        <a:rPr lang="en-US" sz="1400" dirty="0"/>
                        <a:t>102</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1400" dirty="0"/>
                        <a:t>Carpet</a:t>
                      </a:r>
                    </a:p>
                  </a:txBody>
                  <a:tcPr>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1400" dirty="0"/>
                        <a:t>B</a:t>
                      </a:r>
                    </a:p>
                  </a:txBody>
                  <a:tcPr>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chemeClr val="tx1"/>
                          </a:solidFill>
                          <a:latin typeface="+mn-lt"/>
                          <a:ea typeface="+mn-ea"/>
                          <a:cs typeface="+mn-cs"/>
                        </a:rPr>
                        <a:t>≥ </a:t>
                      </a:r>
                      <a:r>
                        <a:rPr lang="en-US" sz="1400" dirty="0"/>
                        <a:t>10 Years</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1400" dirty="0"/>
                        <a:t>204</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400" dirty="0"/>
                        <a:t>Carpet</a:t>
                      </a:r>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400" dirty="0"/>
                        <a:t>C</a:t>
                      </a:r>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25-29</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US" sz="1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277149732"/>
              </p:ext>
            </p:extLst>
          </p:nvPr>
        </p:nvGraphicFramePr>
        <p:xfrm>
          <a:off x="308501" y="5603598"/>
          <a:ext cx="11556345" cy="822960"/>
        </p:xfrm>
        <a:graphic>
          <a:graphicData uri="http://schemas.openxmlformats.org/drawingml/2006/table">
            <a:tbl>
              <a:tblPr firstRow="1" bandRow="1">
                <a:tableStyleId>{5C22544A-7EE6-4342-B048-85BDC9FD1C3A}</a:tableStyleId>
              </a:tblPr>
              <a:tblGrid>
                <a:gridCol w="443536">
                  <a:extLst>
                    <a:ext uri="{9D8B030D-6E8A-4147-A177-3AD203B41FA5}">
                      <a16:colId xmlns:a16="http://schemas.microsoft.com/office/drawing/2014/main" val="20000"/>
                    </a:ext>
                  </a:extLst>
                </a:gridCol>
                <a:gridCol w="1727566">
                  <a:extLst>
                    <a:ext uri="{9D8B030D-6E8A-4147-A177-3AD203B41FA5}">
                      <a16:colId xmlns:a16="http://schemas.microsoft.com/office/drawing/2014/main" val="20001"/>
                    </a:ext>
                  </a:extLst>
                </a:gridCol>
                <a:gridCol w="308421">
                  <a:extLst>
                    <a:ext uri="{9D8B030D-6E8A-4147-A177-3AD203B41FA5}">
                      <a16:colId xmlns:a16="http://schemas.microsoft.com/office/drawing/2014/main" val="20002"/>
                    </a:ext>
                  </a:extLst>
                </a:gridCol>
                <a:gridCol w="1703294">
                  <a:extLst>
                    <a:ext uri="{9D8B030D-6E8A-4147-A177-3AD203B41FA5}">
                      <a16:colId xmlns:a16="http://schemas.microsoft.com/office/drawing/2014/main" val="20003"/>
                    </a:ext>
                  </a:extLst>
                </a:gridCol>
                <a:gridCol w="286481">
                  <a:extLst>
                    <a:ext uri="{9D8B030D-6E8A-4147-A177-3AD203B41FA5}">
                      <a16:colId xmlns:a16="http://schemas.microsoft.com/office/drawing/2014/main" val="20004"/>
                    </a:ext>
                  </a:extLst>
                </a:gridCol>
                <a:gridCol w="1943314">
                  <a:extLst>
                    <a:ext uri="{9D8B030D-6E8A-4147-A177-3AD203B41FA5}">
                      <a16:colId xmlns:a16="http://schemas.microsoft.com/office/drawing/2014/main" val="20005"/>
                    </a:ext>
                  </a:extLst>
                </a:gridCol>
                <a:gridCol w="330336">
                  <a:extLst>
                    <a:ext uri="{9D8B030D-6E8A-4147-A177-3AD203B41FA5}">
                      <a16:colId xmlns:a16="http://schemas.microsoft.com/office/drawing/2014/main" val="20006"/>
                    </a:ext>
                  </a:extLst>
                </a:gridCol>
                <a:gridCol w="2478033">
                  <a:extLst>
                    <a:ext uri="{9D8B030D-6E8A-4147-A177-3AD203B41FA5}">
                      <a16:colId xmlns:a16="http://schemas.microsoft.com/office/drawing/2014/main" val="20007"/>
                    </a:ext>
                  </a:extLst>
                </a:gridCol>
                <a:gridCol w="286871">
                  <a:extLst>
                    <a:ext uri="{9D8B030D-6E8A-4147-A177-3AD203B41FA5}">
                      <a16:colId xmlns:a16="http://schemas.microsoft.com/office/drawing/2014/main" val="20008"/>
                    </a:ext>
                  </a:extLst>
                </a:gridCol>
                <a:gridCol w="2048493">
                  <a:extLst>
                    <a:ext uri="{9D8B030D-6E8A-4147-A177-3AD203B41FA5}">
                      <a16:colId xmlns:a16="http://schemas.microsoft.com/office/drawing/2014/main" val="20009"/>
                    </a:ext>
                  </a:extLst>
                </a:gridCol>
              </a:tblGrid>
              <a:tr h="811368">
                <a:tc>
                  <a:txBody>
                    <a:bodyPr/>
                    <a:lstStyle/>
                    <a:p>
                      <a:r>
                        <a:rPr lang="en-US" sz="1600" b="0" dirty="0">
                          <a:solidFill>
                            <a:schemeClr val="tx1"/>
                          </a:solidFill>
                          <a:latin typeface="+mj-lt"/>
                        </a:rPr>
                        <a:t>A</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600" b="0" dirty="0">
                          <a:solidFill>
                            <a:schemeClr val="tx1"/>
                          </a:solidFill>
                          <a:latin typeface="+mj-lt"/>
                        </a:rPr>
                        <a:t>New or  like </a:t>
                      </a:r>
                    </a:p>
                    <a:p>
                      <a:r>
                        <a:rPr lang="en-US" sz="1600" b="0" dirty="0">
                          <a:solidFill>
                            <a:schemeClr val="tx1"/>
                          </a:solidFill>
                          <a:latin typeface="+mj-lt"/>
                        </a:rPr>
                        <a:t>new &gt; 10 years</a:t>
                      </a:r>
                    </a:p>
                    <a:p>
                      <a:r>
                        <a:rPr lang="en-US" sz="1600" b="0" dirty="0">
                          <a:solidFill>
                            <a:schemeClr val="tx1"/>
                          </a:solidFill>
                          <a:latin typeface="+mj-lt"/>
                        </a:rPr>
                        <a:t>Life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600" b="0" dirty="0">
                          <a:solidFill>
                            <a:schemeClr val="tx1"/>
                          </a:solidFill>
                          <a:latin typeface="+mj-lt"/>
                        </a:rPr>
                        <a:t>B</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Slight wear</a:t>
                      </a:r>
                      <a:r>
                        <a:rPr lang="en-US" sz="1600" b="0" baseline="0" dirty="0">
                          <a:solidFill>
                            <a:schemeClr val="tx1"/>
                          </a:solidFill>
                          <a:latin typeface="+mj-lt"/>
                        </a:rPr>
                        <a:t> replace estimated </a:t>
                      </a:r>
                      <a:r>
                        <a:rPr lang="en-US" sz="1600" b="0" kern="1200" baseline="0" dirty="0">
                          <a:solidFill>
                            <a:schemeClr val="tx1"/>
                          </a:solidFill>
                          <a:latin typeface="+mj-lt"/>
                          <a:ea typeface="+mn-ea"/>
                          <a:cs typeface="+mn-cs"/>
                        </a:rPr>
                        <a:t>≥ </a:t>
                      </a:r>
                      <a:r>
                        <a:rPr lang="en-US" sz="1600" b="0" dirty="0">
                          <a:solidFill>
                            <a:schemeClr val="tx1"/>
                          </a:solidFill>
                          <a:latin typeface="+mj-lt"/>
                        </a:rPr>
                        <a:t>10 Years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1600" b="0" dirty="0">
                          <a:solidFill>
                            <a:schemeClr val="tx1"/>
                          </a:solidFill>
                          <a:latin typeface="+mj-lt"/>
                        </a:rPr>
                        <a:t>C</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b="0" dirty="0">
                          <a:solidFill>
                            <a:schemeClr val="tx1"/>
                          </a:solidFill>
                          <a:latin typeface="+mj-lt"/>
                        </a:rPr>
                        <a:t>Worn evenly no damage replace </a:t>
                      </a:r>
                    </a:p>
                    <a:p>
                      <a:r>
                        <a:rPr lang="en-US" sz="1600" b="0" dirty="0">
                          <a:solidFill>
                            <a:schemeClr val="tx1"/>
                          </a:solidFill>
                          <a:latin typeface="+mj-lt"/>
                        </a:rPr>
                        <a:t>estimated 25-29</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600" b="0" dirty="0">
                          <a:solidFill>
                            <a:schemeClr val="tx1"/>
                          </a:solidFill>
                          <a:latin typeface="+mj-lt"/>
                        </a:rPr>
                        <a:t>D</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1600" b="0" dirty="0">
                          <a:solidFill>
                            <a:schemeClr val="tx1"/>
                          </a:solidFill>
                          <a:latin typeface="+mj-lt"/>
                        </a:rPr>
                        <a:t>Perm. stain, minor de-lamination or seam damage</a:t>
                      </a:r>
                      <a:r>
                        <a:rPr lang="en-US" sz="1600" b="0" baseline="0" dirty="0">
                          <a:solidFill>
                            <a:schemeClr val="tx1"/>
                          </a:solidFill>
                          <a:latin typeface="+mj-lt"/>
                        </a:rPr>
                        <a:t> replace estimated 22-25</a:t>
                      </a:r>
                      <a:endParaRPr lang="en-US" sz="1600" b="0" dirty="0">
                        <a:solidFill>
                          <a:schemeClr val="tx1"/>
                        </a:solidFill>
                        <a:latin typeface="+mj-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1600" b="0" dirty="0">
                          <a:solidFill>
                            <a:schemeClr val="tx1"/>
                          </a:solidFill>
                          <a:latin typeface="+mj-lt"/>
                        </a:rPr>
                        <a:t>F</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1600" b="0" dirty="0">
                          <a:solidFill>
                            <a:schemeClr val="tx1"/>
                          </a:solidFill>
                          <a:latin typeface="+mj-lt"/>
                        </a:rPr>
                        <a:t>Extensive</a:t>
                      </a:r>
                      <a:r>
                        <a:rPr lang="en-US" sz="1600" b="0" baseline="0" dirty="0">
                          <a:solidFill>
                            <a:schemeClr val="tx1"/>
                          </a:solidFill>
                          <a:latin typeface="+mj-lt"/>
                        </a:rPr>
                        <a:t> damage</a:t>
                      </a:r>
                      <a:r>
                        <a:rPr lang="en-US" sz="1600" b="0" dirty="0">
                          <a:solidFill>
                            <a:schemeClr val="tx1"/>
                          </a:solidFill>
                          <a:latin typeface="+mj-lt"/>
                        </a:rPr>
                        <a:t> replace at earliest opportunity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67311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280644" y="100171"/>
            <a:ext cx="9404723" cy="1400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NFES </a:t>
            </a:r>
            <a:br>
              <a:rPr lang="en-US" sz="3600" dirty="0"/>
            </a:br>
            <a:r>
              <a:rPr lang="en-US" sz="2800" i="1" dirty="0"/>
              <a:t>HVAC</a:t>
            </a:r>
          </a:p>
        </p:txBody>
      </p:sp>
      <p:sp>
        <p:nvSpPr>
          <p:cNvPr id="4" name="TextBox 3"/>
          <p:cNvSpPr txBox="1"/>
          <p:nvPr/>
        </p:nvSpPr>
        <p:spPr>
          <a:xfrm>
            <a:off x="633397" y="1391519"/>
            <a:ext cx="10181230" cy="5324535"/>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sz="2200" dirty="0">
                <a:latin typeface="+mj-lt"/>
              </a:rPr>
              <a:t>HVAC local control modules are obsolete new replacements are $1,900 each.  Total estimated at 60K. These can be replaced as they fail when the new server is installed.  </a:t>
            </a:r>
          </a:p>
          <a:p>
            <a:endParaRPr lang="en-US" sz="2200" dirty="0">
              <a:latin typeface="+mj-lt"/>
            </a:endParaRPr>
          </a:p>
          <a:p>
            <a:pPr marL="285750" indent="-285750">
              <a:buFont typeface="Arial" panose="020B0604020202020204" pitchFamily="34" charset="0"/>
              <a:buChar char="•"/>
            </a:pPr>
            <a:r>
              <a:rPr lang="en-US" sz="2200" dirty="0">
                <a:latin typeface="+mj-lt"/>
              </a:rPr>
              <a:t>This is a two story school without A/C in the classrooms. The school gets uncomfortably hot in the early and late part of the school year. The current boilers and air handling units are original to the school and are nearing the end of the normal service life. </a:t>
            </a:r>
          </a:p>
          <a:p>
            <a:endParaRPr lang="en-US" sz="2200" dirty="0">
              <a:latin typeface="+mj-lt"/>
            </a:endParaRPr>
          </a:p>
          <a:p>
            <a:pPr marL="285750" indent="-285750">
              <a:buFont typeface="Arial" panose="020B0604020202020204" pitchFamily="34" charset="0"/>
              <a:buChar char="•"/>
            </a:pPr>
            <a:r>
              <a:rPr lang="en-US" sz="2200" dirty="0">
                <a:latin typeface="+mj-lt"/>
              </a:rPr>
              <a:t>It’s recommended to replace the boilers, air handling units and add a chiller for building air conditioning. </a:t>
            </a:r>
          </a:p>
          <a:p>
            <a:pPr marL="285750" indent="-285750">
              <a:buFont typeface="Arial" panose="020B0604020202020204" pitchFamily="34" charset="0"/>
              <a:buChar char="•"/>
            </a:pPr>
            <a:endParaRPr lang="en-US" sz="2200" dirty="0">
              <a:latin typeface="+mj-lt"/>
            </a:endParaRPr>
          </a:p>
          <a:p>
            <a:pPr marL="285750" indent="-285750">
              <a:buFont typeface="Arial" panose="020B0604020202020204" pitchFamily="34" charset="0"/>
              <a:buChar char="•"/>
            </a:pPr>
            <a:r>
              <a:rPr lang="en-US" sz="2200" dirty="0">
                <a:latin typeface="+mj-lt"/>
              </a:rPr>
              <a:t>Estimated cost for entire HVAC system upgrade 1.6 million. Expected to be part of new future school bond. Temporary portable AC units are being used.</a:t>
            </a:r>
          </a:p>
          <a:p>
            <a:endParaRPr lang="en-US" dirty="0"/>
          </a:p>
          <a:p>
            <a:endParaRPr lang="en-US" dirty="0"/>
          </a:p>
        </p:txBody>
      </p:sp>
    </p:spTree>
    <p:extLst>
      <p:ext uri="{BB962C8B-B14F-4D97-AF65-F5344CB8AC3E}">
        <p14:creationId xmlns:p14="http://schemas.microsoft.com/office/powerpoint/2010/main" val="1501833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210087" y="90152"/>
            <a:ext cx="9404723" cy="1400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NFES </a:t>
            </a:r>
            <a:br>
              <a:rPr lang="en-US" dirty="0"/>
            </a:br>
            <a:r>
              <a:rPr lang="en-US" sz="2800" i="1" dirty="0"/>
              <a:t>Structural and Exterior Finishes</a:t>
            </a:r>
          </a:p>
        </p:txBody>
      </p:sp>
      <p:sp>
        <p:nvSpPr>
          <p:cNvPr id="4" name="TextBox 3"/>
          <p:cNvSpPr txBox="1"/>
          <p:nvPr/>
        </p:nvSpPr>
        <p:spPr>
          <a:xfrm>
            <a:off x="495750" y="1653894"/>
            <a:ext cx="4914900" cy="769441"/>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mj-lt"/>
              </a:rPr>
              <a:t>Masonry block and stucco.</a:t>
            </a:r>
          </a:p>
          <a:p>
            <a:pPr marL="342900" indent="-342900">
              <a:buFont typeface="Arial" panose="020B0604020202020204" pitchFamily="34" charset="0"/>
              <a:buChar char="•"/>
            </a:pPr>
            <a:r>
              <a:rPr lang="en-US" sz="2200" dirty="0">
                <a:latin typeface="+mj-lt"/>
              </a:rPr>
              <a:t>No major cost expected next 10 years. </a:t>
            </a:r>
          </a:p>
        </p:txBody>
      </p:sp>
    </p:spTree>
    <p:extLst>
      <p:ext uri="{BB962C8B-B14F-4D97-AF65-F5344CB8AC3E}">
        <p14:creationId xmlns:p14="http://schemas.microsoft.com/office/powerpoint/2010/main" val="1256877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13608" y="219982"/>
            <a:ext cx="10515600" cy="1325563"/>
          </a:xfrm>
        </p:spPr>
        <p:txBody>
          <a:bodyPr/>
          <a:lstStyle/>
          <a:p>
            <a:r>
              <a:rPr lang="en-US" sz="3600" dirty="0"/>
              <a:t>NFES</a:t>
            </a:r>
            <a:br>
              <a:rPr lang="en-US" b="1" dirty="0"/>
            </a:br>
            <a:r>
              <a:rPr lang="en-US" sz="2800" i="1" dirty="0"/>
              <a:t>Utility Overview</a:t>
            </a:r>
            <a:endParaRPr lang="en-US" sz="2800" dirty="0"/>
          </a:p>
        </p:txBody>
      </p:sp>
      <p:sp>
        <p:nvSpPr>
          <p:cNvPr id="2" name="Rectangle 1"/>
          <p:cNvSpPr/>
          <p:nvPr/>
        </p:nvSpPr>
        <p:spPr>
          <a:xfrm>
            <a:off x="838200" y="2066836"/>
            <a:ext cx="4933208" cy="2800767"/>
          </a:xfrm>
          <a:prstGeom prst="rect">
            <a:avLst/>
          </a:prstGeom>
        </p:spPr>
        <p:txBody>
          <a:bodyPr wrap="square">
            <a:spAutoFit/>
          </a:bodyPr>
          <a:lstStyle/>
          <a:p>
            <a:r>
              <a:rPr lang="en-US" sz="2200" u="sng" dirty="0">
                <a:latin typeface="+mj-lt"/>
              </a:rPr>
              <a:t>Water /plumbing</a:t>
            </a:r>
          </a:p>
          <a:p>
            <a:pPr marL="342900" indent="-342900">
              <a:buFont typeface="Arial" panose="020B0604020202020204" pitchFamily="34" charset="0"/>
              <a:buChar char="•"/>
            </a:pPr>
            <a:r>
              <a:rPr lang="en-US" sz="2200" dirty="0">
                <a:latin typeface="+mj-lt"/>
              </a:rPr>
              <a:t>	Install filtered PEX drinking water line 	started 2020. $3,500 in progress</a:t>
            </a:r>
          </a:p>
          <a:p>
            <a:r>
              <a:rPr lang="en-US" sz="2200" dirty="0">
                <a:latin typeface="+mj-lt"/>
              </a:rPr>
              <a:t> 	</a:t>
            </a:r>
          </a:p>
          <a:p>
            <a:endParaRPr lang="en-US" sz="2200" dirty="0">
              <a:latin typeface="+mj-lt"/>
            </a:endParaRPr>
          </a:p>
          <a:p>
            <a:r>
              <a:rPr lang="en-US" sz="2200" u="sng" dirty="0">
                <a:latin typeface="+mj-lt"/>
              </a:rPr>
              <a:t>Fire Systems </a:t>
            </a:r>
          </a:p>
          <a:p>
            <a:pPr marL="342900" indent="-342900">
              <a:buFont typeface="Arial" panose="020B0604020202020204" pitchFamily="34" charset="0"/>
              <a:buChar char="•"/>
            </a:pPr>
            <a:r>
              <a:rPr lang="en-US" sz="2200" dirty="0">
                <a:latin typeface="+mj-lt"/>
              </a:rPr>
              <a:t>Wet/Dry full building  </a:t>
            </a:r>
          </a:p>
          <a:p>
            <a:pPr marL="342900" indent="-342900">
              <a:buFont typeface="Arial" panose="020B0604020202020204" pitchFamily="34" charset="0"/>
              <a:buChar char="•"/>
            </a:pPr>
            <a:r>
              <a:rPr lang="en-US" sz="2200" dirty="0">
                <a:latin typeface="+mj-lt"/>
              </a:rPr>
              <a:t>On routine testing cycle</a:t>
            </a:r>
          </a:p>
        </p:txBody>
      </p:sp>
      <p:sp>
        <p:nvSpPr>
          <p:cNvPr id="4" name="Rectangle 3"/>
          <p:cNvSpPr/>
          <p:nvPr/>
        </p:nvSpPr>
        <p:spPr>
          <a:xfrm>
            <a:off x="6309575" y="2066836"/>
            <a:ext cx="5882425" cy="4154984"/>
          </a:xfrm>
          <a:prstGeom prst="rect">
            <a:avLst/>
          </a:prstGeom>
        </p:spPr>
        <p:txBody>
          <a:bodyPr wrap="square">
            <a:spAutoFit/>
          </a:bodyPr>
          <a:lstStyle/>
          <a:p>
            <a:r>
              <a:rPr lang="en-US" sz="2200" u="sng" dirty="0">
                <a:latin typeface="+mj-lt"/>
              </a:rPr>
              <a:t>Electrical</a:t>
            </a:r>
          </a:p>
          <a:p>
            <a:pPr marL="800100" lvl="1" indent="-342900">
              <a:buFont typeface="Arial" panose="020B0604020202020204" pitchFamily="34" charset="0"/>
              <a:buChar char="•"/>
            </a:pPr>
            <a:r>
              <a:rPr lang="en-US" sz="2200" dirty="0">
                <a:latin typeface="+mj-lt"/>
              </a:rPr>
              <a:t>All panels appropriately secured</a:t>
            </a:r>
          </a:p>
          <a:p>
            <a:pPr marL="800100" lvl="1" indent="-342900">
              <a:buFont typeface="Arial" panose="020B0604020202020204" pitchFamily="34" charset="0"/>
              <a:buChar char="•"/>
            </a:pPr>
            <a:r>
              <a:rPr lang="en-US" sz="2200" dirty="0">
                <a:latin typeface="+mj-lt"/>
              </a:rPr>
              <a:t>Panel schedules in place </a:t>
            </a:r>
          </a:p>
          <a:p>
            <a:pPr marL="800100" lvl="1" indent="-342900">
              <a:buFont typeface="Arial" panose="020B0604020202020204" pitchFamily="34" charset="0"/>
              <a:buChar char="•"/>
            </a:pPr>
            <a:r>
              <a:rPr lang="en-US" sz="2200" dirty="0">
                <a:latin typeface="+mj-lt"/>
              </a:rPr>
              <a:t>Switchboard cleaning/lubrication/inspection $2500 2022 </a:t>
            </a:r>
          </a:p>
          <a:p>
            <a:endParaRPr lang="en-US" sz="2200" dirty="0">
              <a:latin typeface="+mj-lt"/>
            </a:endParaRPr>
          </a:p>
          <a:p>
            <a:r>
              <a:rPr lang="en-US" sz="2200" u="sng" dirty="0">
                <a:latin typeface="+mj-lt"/>
              </a:rPr>
              <a:t>Gas</a:t>
            </a:r>
          </a:p>
          <a:p>
            <a:pPr marL="800100" lvl="1" indent="-342900">
              <a:buFont typeface="Arial" panose="020B0604020202020204" pitchFamily="34" charset="0"/>
              <a:buChar char="•"/>
            </a:pPr>
            <a:r>
              <a:rPr lang="en-US" sz="2200" dirty="0">
                <a:latin typeface="+mj-lt"/>
              </a:rPr>
              <a:t>Kitchen equipment</a:t>
            </a:r>
          </a:p>
          <a:p>
            <a:pPr marL="800100" lvl="1" indent="-342900">
              <a:buFont typeface="Arial" panose="020B0604020202020204" pitchFamily="34" charset="0"/>
              <a:buChar char="•"/>
            </a:pPr>
            <a:r>
              <a:rPr lang="en-US" sz="2200" dirty="0">
                <a:latin typeface="+mj-lt"/>
              </a:rPr>
              <a:t>4 hot water boilers </a:t>
            </a:r>
          </a:p>
          <a:p>
            <a:pPr marL="800100" lvl="1" indent="-342900">
              <a:buFont typeface="Arial" panose="020B0604020202020204" pitchFamily="34" charset="0"/>
              <a:buChar char="•"/>
            </a:pPr>
            <a:r>
              <a:rPr lang="en-US" sz="2200" dirty="0">
                <a:latin typeface="+mj-lt"/>
              </a:rPr>
              <a:t>2 commercial hot water heaters </a:t>
            </a:r>
          </a:p>
          <a:p>
            <a:pPr marL="800100" lvl="1" indent="-342900">
              <a:buFont typeface="Arial" panose="020B0604020202020204" pitchFamily="34" charset="0"/>
              <a:buChar char="•"/>
            </a:pPr>
            <a:r>
              <a:rPr lang="en-US" sz="2200" dirty="0">
                <a:latin typeface="+mj-lt"/>
              </a:rPr>
              <a:t>1 Reznor MAU (kitchen MAU)</a:t>
            </a:r>
          </a:p>
        </p:txBody>
      </p:sp>
    </p:spTree>
    <p:extLst>
      <p:ext uri="{BB962C8B-B14F-4D97-AF65-F5344CB8AC3E}">
        <p14:creationId xmlns:p14="http://schemas.microsoft.com/office/powerpoint/2010/main" val="4061102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t>NFES</a:t>
            </a:r>
            <a:br>
              <a:rPr lang="en-US" b="1" dirty="0"/>
            </a:br>
            <a:r>
              <a:rPr lang="en-US" sz="2800" i="1" dirty="0"/>
              <a:t>Grounds</a:t>
            </a:r>
            <a:endParaRPr lang="en-US" sz="2800" dirty="0"/>
          </a:p>
        </p:txBody>
      </p:sp>
      <p:sp>
        <p:nvSpPr>
          <p:cNvPr id="3" name="TextBox 2"/>
          <p:cNvSpPr txBox="1"/>
          <p:nvPr/>
        </p:nvSpPr>
        <p:spPr>
          <a:xfrm>
            <a:off x="1021608" y="2070065"/>
            <a:ext cx="6435095" cy="1938992"/>
          </a:xfrm>
          <a:prstGeom prst="rect">
            <a:avLst/>
          </a:prstGeom>
          <a:noFill/>
        </p:spPr>
        <p:txBody>
          <a:bodyPr wrap="none" rtlCol="0">
            <a:spAutoFit/>
          </a:bodyPr>
          <a:lstStyle/>
          <a:p>
            <a:pPr marL="285750" indent="-285750">
              <a:buFont typeface="Arial" panose="020B0604020202020204" pitchFamily="34" charset="0"/>
              <a:buChar char="•"/>
            </a:pPr>
            <a:r>
              <a:rPr lang="en-US" sz="2400" dirty="0">
                <a:latin typeface="+mj-lt"/>
              </a:rPr>
              <a:t>Irrigation tank and distribution – $15,000,  2022</a:t>
            </a:r>
          </a:p>
          <a:p>
            <a:pPr marL="285750" indent="-285750">
              <a:buFont typeface="Arial" panose="020B0604020202020204" pitchFamily="34" charset="0"/>
              <a:buChar char="•"/>
            </a:pPr>
            <a:r>
              <a:rPr lang="en-US" sz="2400" dirty="0">
                <a:latin typeface="+mj-lt"/>
              </a:rPr>
              <a:t>Remove trees </a:t>
            </a:r>
          </a:p>
          <a:p>
            <a:pPr marL="285750" indent="-285750">
              <a:buFont typeface="Arial" panose="020B0604020202020204" pitchFamily="34" charset="0"/>
              <a:buChar char="•"/>
            </a:pPr>
            <a:r>
              <a:rPr lang="en-US" sz="2400" dirty="0">
                <a:latin typeface="+mj-lt"/>
              </a:rPr>
              <a:t>Repair walking path – $3,500, 2021  </a:t>
            </a:r>
          </a:p>
          <a:p>
            <a:endParaRPr lang="en-US" sz="2400" dirty="0">
              <a:latin typeface="+mj-lt"/>
            </a:endParaRPr>
          </a:p>
          <a:p>
            <a:endParaRPr lang="en-US" sz="2400" dirty="0">
              <a:latin typeface="+mj-lt"/>
            </a:endParaRPr>
          </a:p>
        </p:txBody>
      </p:sp>
    </p:spTree>
    <p:extLst>
      <p:ext uri="{BB962C8B-B14F-4D97-AF65-F5344CB8AC3E}">
        <p14:creationId xmlns:p14="http://schemas.microsoft.com/office/powerpoint/2010/main" val="2313364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378" y="310534"/>
            <a:ext cx="10515600" cy="1325563"/>
          </a:xfrm>
        </p:spPr>
        <p:txBody>
          <a:bodyPr/>
          <a:lstStyle/>
          <a:p>
            <a:r>
              <a:rPr lang="en-US" sz="3600" dirty="0"/>
              <a:t>WSD Facilities Plan</a:t>
            </a:r>
            <a:br>
              <a:rPr lang="en-US" dirty="0"/>
            </a:br>
            <a:r>
              <a:rPr lang="en-US" sz="2800" i="1" dirty="0"/>
              <a:t>Introduction</a:t>
            </a:r>
          </a:p>
        </p:txBody>
      </p:sp>
      <p:sp>
        <p:nvSpPr>
          <p:cNvPr id="6" name="Content Placeholder 5"/>
          <p:cNvSpPr>
            <a:spLocks noGrp="1"/>
          </p:cNvSpPr>
          <p:nvPr>
            <p:ph sz="quarter" idx="4"/>
          </p:nvPr>
        </p:nvSpPr>
        <p:spPr>
          <a:xfrm>
            <a:off x="508378" y="1636097"/>
            <a:ext cx="10314295" cy="4928476"/>
          </a:xfrm>
        </p:spPr>
        <p:txBody>
          <a:bodyPr>
            <a:normAutofit fontScale="85000" lnSpcReduction="20000"/>
          </a:bodyPr>
          <a:lstStyle/>
          <a:p>
            <a:r>
              <a:rPr lang="en-US" dirty="0">
                <a:latin typeface="+mj-lt"/>
              </a:rPr>
              <a:t>This presentation is based on a 10 year plan ending Spring 2031.</a:t>
            </a:r>
          </a:p>
          <a:p>
            <a:r>
              <a:rPr lang="en-US" dirty="0">
                <a:latin typeface="+mj-lt"/>
              </a:rPr>
              <a:t>Costs are based on today’s rate, expect a 2% to 3 % increase per year.  </a:t>
            </a:r>
          </a:p>
          <a:p>
            <a:r>
              <a:rPr lang="en-US" dirty="0">
                <a:latin typeface="+mj-lt"/>
              </a:rPr>
              <a:t>It will become clear that all items listed can not be addressed, due to budget constraints. </a:t>
            </a:r>
          </a:p>
          <a:p>
            <a:r>
              <a:rPr lang="en-US" dirty="0">
                <a:latin typeface="+mj-lt"/>
              </a:rPr>
              <a:t>Items will be prioritized based on the following criteria:</a:t>
            </a:r>
          </a:p>
          <a:p>
            <a:pPr lvl="1"/>
            <a:r>
              <a:rPr lang="en-US" dirty="0">
                <a:latin typeface="+mj-lt"/>
              </a:rPr>
              <a:t>Safety, health, and environmental    </a:t>
            </a:r>
          </a:p>
          <a:p>
            <a:pPr lvl="1"/>
            <a:r>
              <a:rPr lang="en-US" dirty="0">
                <a:latin typeface="+mj-lt"/>
              </a:rPr>
              <a:t>Compliance to law</a:t>
            </a:r>
          </a:p>
          <a:p>
            <a:pPr lvl="1"/>
            <a:r>
              <a:rPr lang="en-US" dirty="0">
                <a:latin typeface="+mj-lt"/>
              </a:rPr>
              <a:t>Quality of instruction</a:t>
            </a:r>
          </a:p>
          <a:p>
            <a:pPr lvl="1"/>
            <a:r>
              <a:rPr lang="en-US" dirty="0">
                <a:latin typeface="+mj-lt"/>
              </a:rPr>
              <a:t>Asset protection</a:t>
            </a:r>
          </a:p>
          <a:p>
            <a:pPr lvl="1"/>
            <a:r>
              <a:rPr lang="en-US" dirty="0">
                <a:latin typeface="+mj-lt"/>
              </a:rPr>
              <a:t>Asset replacement  </a:t>
            </a:r>
          </a:p>
          <a:p>
            <a:r>
              <a:rPr lang="en-US" dirty="0">
                <a:latin typeface="+mj-lt"/>
              </a:rPr>
              <a:t>Alternate methods for cost reduction will be provided for:</a:t>
            </a:r>
          </a:p>
          <a:p>
            <a:pPr lvl="1"/>
            <a:r>
              <a:rPr lang="en-US" dirty="0">
                <a:latin typeface="+mj-lt"/>
              </a:rPr>
              <a:t>Alternate materials</a:t>
            </a:r>
          </a:p>
          <a:p>
            <a:pPr lvl="1"/>
            <a:r>
              <a:rPr lang="en-US" dirty="0">
                <a:latin typeface="+mj-lt"/>
              </a:rPr>
              <a:t>Value engineering  </a:t>
            </a:r>
          </a:p>
          <a:p>
            <a:pPr lvl="1"/>
            <a:r>
              <a:rPr lang="en-US" dirty="0">
                <a:latin typeface="+mj-lt"/>
              </a:rPr>
              <a:t>In-house completion of projects</a:t>
            </a:r>
          </a:p>
          <a:p>
            <a:pPr lvl="1"/>
            <a:r>
              <a:rPr lang="en-US" dirty="0">
                <a:latin typeface="+mj-lt"/>
              </a:rPr>
              <a:t>Each campus will be discussed independently and a final District summary will be given   </a:t>
            </a:r>
          </a:p>
        </p:txBody>
      </p:sp>
    </p:spTree>
    <p:extLst>
      <p:ext uri="{BB962C8B-B14F-4D97-AF65-F5344CB8AC3E}">
        <p14:creationId xmlns:p14="http://schemas.microsoft.com/office/powerpoint/2010/main" val="621312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32193" y="476462"/>
            <a:ext cx="10515600" cy="1146149"/>
          </a:xfrm>
        </p:spPr>
        <p:txBody>
          <a:bodyPr>
            <a:normAutofit fontScale="90000"/>
          </a:bodyPr>
          <a:lstStyle/>
          <a:p>
            <a:r>
              <a:rPr lang="en-US" sz="4000" dirty="0"/>
              <a:t>NFES</a:t>
            </a:r>
            <a:br>
              <a:rPr lang="en-US" b="1" dirty="0"/>
            </a:br>
            <a:r>
              <a:rPr lang="en-US" sz="3100" i="1" dirty="0"/>
              <a:t>Portables</a:t>
            </a:r>
            <a:r>
              <a:rPr lang="en-US" b="1" dirty="0"/>
              <a:t> </a:t>
            </a:r>
            <a:endParaRPr lang="en-US" sz="2800" dirty="0"/>
          </a:p>
        </p:txBody>
      </p:sp>
      <p:sp>
        <p:nvSpPr>
          <p:cNvPr id="3" name="TextBox 2"/>
          <p:cNvSpPr txBox="1"/>
          <p:nvPr/>
        </p:nvSpPr>
        <p:spPr>
          <a:xfrm>
            <a:off x="1003679" y="2034207"/>
            <a:ext cx="184731" cy="830997"/>
          </a:xfrm>
          <a:prstGeom prst="rect">
            <a:avLst/>
          </a:prstGeom>
          <a:noFill/>
        </p:spPr>
        <p:txBody>
          <a:bodyPr wrap="none" rtlCol="0">
            <a:spAutoFit/>
          </a:bodyPr>
          <a:lstStyle/>
          <a:p>
            <a:endParaRPr lang="en-US" sz="2400" dirty="0">
              <a:latin typeface="+mj-lt"/>
            </a:endParaRPr>
          </a:p>
          <a:p>
            <a:endParaRPr lang="en-US" sz="2400" dirty="0">
              <a:latin typeface="+mj-lt"/>
            </a:endParaRPr>
          </a:p>
        </p:txBody>
      </p:sp>
      <p:graphicFrame>
        <p:nvGraphicFramePr>
          <p:cNvPr id="4" name="Table 3">
            <a:extLst>
              <a:ext uri="{FF2B5EF4-FFF2-40B4-BE49-F238E27FC236}">
                <a16:creationId xmlns:a16="http://schemas.microsoft.com/office/drawing/2014/main" id="{4EB2A600-7407-49F4-BF96-99E3A8F87811}"/>
              </a:ext>
            </a:extLst>
          </p:cNvPr>
          <p:cNvGraphicFramePr>
            <a:graphicFrameLocks noGrp="1"/>
          </p:cNvGraphicFramePr>
          <p:nvPr>
            <p:extLst>
              <p:ext uri="{D42A27DB-BD31-4B8C-83A1-F6EECF244321}">
                <p14:modId xmlns:p14="http://schemas.microsoft.com/office/powerpoint/2010/main" val="1188308867"/>
              </p:ext>
            </p:extLst>
          </p:nvPr>
        </p:nvGraphicFramePr>
        <p:xfrm>
          <a:off x="604284" y="2449705"/>
          <a:ext cx="10022431" cy="2489924"/>
        </p:xfrm>
        <a:graphic>
          <a:graphicData uri="http://schemas.openxmlformats.org/drawingml/2006/table">
            <a:tbl>
              <a:tblPr firstRow="1" bandRow="1">
                <a:tableStyleId>{5C22544A-7EE6-4342-B048-85BDC9FD1C3A}</a:tableStyleId>
              </a:tblPr>
              <a:tblGrid>
                <a:gridCol w="1214769">
                  <a:extLst>
                    <a:ext uri="{9D8B030D-6E8A-4147-A177-3AD203B41FA5}">
                      <a16:colId xmlns:a16="http://schemas.microsoft.com/office/drawing/2014/main" val="20000"/>
                    </a:ext>
                  </a:extLst>
                </a:gridCol>
                <a:gridCol w="1231534">
                  <a:extLst>
                    <a:ext uri="{9D8B030D-6E8A-4147-A177-3AD203B41FA5}">
                      <a16:colId xmlns:a16="http://schemas.microsoft.com/office/drawing/2014/main" val="20001"/>
                    </a:ext>
                  </a:extLst>
                </a:gridCol>
                <a:gridCol w="1033301">
                  <a:extLst>
                    <a:ext uri="{9D8B030D-6E8A-4147-A177-3AD203B41FA5}">
                      <a16:colId xmlns:a16="http://schemas.microsoft.com/office/drawing/2014/main" val="20002"/>
                    </a:ext>
                  </a:extLst>
                </a:gridCol>
                <a:gridCol w="941294">
                  <a:extLst>
                    <a:ext uri="{9D8B030D-6E8A-4147-A177-3AD203B41FA5}">
                      <a16:colId xmlns:a16="http://schemas.microsoft.com/office/drawing/2014/main" val="20003"/>
                    </a:ext>
                  </a:extLst>
                </a:gridCol>
                <a:gridCol w="1272988">
                  <a:extLst>
                    <a:ext uri="{9D8B030D-6E8A-4147-A177-3AD203B41FA5}">
                      <a16:colId xmlns:a16="http://schemas.microsoft.com/office/drawing/2014/main" val="20004"/>
                    </a:ext>
                  </a:extLst>
                </a:gridCol>
                <a:gridCol w="1302616">
                  <a:extLst>
                    <a:ext uri="{9D8B030D-6E8A-4147-A177-3AD203B41FA5}">
                      <a16:colId xmlns:a16="http://schemas.microsoft.com/office/drawing/2014/main" val="20005"/>
                    </a:ext>
                  </a:extLst>
                </a:gridCol>
                <a:gridCol w="1028512">
                  <a:extLst>
                    <a:ext uri="{9D8B030D-6E8A-4147-A177-3AD203B41FA5}">
                      <a16:colId xmlns:a16="http://schemas.microsoft.com/office/drawing/2014/main" val="20006"/>
                    </a:ext>
                  </a:extLst>
                </a:gridCol>
                <a:gridCol w="936062">
                  <a:extLst>
                    <a:ext uri="{9D8B030D-6E8A-4147-A177-3AD203B41FA5}">
                      <a16:colId xmlns:a16="http://schemas.microsoft.com/office/drawing/2014/main" val="20007"/>
                    </a:ext>
                  </a:extLst>
                </a:gridCol>
                <a:gridCol w="1061355">
                  <a:extLst>
                    <a:ext uri="{9D8B030D-6E8A-4147-A177-3AD203B41FA5}">
                      <a16:colId xmlns:a16="http://schemas.microsoft.com/office/drawing/2014/main" val="20008"/>
                    </a:ext>
                  </a:extLst>
                </a:gridCol>
              </a:tblGrid>
              <a:tr h="366944">
                <a:tc>
                  <a:txBody>
                    <a:bodyPr/>
                    <a:lstStyle/>
                    <a:p>
                      <a:r>
                        <a:rPr lang="en-US" sz="1400" dirty="0">
                          <a:latin typeface="+mj-lt"/>
                        </a:rPr>
                        <a:t>Portables</a:t>
                      </a:r>
                    </a:p>
                  </a:txBody>
                  <a:tcPr/>
                </a:tc>
                <a:tc>
                  <a:txBody>
                    <a:bodyPr/>
                    <a:lstStyle/>
                    <a:p>
                      <a:r>
                        <a:rPr lang="en-US" sz="1400" baseline="0" dirty="0">
                          <a:latin typeface="+mj-lt"/>
                        </a:rPr>
                        <a:t>Use</a:t>
                      </a:r>
                      <a:endParaRPr lang="en-US" sz="1400" dirty="0">
                        <a:latin typeface="+mj-lt"/>
                      </a:endParaRPr>
                    </a:p>
                  </a:txBody>
                  <a:tcPr/>
                </a:tc>
                <a:tc>
                  <a:txBody>
                    <a:bodyPr/>
                    <a:lstStyle/>
                    <a:p>
                      <a:r>
                        <a:rPr lang="en-US" sz="1400" dirty="0">
                          <a:latin typeface="+mj-lt"/>
                        </a:rPr>
                        <a:t>Roof </a:t>
                      </a:r>
                    </a:p>
                  </a:txBody>
                  <a:tcPr/>
                </a:tc>
                <a:tc>
                  <a:txBody>
                    <a:bodyPr/>
                    <a:lstStyle/>
                    <a:p>
                      <a:r>
                        <a:rPr lang="en-US" sz="1400" dirty="0">
                          <a:latin typeface="+mj-lt"/>
                        </a:rPr>
                        <a:t>Siding </a:t>
                      </a:r>
                    </a:p>
                  </a:txBody>
                  <a:tcPr/>
                </a:tc>
                <a:tc>
                  <a:txBody>
                    <a:bodyPr/>
                    <a:lstStyle/>
                    <a:p>
                      <a:r>
                        <a:rPr lang="en-US" sz="1400" dirty="0">
                          <a:latin typeface="+mj-lt"/>
                        </a:rPr>
                        <a:t>Ramps</a:t>
                      </a:r>
                    </a:p>
                  </a:txBody>
                  <a:tcPr/>
                </a:tc>
                <a:tc>
                  <a:txBody>
                    <a:bodyPr/>
                    <a:lstStyle/>
                    <a:p>
                      <a:r>
                        <a:rPr lang="en-US" sz="1400" dirty="0">
                          <a:latin typeface="+mj-lt"/>
                        </a:rPr>
                        <a:t>Flooring</a:t>
                      </a:r>
                    </a:p>
                  </a:txBody>
                  <a:tcPr/>
                </a:tc>
                <a:tc>
                  <a:txBody>
                    <a:bodyPr/>
                    <a:lstStyle/>
                    <a:p>
                      <a:r>
                        <a:rPr lang="en-US" sz="1400" dirty="0">
                          <a:latin typeface="+mj-lt"/>
                        </a:rPr>
                        <a:t>Interior </a:t>
                      </a:r>
                    </a:p>
                    <a:p>
                      <a:r>
                        <a:rPr lang="en-US" sz="1400" dirty="0">
                          <a:latin typeface="+mj-lt"/>
                        </a:rPr>
                        <a:t>Finishes</a:t>
                      </a:r>
                    </a:p>
                  </a:txBody>
                  <a:tcPr/>
                </a:tc>
                <a:tc>
                  <a:txBody>
                    <a:bodyPr/>
                    <a:lstStyle/>
                    <a:p>
                      <a:r>
                        <a:rPr lang="en-US" sz="1400" dirty="0">
                          <a:latin typeface="+mj-lt"/>
                        </a:rPr>
                        <a:t>Ext</a:t>
                      </a:r>
                    </a:p>
                    <a:p>
                      <a:r>
                        <a:rPr lang="en-US" sz="1400" dirty="0">
                          <a:latin typeface="+mj-lt"/>
                        </a:rPr>
                        <a:t>Paint</a:t>
                      </a:r>
                    </a:p>
                  </a:txBody>
                  <a:tcPr/>
                </a:tc>
                <a:tc>
                  <a:txBody>
                    <a:bodyPr/>
                    <a:lstStyle/>
                    <a:p>
                      <a:r>
                        <a:rPr lang="en-US" sz="1400" dirty="0">
                          <a:latin typeface="+mj-lt"/>
                        </a:rPr>
                        <a:t>Restroom </a:t>
                      </a:r>
                    </a:p>
                  </a:txBody>
                  <a:tcPr/>
                </a:tc>
                <a:extLst>
                  <a:ext uri="{0D108BD9-81ED-4DB2-BD59-A6C34878D82A}">
                    <a16:rowId xmlns:a16="http://schemas.microsoft.com/office/drawing/2014/main" val="10000"/>
                  </a:ext>
                </a:extLst>
              </a:tr>
              <a:tr h="370456">
                <a:tc>
                  <a:txBody>
                    <a:bodyPr/>
                    <a:lstStyle/>
                    <a:p>
                      <a:r>
                        <a:rPr lang="en-US" sz="1400" dirty="0">
                          <a:latin typeface="+mj-lt"/>
                        </a:rPr>
                        <a:t>PO 1/2</a:t>
                      </a:r>
                    </a:p>
                  </a:txBody>
                  <a:tcPr>
                    <a:solidFill>
                      <a:schemeClr val="accent1">
                        <a:lumMod val="40000"/>
                        <a:lumOff val="60000"/>
                      </a:schemeClr>
                    </a:solidFill>
                  </a:tcPr>
                </a:tc>
                <a:tc>
                  <a:txBody>
                    <a:bodyPr/>
                    <a:lstStyle/>
                    <a:p>
                      <a:r>
                        <a:rPr lang="en-US" sz="1400" dirty="0">
                          <a:latin typeface="+mj-lt"/>
                        </a:rPr>
                        <a:t>BOOST</a:t>
                      </a:r>
                    </a:p>
                  </a:txBody>
                  <a:tcPr>
                    <a:solidFill>
                      <a:schemeClr val="accent1">
                        <a:lumMod val="40000"/>
                        <a:lumOff val="60000"/>
                      </a:schemeClr>
                    </a:solidFill>
                  </a:tcPr>
                </a:tc>
                <a:tc>
                  <a:txBody>
                    <a:bodyPr/>
                    <a:lstStyle/>
                    <a:p>
                      <a:r>
                        <a:rPr lang="en-US" sz="1400" dirty="0">
                          <a:solidFill>
                            <a:schemeClr val="tx1"/>
                          </a:solidFill>
                          <a:latin typeface="+mj-lt"/>
                        </a:rPr>
                        <a:t>3 tab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&gt;10 year</a:t>
                      </a:r>
                    </a:p>
                  </a:txBody>
                  <a:tcPr>
                    <a:solidFill>
                      <a:schemeClr val="accent1">
                        <a:lumMod val="40000"/>
                        <a:lumOff val="60000"/>
                      </a:schemeClr>
                    </a:solidFill>
                  </a:tcPr>
                </a:tc>
                <a:tc>
                  <a:txBody>
                    <a:bodyPr/>
                    <a:lstStyle/>
                    <a:p>
                      <a:r>
                        <a:rPr lang="en-US" sz="1400" dirty="0">
                          <a:solidFill>
                            <a:schemeClr val="tx1"/>
                          </a:solidFill>
                          <a:latin typeface="+mj-lt"/>
                        </a:rPr>
                        <a:t>A</a:t>
                      </a:r>
                    </a:p>
                  </a:txBody>
                  <a:tcPr>
                    <a:solidFill>
                      <a:schemeClr val="accent1">
                        <a:lumMod val="40000"/>
                        <a:lumOff val="60000"/>
                      </a:schemeClr>
                    </a:solidFill>
                  </a:tcPr>
                </a:tc>
                <a:tc>
                  <a:txBody>
                    <a:bodyPr/>
                    <a:lstStyle/>
                    <a:p>
                      <a:r>
                        <a:rPr lang="en-US" sz="1400" dirty="0">
                          <a:solidFill>
                            <a:schemeClr val="tx1"/>
                          </a:solidFill>
                          <a:latin typeface="+mj-lt"/>
                        </a:rPr>
                        <a:t>New-Alum</a:t>
                      </a:r>
                    </a:p>
                  </a:txBody>
                  <a:tcPr>
                    <a:solidFill>
                      <a:schemeClr val="accent1">
                        <a:lumMod val="40000"/>
                        <a:lumOff val="60000"/>
                      </a:schemeClr>
                    </a:solidFill>
                  </a:tcPr>
                </a:tc>
                <a:tc>
                  <a:txBody>
                    <a:bodyPr/>
                    <a:lstStyle/>
                    <a:p>
                      <a:r>
                        <a:rPr lang="en-US" sz="1400" dirty="0">
                          <a:latin typeface="+mj-lt"/>
                        </a:rPr>
                        <a:t>New 2017</a:t>
                      </a:r>
                    </a:p>
                    <a:p>
                      <a:r>
                        <a:rPr lang="en-US" sz="1400" dirty="0">
                          <a:latin typeface="+mj-lt"/>
                        </a:rPr>
                        <a:t>&gt;10 year</a:t>
                      </a: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&gt;10 year</a:t>
                      </a:r>
                    </a:p>
                    <a:p>
                      <a:endParaRPr lang="en-US" sz="1400" dirty="0">
                        <a:latin typeface="+mj-lt"/>
                      </a:endParaRPr>
                    </a:p>
                  </a:txBody>
                  <a:tcPr>
                    <a:solidFill>
                      <a:schemeClr val="accent1">
                        <a:lumMod val="40000"/>
                        <a:lumOff val="60000"/>
                      </a:schemeClr>
                    </a:solidFill>
                  </a:tcPr>
                </a:tc>
                <a:tc>
                  <a:txBody>
                    <a:bodyPr/>
                    <a:lstStyle/>
                    <a:p>
                      <a:r>
                        <a:rPr lang="en-US" sz="1400" dirty="0">
                          <a:latin typeface="+mj-lt"/>
                        </a:rPr>
                        <a:t>2024</a:t>
                      </a:r>
                    </a:p>
                    <a:p>
                      <a:r>
                        <a:rPr lang="en-US" sz="1400" dirty="0">
                          <a:latin typeface="+mj-lt"/>
                        </a:rPr>
                        <a:t>$2500</a:t>
                      </a:r>
                    </a:p>
                  </a:txBody>
                  <a:tcPr>
                    <a:solidFill>
                      <a:schemeClr val="accent1">
                        <a:lumMod val="40000"/>
                        <a:lumOff val="60000"/>
                      </a:schemeClr>
                    </a:solidFill>
                  </a:tcPr>
                </a:tc>
                <a:tc>
                  <a:txBody>
                    <a:bodyPr/>
                    <a:lstStyle/>
                    <a:p>
                      <a:r>
                        <a:rPr lang="en-US" sz="1400" dirty="0">
                          <a:latin typeface="+mj-lt"/>
                        </a:rPr>
                        <a:t>Installed </a:t>
                      </a:r>
                    </a:p>
                  </a:txBody>
                  <a:tcPr>
                    <a:solidFill>
                      <a:schemeClr val="accent1">
                        <a:lumMod val="40000"/>
                        <a:lumOff val="60000"/>
                      </a:schemeClr>
                    </a:solidFill>
                  </a:tcPr>
                </a:tc>
                <a:extLst>
                  <a:ext uri="{0D108BD9-81ED-4DB2-BD59-A6C34878D82A}">
                    <a16:rowId xmlns:a16="http://schemas.microsoft.com/office/drawing/2014/main" val="10001"/>
                  </a:ext>
                </a:extLst>
              </a:tr>
              <a:tr h="366944">
                <a:tc>
                  <a:txBody>
                    <a:bodyPr/>
                    <a:lstStyle/>
                    <a:p>
                      <a:r>
                        <a:rPr lang="en-US" sz="1400" dirty="0">
                          <a:latin typeface="+mj-lt"/>
                        </a:rPr>
                        <a:t>PO 3/4</a:t>
                      </a:r>
                    </a:p>
                  </a:txBody>
                  <a:tcPr>
                    <a:solidFill>
                      <a:schemeClr val="accent1">
                        <a:lumMod val="20000"/>
                        <a:lumOff val="80000"/>
                      </a:schemeClr>
                    </a:solidFill>
                  </a:tcPr>
                </a:tc>
                <a:tc>
                  <a:txBody>
                    <a:bodyPr/>
                    <a:lstStyle/>
                    <a:p>
                      <a:r>
                        <a:rPr lang="en-US" sz="1400" dirty="0">
                          <a:latin typeface="+mj-lt"/>
                        </a:rPr>
                        <a:t>Classroom</a:t>
                      </a:r>
                    </a:p>
                    <a:p>
                      <a:r>
                        <a:rPr lang="en-US" sz="1400" dirty="0">
                          <a:latin typeface="+mj-lt"/>
                        </a:rPr>
                        <a:t>Classroom</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j-lt"/>
                        </a:rPr>
                        <a:t>3 tab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&gt;10 year</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dirty="0">
                          <a:solidFill>
                            <a:schemeClr val="tx1"/>
                          </a:solidFill>
                          <a:latin typeface="+mj-lt"/>
                        </a:rPr>
                        <a:t>A</a:t>
                      </a:r>
                    </a:p>
                  </a:txBody>
                  <a:tcPr>
                    <a:solidFill>
                      <a:schemeClr val="accent1">
                        <a:lumMod val="20000"/>
                        <a:lumOff val="80000"/>
                      </a:schemeClr>
                    </a:solidFill>
                  </a:tcPr>
                </a:tc>
                <a:tc>
                  <a:txBody>
                    <a:bodyPr/>
                    <a:lstStyle/>
                    <a:p>
                      <a:r>
                        <a:rPr lang="en-US" sz="1400" dirty="0">
                          <a:solidFill>
                            <a:schemeClr val="tx1"/>
                          </a:solidFill>
                          <a:latin typeface="+mj-lt"/>
                        </a:rPr>
                        <a:t>New-Alum</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New 2017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&gt;10 year</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&gt;10 year</a:t>
                      </a:r>
                    </a:p>
                    <a:p>
                      <a:endParaRPr lang="en-US" sz="1400" dirty="0">
                        <a:latin typeface="+mj-lt"/>
                      </a:endParaRPr>
                    </a:p>
                  </a:txBody>
                  <a:tcPr>
                    <a:solidFill>
                      <a:schemeClr val="accent1">
                        <a:lumMod val="20000"/>
                        <a:lumOff val="80000"/>
                      </a:schemeClr>
                    </a:solidFill>
                  </a:tcPr>
                </a:tc>
                <a:tc>
                  <a:txBody>
                    <a:bodyPr/>
                    <a:lstStyle/>
                    <a:p>
                      <a:r>
                        <a:rPr lang="en-US" sz="1400" dirty="0">
                          <a:latin typeface="+mj-lt"/>
                        </a:rPr>
                        <a:t>2024</a:t>
                      </a:r>
                    </a:p>
                    <a:p>
                      <a:r>
                        <a:rPr lang="en-US" sz="1400" dirty="0">
                          <a:latin typeface="+mj-lt"/>
                        </a:rPr>
                        <a:t>$2500</a:t>
                      </a:r>
                    </a:p>
                  </a:txBody>
                  <a:tcPr>
                    <a:solidFill>
                      <a:schemeClr val="accent1">
                        <a:lumMod val="20000"/>
                        <a:lumOff val="80000"/>
                      </a:schemeClr>
                    </a:solidFill>
                  </a:tcPr>
                </a:tc>
                <a:tc>
                  <a:txBody>
                    <a:bodyPr/>
                    <a:lstStyle/>
                    <a:p>
                      <a:r>
                        <a:rPr lang="en-US" sz="1400" dirty="0">
                          <a:latin typeface="+mj-lt"/>
                        </a:rPr>
                        <a:t>Installed</a:t>
                      </a:r>
                    </a:p>
                    <a:p>
                      <a:endParaRPr lang="en-US" sz="1400" dirty="0">
                        <a:latin typeface="+mj-lt"/>
                      </a:endParaRPr>
                    </a:p>
                  </a:txBody>
                  <a:tcPr>
                    <a:solidFill>
                      <a:schemeClr val="accent1">
                        <a:lumMod val="20000"/>
                        <a:lumOff val="80000"/>
                      </a:schemeClr>
                    </a:solidFill>
                  </a:tcPr>
                </a:tc>
                <a:extLst>
                  <a:ext uri="{0D108BD9-81ED-4DB2-BD59-A6C34878D82A}">
                    <a16:rowId xmlns:a16="http://schemas.microsoft.com/office/drawing/2014/main" val="10002"/>
                  </a:ext>
                </a:extLst>
              </a:tr>
              <a:tr h="436782">
                <a:tc>
                  <a:txBody>
                    <a:bodyPr/>
                    <a:lstStyle/>
                    <a:p>
                      <a:r>
                        <a:rPr lang="en-US" sz="1400" dirty="0">
                          <a:latin typeface="+mj-lt"/>
                        </a:rPr>
                        <a:t>PO 5/6</a:t>
                      </a:r>
                    </a:p>
                  </a:txBody>
                  <a:tcPr>
                    <a:solidFill>
                      <a:schemeClr val="accent1">
                        <a:lumMod val="40000"/>
                        <a:lumOff val="60000"/>
                      </a:schemeClr>
                    </a:solidFill>
                  </a:tcPr>
                </a:tc>
                <a:tc>
                  <a:txBody>
                    <a:bodyPr/>
                    <a:lstStyle/>
                    <a:p>
                      <a:r>
                        <a:rPr lang="en-US" sz="1400" dirty="0">
                          <a:latin typeface="+mj-lt"/>
                        </a:rPr>
                        <a:t>Classroom</a:t>
                      </a:r>
                    </a:p>
                    <a:p>
                      <a:r>
                        <a:rPr lang="en-US" sz="1400" dirty="0">
                          <a:latin typeface="+mj-lt"/>
                        </a:rPr>
                        <a:t>Classroom</a:t>
                      </a: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j-lt"/>
                        </a:rPr>
                        <a:t>3 tab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&gt;10 year</a:t>
                      </a:r>
                      <a:endParaRPr lang="en-US" sz="1400" dirty="0">
                        <a:solidFill>
                          <a:schemeClr val="tx1"/>
                        </a:solidFill>
                        <a:latin typeface="+mj-lt"/>
                      </a:endParaRPr>
                    </a:p>
                  </a:txBody>
                  <a:tcPr>
                    <a:solidFill>
                      <a:schemeClr val="accent1">
                        <a:lumMod val="40000"/>
                        <a:lumOff val="60000"/>
                      </a:schemeClr>
                    </a:solidFill>
                  </a:tcPr>
                </a:tc>
                <a:tc>
                  <a:txBody>
                    <a:bodyPr/>
                    <a:lstStyle/>
                    <a:p>
                      <a:r>
                        <a:rPr lang="en-US" sz="1400" dirty="0">
                          <a:solidFill>
                            <a:schemeClr val="tx1"/>
                          </a:solidFill>
                          <a:latin typeface="+mj-lt"/>
                        </a:rPr>
                        <a:t>A</a:t>
                      </a:r>
                    </a:p>
                  </a:txBody>
                  <a:tcPr>
                    <a:solidFill>
                      <a:schemeClr val="accent1">
                        <a:lumMod val="40000"/>
                        <a:lumOff val="60000"/>
                      </a:schemeClr>
                    </a:solidFill>
                  </a:tcPr>
                </a:tc>
                <a:tc>
                  <a:txBody>
                    <a:bodyPr/>
                    <a:lstStyle/>
                    <a:p>
                      <a:r>
                        <a:rPr lang="en-US" sz="1400" dirty="0">
                          <a:solidFill>
                            <a:schemeClr val="tx1"/>
                          </a:solidFill>
                          <a:latin typeface="+mj-lt"/>
                        </a:rPr>
                        <a:t>New-</a:t>
                      </a:r>
                    </a:p>
                    <a:p>
                      <a:r>
                        <a:rPr lang="en-US" sz="1400" dirty="0">
                          <a:solidFill>
                            <a:schemeClr val="tx1"/>
                          </a:solidFill>
                          <a:latin typeface="+mj-lt"/>
                        </a:rPr>
                        <a:t>Alum</a:t>
                      </a: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New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&gt;10 year</a:t>
                      </a: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&gt;10 year</a:t>
                      </a:r>
                    </a:p>
                    <a:p>
                      <a:endParaRPr lang="en-US" sz="1400" dirty="0">
                        <a:latin typeface="+mj-lt"/>
                      </a:endParaRPr>
                    </a:p>
                  </a:txBody>
                  <a:tcPr>
                    <a:solidFill>
                      <a:schemeClr val="accent1">
                        <a:lumMod val="40000"/>
                        <a:lumOff val="60000"/>
                      </a:schemeClr>
                    </a:solidFill>
                  </a:tcPr>
                </a:tc>
                <a:tc>
                  <a:txBody>
                    <a:bodyPr/>
                    <a:lstStyle/>
                    <a:p>
                      <a:r>
                        <a:rPr lang="en-US" sz="1400" dirty="0">
                          <a:latin typeface="+mj-lt"/>
                        </a:rPr>
                        <a:t>2026</a:t>
                      </a:r>
                    </a:p>
                    <a:p>
                      <a:r>
                        <a:rPr lang="en-US" sz="1400" dirty="0">
                          <a:latin typeface="+mj-lt"/>
                        </a:rPr>
                        <a:t>$2500</a:t>
                      </a:r>
                    </a:p>
                  </a:txBody>
                  <a:tcPr>
                    <a:solidFill>
                      <a:schemeClr val="accent1">
                        <a:lumMod val="40000"/>
                        <a:lumOff val="60000"/>
                      </a:schemeClr>
                    </a:solidFill>
                  </a:tcPr>
                </a:tc>
                <a:tc>
                  <a:txBody>
                    <a:bodyPr/>
                    <a:lstStyle/>
                    <a:p>
                      <a:r>
                        <a:rPr lang="en-US" sz="1400" dirty="0">
                          <a:latin typeface="+mj-lt"/>
                        </a:rPr>
                        <a:t>Installed</a:t>
                      </a:r>
                    </a:p>
                  </a:txBody>
                  <a:tcPr>
                    <a:solidFill>
                      <a:schemeClr val="accent1">
                        <a:lumMod val="40000"/>
                        <a:lumOff val="60000"/>
                      </a:schemeClr>
                    </a:solidFill>
                  </a:tcPr>
                </a:tc>
                <a:extLst>
                  <a:ext uri="{0D108BD9-81ED-4DB2-BD59-A6C34878D82A}">
                    <a16:rowId xmlns:a16="http://schemas.microsoft.com/office/drawing/2014/main" val="10003"/>
                  </a:ext>
                </a:extLst>
              </a:tr>
              <a:tr h="417284">
                <a:tc>
                  <a:txBody>
                    <a:bodyPr/>
                    <a:lstStyle/>
                    <a:p>
                      <a:r>
                        <a:rPr lang="en-US" sz="1400" dirty="0">
                          <a:latin typeface="+mj-lt"/>
                        </a:rPr>
                        <a:t>Total</a:t>
                      </a:r>
                    </a:p>
                  </a:txBody>
                  <a:tcPr>
                    <a:solidFill>
                      <a:schemeClr val="bg1">
                        <a:lumMod val="85000"/>
                      </a:schemeClr>
                    </a:solidFill>
                  </a:tcPr>
                </a:tc>
                <a:tc>
                  <a:txBody>
                    <a:bodyPr/>
                    <a:lstStyle/>
                    <a:p>
                      <a:endParaRPr lang="en-US" sz="1400" dirty="0">
                        <a:latin typeface="+mj-lt"/>
                      </a:endParaRPr>
                    </a:p>
                  </a:txBody>
                  <a:tcPr>
                    <a:solidFill>
                      <a:schemeClr val="bg1">
                        <a:lumMod val="85000"/>
                      </a:schemeClr>
                    </a:solidFill>
                  </a:tcPr>
                </a:tc>
                <a:tc>
                  <a:txBody>
                    <a:bodyPr/>
                    <a:lstStyle/>
                    <a:p>
                      <a:endParaRPr lang="en-US" sz="1400" dirty="0">
                        <a:solidFill>
                          <a:schemeClr val="tx1"/>
                        </a:solidFill>
                        <a:latin typeface="+mj-lt"/>
                      </a:endParaRPr>
                    </a:p>
                  </a:txBody>
                  <a:tcPr>
                    <a:solidFill>
                      <a:schemeClr val="bg1">
                        <a:lumMod val="85000"/>
                      </a:schemeClr>
                    </a:solidFill>
                  </a:tcPr>
                </a:tc>
                <a:tc>
                  <a:txBody>
                    <a:bodyPr/>
                    <a:lstStyle/>
                    <a:p>
                      <a:endParaRPr lang="en-US" sz="1400" dirty="0">
                        <a:solidFill>
                          <a:schemeClr val="tx1"/>
                        </a:solidFill>
                        <a:latin typeface="+mj-lt"/>
                      </a:endParaRPr>
                    </a:p>
                  </a:txBody>
                  <a:tcPr>
                    <a:solidFill>
                      <a:schemeClr val="bg1">
                        <a:lumMod val="85000"/>
                      </a:schemeClr>
                    </a:solidFill>
                  </a:tcPr>
                </a:tc>
                <a:tc>
                  <a:txBody>
                    <a:bodyPr/>
                    <a:lstStyle/>
                    <a:p>
                      <a:endParaRPr lang="en-US" sz="1400" dirty="0">
                        <a:solidFill>
                          <a:schemeClr val="tx1"/>
                        </a:solidFill>
                        <a:latin typeface="+mj-lt"/>
                      </a:endParaRPr>
                    </a:p>
                  </a:txBody>
                  <a:tcPr>
                    <a:solidFill>
                      <a:schemeClr val="bg1">
                        <a:lumMod val="85000"/>
                      </a:schemeClr>
                    </a:solidFill>
                  </a:tcPr>
                </a:tc>
                <a:tc>
                  <a:txBody>
                    <a:bodyPr/>
                    <a:lstStyle/>
                    <a:p>
                      <a:endParaRPr lang="en-US" sz="1400" dirty="0">
                        <a:latin typeface="+mj-lt"/>
                      </a:endParaRPr>
                    </a:p>
                  </a:txBody>
                  <a:tcPr>
                    <a:solidFill>
                      <a:schemeClr val="bg1">
                        <a:lumMod val="85000"/>
                      </a:schemeClr>
                    </a:solidFill>
                  </a:tcPr>
                </a:tc>
                <a:tc>
                  <a:txBody>
                    <a:bodyPr/>
                    <a:lstStyle/>
                    <a:p>
                      <a:endParaRPr lang="en-US" sz="1400" dirty="0">
                        <a:latin typeface="+mj-lt"/>
                      </a:endParaRPr>
                    </a:p>
                  </a:txBody>
                  <a:tcPr>
                    <a:solidFill>
                      <a:schemeClr val="bg1">
                        <a:lumMod val="85000"/>
                      </a:schemeClr>
                    </a:solidFill>
                  </a:tcPr>
                </a:tc>
                <a:tc>
                  <a:txBody>
                    <a:bodyPr/>
                    <a:lstStyle/>
                    <a:p>
                      <a:r>
                        <a:rPr lang="en-US" sz="1400" dirty="0">
                          <a:latin typeface="+mj-lt"/>
                        </a:rPr>
                        <a:t>$7,500</a:t>
                      </a:r>
                    </a:p>
                  </a:txBody>
                  <a:tcPr>
                    <a:solidFill>
                      <a:schemeClr val="bg1">
                        <a:lumMod val="85000"/>
                      </a:schemeClr>
                    </a:solidFill>
                  </a:tcPr>
                </a:tc>
                <a:tc>
                  <a:txBody>
                    <a:bodyPr/>
                    <a:lstStyle/>
                    <a:p>
                      <a:endParaRPr lang="en-US" sz="1400" dirty="0">
                        <a:latin typeface="+mj-lt"/>
                      </a:endParaRPr>
                    </a:p>
                  </a:txBody>
                  <a:tcPr>
                    <a:solidFill>
                      <a:schemeClr val="bg1">
                        <a:lumMod val="85000"/>
                      </a:schemeClr>
                    </a:solidFill>
                  </a:tcPr>
                </a:tc>
                <a:extLst>
                  <a:ext uri="{0D108BD9-81ED-4DB2-BD59-A6C34878D82A}">
                    <a16:rowId xmlns:a16="http://schemas.microsoft.com/office/drawing/2014/main" val="343521507"/>
                  </a:ext>
                </a:extLst>
              </a:tr>
            </a:tbl>
          </a:graphicData>
        </a:graphic>
      </p:graphicFrame>
      <p:graphicFrame>
        <p:nvGraphicFramePr>
          <p:cNvPr id="6" name="Table 5">
            <a:extLst>
              <a:ext uri="{FF2B5EF4-FFF2-40B4-BE49-F238E27FC236}">
                <a16:creationId xmlns:a16="http://schemas.microsoft.com/office/drawing/2014/main" id="{2F9604EE-93BD-428C-AA9A-546988D8914D}"/>
              </a:ext>
            </a:extLst>
          </p:cNvPr>
          <p:cNvGraphicFramePr>
            <a:graphicFrameLocks noGrp="1"/>
          </p:cNvGraphicFramePr>
          <p:nvPr>
            <p:extLst>
              <p:ext uri="{D42A27DB-BD31-4B8C-83A1-F6EECF244321}">
                <p14:modId xmlns:p14="http://schemas.microsoft.com/office/powerpoint/2010/main" val="498195260"/>
              </p:ext>
            </p:extLst>
          </p:nvPr>
        </p:nvGraphicFramePr>
        <p:xfrm>
          <a:off x="2805083" y="844016"/>
          <a:ext cx="6589929" cy="609600"/>
        </p:xfrm>
        <a:graphic>
          <a:graphicData uri="http://schemas.openxmlformats.org/drawingml/2006/table">
            <a:tbl>
              <a:tblPr firstRow="1" bandRow="1">
                <a:tableStyleId>{5C22544A-7EE6-4342-B048-85BDC9FD1C3A}</a:tableStyleId>
              </a:tblPr>
              <a:tblGrid>
                <a:gridCol w="611699">
                  <a:extLst>
                    <a:ext uri="{9D8B030D-6E8A-4147-A177-3AD203B41FA5}">
                      <a16:colId xmlns:a16="http://schemas.microsoft.com/office/drawing/2014/main" val="20000"/>
                    </a:ext>
                  </a:extLst>
                </a:gridCol>
                <a:gridCol w="581477">
                  <a:extLst>
                    <a:ext uri="{9D8B030D-6E8A-4147-A177-3AD203B41FA5}">
                      <a16:colId xmlns:a16="http://schemas.microsoft.com/office/drawing/2014/main" val="20001"/>
                    </a:ext>
                  </a:extLst>
                </a:gridCol>
                <a:gridCol w="631036">
                  <a:extLst>
                    <a:ext uri="{9D8B030D-6E8A-4147-A177-3AD203B41FA5}">
                      <a16:colId xmlns:a16="http://schemas.microsoft.com/office/drawing/2014/main" val="20002"/>
                    </a:ext>
                  </a:extLst>
                </a:gridCol>
                <a:gridCol w="758493">
                  <a:extLst>
                    <a:ext uri="{9D8B030D-6E8A-4147-A177-3AD203B41FA5}">
                      <a16:colId xmlns:a16="http://schemas.microsoft.com/office/drawing/2014/main" val="20003"/>
                    </a:ext>
                  </a:extLst>
                </a:gridCol>
                <a:gridCol w="546847">
                  <a:extLst>
                    <a:ext uri="{9D8B030D-6E8A-4147-A177-3AD203B41FA5}">
                      <a16:colId xmlns:a16="http://schemas.microsoft.com/office/drawing/2014/main" val="20004"/>
                    </a:ext>
                  </a:extLst>
                </a:gridCol>
                <a:gridCol w="636494">
                  <a:extLst>
                    <a:ext uri="{9D8B030D-6E8A-4147-A177-3AD203B41FA5}">
                      <a16:colId xmlns:a16="http://schemas.microsoft.com/office/drawing/2014/main" val="20005"/>
                    </a:ext>
                  </a:extLst>
                </a:gridCol>
                <a:gridCol w="556124">
                  <a:extLst>
                    <a:ext uri="{9D8B030D-6E8A-4147-A177-3AD203B41FA5}">
                      <a16:colId xmlns:a16="http://schemas.microsoft.com/office/drawing/2014/main" val="20006"/>
                    </a:ext>
                  </a:extLst>
                </a:gridCol>
                <a:gridCol w="574347">
                  <a:extLst>
                    <a:ext uri="{9D8B030D-6E8A-4147-A177-3AD203B41FA5}">
                      <a16:colId xmlns:a16="http://schemas.microsoft.com/office/drawing/2014/main" val="3200189277"/>
                    </a:ext>
                  </a:extLst>
                </a:gridCol>
                <a:gridCol w="556115">
                  <a:extLst>
                    <a:ext uri="{9D8B030D-6E8A-4147-A177-3AD203B41FA5}">
                      <a16:colId xmlns:a16="http://schemas.microsoft.com/office/drawing/2014/main" val="2495385932"/>
                    </a:ext>
                  </a:extLst>
                </a:gridCol>
                <a:gridCol w="556115">
                  <a:extLst>
                    <a:ext uri="{9D8B030D-6E8A-4147-A177-3AD203B41FA5}">
                      <a16:colId xmlns:a16="http://schemas.microsoft.com/office/drawing/2014/main" val="3520846923"/>
                    </a:ext>
                  </a:extLst>
                </a:gridCol>
                <a:gridCol w="581182">
                  <a:extLst>
                    <a:ext uri="{9D8B030D-6E8A-4147-A177-3AD203B41FA5}">
                      <a16:colId xmlns:a16="http://schemas.microsoft.com/office/drawing/2014/main" val="4132113591"/>
                    </a:ext>
                  </a:extLst>
                </a:gridCol>
              </a:tblGrid>
              <a:tr h="202361">
                <a:tc>
                  <a:txBody>
                    <a:bodyPr/>
                    <a:lstStyle/>
                    <a:p>
                      <a:r>
                        <a:rPr lang="en-US" sz="1400" dirty="0">
                          <a:latin typeface="+mj-lt"/>
                        </a:rPr>
                        <a:t>2021</a:t>
                      </a:r>
                    </a:p>
                  </a:txBody>
                  <a:tcPr/>
                </a:tc>
                <a:tc>
                  <a:txBody>
                    <a:bodyPr/>
                    <a:lstStyle/>
                    <a:p>
                      <a:r>
                        <a:rPr lang="en-US" sz="1400" dirty="0">
                          <a:latin typeface="+mj-lt"/>
                        </a:rPr>
                        <a:t>2022</a:t>
                      </a:r>
                    </a:p>
                  </a:txBody>
                  <a:tcPr/>
                </a:tc>
                <a:tc>
                  <a:txBody>
                    <a:bodyPr/>
                    <a:lstStyle/>
                    <a:p>
                      <a:r>
                        <a:rPr lang="en-US" sz="1400" dirty="0">
                          <a:latin typeface="+mj-lt"/>
                        </a:rPr>
                        <a:t>2023</a:t>
                      </a:r>
                    </a:p>
                  </a:txBody>
                  <a:tcPr/>
                </a:tc>
                <a:tc>
                  <a:txBody>
                    <a:bodyPr/>
                    <a:lstStyle/>
                    <a:p>
                      <a:r>
                        <a:rPr lang="en-US" sz="1400" dirty="0">
                          <a:latin typeface="+mj-lt"/>
                        </a:rPr>
                        <a:t>2024</a:t>
                      </a:r>
                    </a:p>
                  </a:txBody>
                  <a:tcPr/>
                </a:tc>
                <a:tc>
                  <a:txBody>
                    <a:bodyPr/>
                    <a:lstStyle/>
                    <a:p>
                      <a:r>
                        <a:rPr lang="en-US" sz="1400" dirty="0">
                          <a:latin typeface="+mj-lt"/>
                        </a:rPr>
                        <a:t>2025</a:t>
                      </a:r>
                    </a:p>
                  </a:txBody>
                  <a:tcPr/>
                </a:tc>
                <a:tc>
                  <a:txBody>
                    <a:bodyPr/>
                    <a:lstStyle/>
                    <a:p>
                      <a:r>
                        <a:rPr lang="en-US" sz="1400" dirty="0">
                          <a:latin typeface="+mj-lt"/>
                        </a:rPr>
                        <a:t>2026</a:t>
                      </a:r>
                    </a:p>
                  </a:txBody>
                  <a:tcPr/>
                </a:tc>
                <a:tc>
                  <a:txBody>
                    <a:bodyPr/>
                    <a:lstStyle/>
                    <a:p>
                      <a:r>
                        <a:rPr lang="en-US" sz="1400" dirty="0">
                          <a:latin typeface="+mj-lt"/>
                        </a:rPr>
                        <a:t>2027</a:t>
                      </a:r>
                    </a:p>
                  </a:txBody>
                  <a:tcPr/>
                </a:tc>
                <a:tc>
                  <a:txBody>
                    <a:bodyPr/>
                    <a:lstStyle/>
                    <a:p>
                      <a:r>
                        <a:rPr lang="en-US" sz="1400" dirty="0">
                          <a:latin typeface="+mj-lt"/>
                        </a:rPr>
                        <a:t>2028</a:t>
                      </a:r>
                    </a:p>
                  </a:txBody>
                  <a:tcPr/>
                </a:tc>
                <a:tc>
                  <a:txBody>
                    <a:bodyPr/>
                    <a:lstStyle/>
                    <a:p>
                      <a:r>
                        <a:rPr lang="en-US" sz="1400" dirty="0">
                          <a:latin typeface="+mj-lt"/>
                        </a:rPr>
                        <a:t>2029</a:t>
                      </a:r>
                    </a:p>
                  </a:txBody>
                  <a:tcPr/>
                </a:tc>
                <a:tc>
                  <a:txBody>
                    <a:bodyPr/>
                    <a:lstStyle/>
                    <a:p>
                      <a:r>
                        <a:rPr lang="en-US" sz="1400" dirty="0">
                          <a:latin typeface="+mj-lt"/>
                        </a:rPr>
                        <a:t>2030</a:t>
                      </a:r>
                    </a:p>
                  </a:txBody>
                  <a:tcPr/>
                </a:tc>
                <a:tc>
                  <a:txBody>
                    <a:bodyPr/>
                    <a:lstStyle/>
                    <a:p>
                      <a:r>
                        <a:rPr lang="en-US" sz="1400" dirty="0">
                          <a:latin typeface="+mj-lt"/>
                        </a:rPr>
                        <a:t>2031</a:t>
                      </a:r>
                    </a:p>
                  </a:txBody>
                  <a:tcPr/>
                </a:tc>
                <a:extLst>
                  <a:ext uri="{0D108BD9-81ED-4DB2-BD59-A6C34878D82A}">
                    <a16:rowId xmlns:a16="http://schemas.microsoft.com/office/drawing/2014/main" val="10000"/>
                  </a:ext>
                </a:extLst>
              </a:tr>
              <a:tr h="202361">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r>
                        <a:rPr lang="en-US" sz="1400" dirty="0">
                          <a:latin typeface="+mj-lt"/>
                        </a:rPr>
                        <a:t>$5,000</a:t>
                      </a:r>
                    </a:p>
                  </a:txBody>
                  <a:tcPr/>
                </a:tc>
                <a:tc>
                  <a:txBody>
                    <a:bodyPr/>
                    <a:lstStyle/>
                    <a:p>
                      <a:endParaRPr lang="en-US" sz="1400" dirty="0">
                        <a:latin typeface="+mj-lt"/>
                      </a:endParaRPr>
                    </a:p>
                  </a:txBody>
                  <a:tcPr/>
                </a:tc>
                <a:tc>
                  <a:txBody>
                    <a:bodyPr/>
                    <a:lstStyle/>
                    <a:p>
                      <a:r>
                        <a:rPr lang="en-US" sz="1400" dirty="0">
                          <a:latin typeface="+mj-lt"/>
                        </a:rPr>
                        <a:t>$2500</a:t>
                      </a: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36083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23850" y="212725"/>
            <a:ext cx="10515600" cy="1325563"/>
          </a:xfrm>
        </p:spPr>
        <p:txBody>
          <a:bodyPr/>
          <a:lstStyle/>
          <a:p>
            <a:r>
              <a:rPr lang="en-US" sz="3600" dirty="0"/>
              <a:t>NFES</a:t>
            </a:r>
            <a:br>
              <a:rPr lang="en-US" dirty="0"/>
            </a:br>
            <a:r>
              <a:rPr lang="en-US" sz="2800" i="1" dirty="0"/>
              <a:t>120 month maintenance plan </a:t>
            </a:r>
            <a:endParaRPr lang="en-US" sz="2800" dirty="0"/>
          </a:p>
        </p:txBody>
      </p:sp>
      <p:graphicFrame>
        <p:nvGraphicFramePr>
          <p:cNvPr id="6" name="Content Placeholder 3"/>
          <p:cNvGraphicFramePr>
            <a:graphicFrameLocks noGrp="1"/>
          </p:cNvGraphicFramePr>
          <p:nvPr>
            <p:ph sz="half" idx="1"/>
            <p:extLst>
              <p:ext uri="{D42A27DB-BD31-4B8C-83A1-F6EECF244321}">
                <p14:modId xmlns:p14="http://schemas.microsoft.com/office/powerpoint/2010/main" val="43709108"/>
              </p:ext>
            </p:extLst>
          </p:nvPr>
        </p:nvGraphicFramePr>
        <p:xfrm>
          <a:off x="609601" y="1884719"/>
          <a:ext cx="10668002" cy="4169927"/>
        </p:xfrm>
        <a:graphic>
          <a:graphicData uri="http://schemas.openxmlformats.org/drawingml/2006/table">
            <a:tbl>
              <a:tblPr firstRow="1" bandRow="1">
                <a:tableStyleId>{5C22544A-7EE6-4342-B048-85BDC9FD1C3A}</a:tableStyleId>
              </a:tblPr>
              <a:tblGrid>
                <a:gridCol w="1291482">
                  <a:extLst>
                    <a:ext uri="{9D8B030D-6E8A-4147-A177-3AD203B41FA5}">
                      <a16:colId xmlns:a16="http://schemas.microsoft.com/office/drawing/2014/main" val="20000"/>
                    </a:ext>
                  </a:extLst>
                </a:gridCol>
                <a:gridCol w="816467">
                  <a:extLst>
                    <a:ext uri="{9D8B030D-6E8A-4147-A177-3AD203B41FA5}">
                      <a16:colId xmlns:a16="http://schemas.microsoft.com/office/drawing/2014/main" val="20001"/>
                    </a:ext>
                  </a:extLst>
                </a:gridCol>
                <a:gridCol w="769187">
                  <a:extLst>
                    <a:ext uri="{9D8B030D-6E8A-4147-A177-3AD203B41FA5}">
                      <a16:colId xmlns:a16="http://schemas.microsoft.com/office/drawing/2014/main" val="20002"/>
                    </a:ext>
                  </a:extLst>
                </a:gridCol>
                <a:gridCol w="821042">
                  <a:extLst>
                    <a:ext uri="{9D8B030D-6E8A-4147-A177-3AD203B41FA5}">
                      <a16:colId xmlns:a16="http://schemas.microsoft.com/office/drawing/2014/main" val="20003"/>
                    </a:ext>
                  </a:extLst>
                </a:gridCol>
                <a:gridCol w="777829">
                  <a:extLst>
                    <a:ext uri="{9D8B030D-6E8A-4147-A177-3AD203B41FA5}">
                      <a16:colId xmlns:a16="http://schemas.microsoft.com/office/drawing/2014/main" val="20004"/>
                    </a:ext>
                  </a:extLst>
                </a:gridCol>
                <a:gridCol w="777831">
                  <a:extLst>
                    <a:ext uri="{9D8B030D-6E8A-4147-A177-3AD203B41FA5}">
                      <a16:colId xmlns:a16="http://schemas.microsoft.com/office/drawing/2014/main" val="20005"/>
                    </a:ext>
                  </a:extLst>
                </a:gridCol>
                <a:gridCol w="803756">
                  <a:extLst>
                    <a:ext uri="{9D8B030D-6E8A-4147-A177-3AD203B41FA5}">
                      <a16:colId xmlns:a16="http://schemas.microsoft.com/office/drawing/2014/main" val="20006"/>
                    </a:ext>
                  </a:extLst>
                </a:gridCol>
                <a:gridCol w="777831">
                  <a:extLst>
                    <a:ext uri="{9D8B030D-6E8A-4147-A177-3AD203B41FA5}">
                      <a16:colId xmlns:a16="http://schemas.microsoft.com/office/drawing/2014/main" val="20007"/>
                    </a:ext>
                  </a:extLst>
                </a:gridCol>
                <a:gridCol w="829684">
                  <a:extLst>
                    <a:ext uri="{9D8B030D-6E8A-4147-A177-3AD203B41FA5}">
                      <a16:colId xmlns:a16="http://schemas.microsoft.com/office/drawing/2014/main" val="20008"/>
                    </a:ext>
                  </a:extLst>
                </a:gridCol>
                <a:gridCol w="871062">
                  <a:extLst>
                    <a:ext uri="{9D8B030D-6E8A-4147-A177-3AD203B41FA5}">
                      <a16:colId xmlns:a16="http://schemas.microsoft.com/office/drawing/2014/main" val="20009"/>
                    </a:ext>
                  </a:extLst>
                </a:gridCol>
                <a:gridCol w="928803">
                  <a:extLst>
                    <a:ext uri="{9D8B030D-6E8A-4147-A177-3AD203B41FA5}">
                      <a16:colId xmlns:a16="http://schemas.microsoft.com/office/drawing/2014/main" val="20010"/>
                    </a:ext>
                  </a:extLst>
                </a:gridCol>
                <a:gridCol w="1203028">
                  <a:extLst>
                    <a:ext uri="{9D8B030D-6E8A-4147-A177-3AD203B41FA5}">
                      <a16:colId xmlns:a16="http://schemas.microsoft.com/office/drawing/2014/main" val="104243888"/>
                    </a:ext>
                  </a:extLst>
                </a:gridCol>
              </a:tblGrid>
              <a:tr h="794539">
                <a:tc>
                  <a:txBody>
                    <a:bodyPr/>
                    <a:lstStyle/>
                    <a:p>
                      <a:r>
                        <a:rPr lang="en-US" sz="1400" dirty="0">
                          <a:latin typeface="+mj-lt"/>
                        </a:rPr>
                        <a:t>6 month </a:t>
                      </a:r>
                    </a:p>
                  </a:txBody>
                  <a:tcPr/>
                </a:tc>
                <a:tc>
                  <a:txBody>
                    <a:bodyPr/>
                    <a:lstStyle/>
                    <a:p>
                      <a:r>
                        <a:rPr lang="en-US" sz="1400" dirty="0">
                          <a:latin typeface="+mj-lt"/>
                        </a:rPr>
                        <a:t>2021</a:t>
                      </a:r>
                    </a:p>
                  </a:txBody>
                  <a:tcPr/>
                </a:tc>
                <a:tc>
                  <a:txBody>
                    <a:bodyPr/>
                    <a:lstStyle/>
                    <a:p>
                      <a:r>
                        <a:rPr lang="en-US" sz="1400" dirty="0">
                          <a:latin typeface="+mj-lt"/>
                        </a:rPr>
                        <a:t>2022 </a:t>
                      </a:r>
                    </a:p>
                  </a:txBody>
                  <a:tcPr/>
                </a:tc>
                <a:tc>
                  <a:txBody>
                    <a:bodyPr/>
                    <a:lstStyle/>
                    <a:p>
                      <a:r>
                        <a:rPr lang="en-US" sz="1400" dirty="0">
                          <a:latin typeface="+mj-lt"/>
                        </a:rPr>
                        <a:t>2023</a:t>
                      </a:r>
                    </a:p>
                  </a:txBody>
                  <a:tcPr/>
                </a:tc>
                <a:tc>
                  <a:txBody>
                    <a:bodyPr/>
                    <a:lstStyle/>
                    <a:p>
                      <a:r>
                        <a:rPr lang="en-US" sz="1400" dirty="0">
                          <a:latin typeface="+mj-lt"/>
                        </a:rPr>
                        <a:t>2024</a:t>
                      </a:r>
                    </a:p>
                  </a:txBody>
                  <a:tcPr/>
                </a:tc>
                <a:tc>
                  <a:txBody>
                    <a:bodyPr/>
                    <a:lstStyle/>
                    <a:p>
                      <a:r>
                        <a:rPr lang="en-US" sz="1400" dirty="0">
                          <a:latin typeface="+mj-lt"/>
                        </a:rPr>
                        <a:t>2025</a:t>
                      </a:r>
                    </a:p>
                  </a:txBody>
                  <a:tcPr/>
                </a:tc>
                <a:tc>
                  <a:txBody>
                    <a:bodyPr/>
                    <a:lstStyle/>
                    <a:p>
                      <a:r>
                        <a:rPr lang="en-US" sz="1400" dirty="0">
                          <a:latin typeface="+mj-lt"/>
                        </a:rPr>
                        <a:t>2026</a:t>
                      </a:r>
                    </a:p>
                  </a:txBody>
                  <a:tcPr/>
                </a:tc>
                <a:tc>
                  <a:txBody>
                    <a:bodyPr/>
                    <a:lstStyle/>
                    <a:p>
                      <a:r>
                        <a:rPr lang="en-US" sz="1400" dirty="0">
                          <a:latin typeface="+mj-lt"/>
                        </a:rPr>
                        <a:t>2027</a:t>
                      </a:r>
                    </a:p>
                  </a:txBody>
                  <a:tcPr/>
                </a:tc>
                <a:tc>
                  <a:txBody>
                    <a:bodyPr/>
                    <a:lstStyle/>
                    <a:p>
                      <a:r>
                        <a:rPr lang="en-US" sz="1400" dirty="0">
                          <a:latin typeface="+mj-lt"/>
                        </a:rPr>
                        <a:t>2028</a:t>
                      </a:r>
                    </a:p>
                  </a:txBody>
                  <a:tcPr/>
                </a:tc>
                <a:tc>
                  <a:txBody>
                    <a:bodyPr/>
                    <a:lstStyle/>
                    <a:p>
                      <a:r>
                        <a:rPr lang="en-US" sz="1400" dirty="0">
                          <a:latin typeface="+mj-lt"/>
                        </a:rPr>
                        <a:t>2029</a:t>
                      </a:r>
                    </a:p>
                  </a:txBody>
                  <a:tcPr/>
                </a:tc>
                <a:tc>
                  <a:txBody>
                    <a:bodyPr/>
                    <a:lstStyle/>
                    <a:p>
                      <a:r>
                        <a:rPr lang="en-US" sz="1400" dirty="0">
                          <a:latin typeface="+mj-lt"/>
                        </a:rPr>
                        <a:t>2030</a:t>
                      </a:r>
                    </a:p>
                  </a:txBody>
                  <a:tcPr/>
                </a:tc>
                <a:tc>
                  <a:txBody>
                    <a:bodyPr/>
                    <a:lstStyle/>
                    <a:p>
                      <a:r>
                        <a:rPr lang="en-US" sz="1400" dirty="0">
                          <a:latin typeface="+mj-lt"/>
                        </a:rPr>
                        <a:t>2031</a:t>
                      </a:r>
                    </a:p>
                  </a:txBody>
                  <a:tcPr/>
                </a:tc>
                <a:extLst>
                  <a:ext uri="{0D108BD9-81ED-4DB2-BD59-A6C34878D82A}">
                    <a16:rowId xmlns:a16="http://schemas.microsoft.com/office/drawing/2014/main" val="10000"/>
                  </a:ext>
                </a:extLst>
              </a:tr>
              <a:tr h="286269">
                <a:tc>
                  <a:txBody>
                    <a:bodyPr/>
                    <a:lstStyle/>
                    <a:p>
                      <a:r>
                        <a:rPr lang="en-US" sz="1400" dirty="0">
                          <a:latin typeface="+mj-lt"/>
                        </a:rPr>
                        <a:t>Roof</a:t>
                      </a: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1"/>
                  </a:ext>
                </a:extLst>
              </a:tr>
              <a:tr h="286269">
                <a:tc>
                  <a:txBody>
                    <a:bodyPr/>
                    <a:lstStyle/>
                    <a:p>
                      <a:r>
                        <a:rPr lang="en-US" sz="1400" dirty="0">
                          <a:latin typeface="+mj-lt"/>
                        </a:rPr>
                        <a:t>Blacktop</a:t>
                      </a:r>
                    </a:p>
                  </a:txBody>
                  <a:tcPr/>
                </a:tc>
                <a:tc>
                  <a:txBody>
                    <a:bodyPr/>
                    <a:lstStyle/>
                    <a:p>
                      <a:endParaRPr lang="en-US" sz="1400" dirty="0">
                        <a:latin typeface="+mj-lt"/>
                      </a:endParaRPr>
                    </a:p>
                  </a:txBody>
                  <a:tcPr/>
                </a:tc>
                <a:tc>
                  <a:txBody>
                    <a:bodyPr/>
                    <a:lstStyle/>
                    <a:p>
                      <a:r>
                        <a:rPr lang="en-US" sz="1400" dirty="0">
                          <a:latin typeface="+mj-lt"/>
                        </a:rPr>
                        <a:t>$16,740</a:t>
                      </a: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r>
                        <a:rPr lang="en-US" sz="1400" dirty="0">
                          <a:latin typeface="+mj-lt"/>
                        </a:rPr>
                        <a:t>$22,860</a:t>
                      </a:r>
                    </a:p>
                  </a:txBody>
                  <a:tcPr/>
                </a:tc>
                <a:tc>
                  <a:txBody>
                    <a:bodyPr/>
                    <a:lstStyle/>
                    <a:p>
                      <a:endParaRPr lang="en-US" sz="1400" dirty="0">
                        <a:latin typeface="+mj-lt"/>
                      </a:endParaRPr>
                    </a:p>
                  </a:txBody>
                  <a:tcPr/>
                </a:tc>
                <a:tc>
                  <a:txBody>
                    <a:bodyPr/>
                    <a:lstStyle/>
                    <a:p>
                      <a:r>
                        <a:rPr lang="en-US" sz="1400" dirty="0">
                          <a:latin typeface="+mj-lt"/>
                        </a:rPr>
                        <a:t>$16,740</a:t>
                      </a: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r>
                        <a:rPr lang="en-US" sz="1400" dirty="0">
                          <a:latin typeface="+mj-lt"/>
                        </a:rPr>
                        <a:t>$22,860</a:t>
                      </a:r>
                    </a:p>
                  </a:txBody>
                  <a:tcPr/>
                </a:tc>
                <a:tc>
                  <a:txBody>
                    <a:bodyPr/>
                    <a:lstStyle/>
                    <a:p>
                      <a:endParaRPr lang="en-US" sz="1400" dirty="0">
                        <a:latin typeface="+mj-lt"/>
                      </a:endParaRPr>
                    </a:p>
                  </a:txBody>
                  <a:tcPr/>
                </a:tc>
                <a:extLst>
                  <a:ext uri="{0D108BD9-81ED-4DB2-BD59-A6C34878D82A}">
                    <a16:rowId xmlns:a16="http://schemas.microsoft.com/office/drawing/2014/main" val="10002"/>
                  </a:ext>
                </a:extLst>
              </a:tr>
              <a:tr h="286269">
                <a:tc>
                  <a:txBody>
                    <a:bodyPr/>
                    <a:lstStyle/>
                    <a:p>
                      <a:r>
                        <a:rPr lang="en-US" sz="1400" dirty="0">
                          <a:latin typeface="+mj-lt"/>
                        </a:rPr>
                        <a:t>Flooring </a:t>
                      </a:r>
                    </a:p>
                  </a:txBody>
                  <a:tcPr/>
                </a:tc>
                <a:tc>
                  <a:txBody>
                    <a:bodyPr/>
                    <a:lstStyle/>
                    <a:p>
                      <a:endParaRPr lang="en-US" sz="1400" dirty="0">
                        <a:latin typeface="+mj-lt"/>
                      </a:endParaRPr>
                    </a:p>
                  </a:txBody>
                  <a:tcPr/>
                </a:tc>
                <a:tc>
                  <a:txBody>
                    <a:bodyPr/>
                    <a:lstStyle/>
                    <a:p>
                      <a:r>
                        <a:rPr lang="en-US" sz="1400" dirty="0">
                          <a:latin typeface="+mj-lt"/>
                        </a:rPr>
                        <a:t>$6,000</a:t>
                      </a:r>
                    </a:p>
                  </a:txBody>
                  <a:tcPr/>
                </a:tc>
                <a:tc>
                  <a:txBody>
                    <a:bodyPr/>
                    <a:lstStyle/>
                    <a:p>
                      <a:r>
                        <a:rPr lang="en-US" sz="1400" dirty="0">
                          <a:latin typeface="+mj-lt"/>
                        </a:rPr>
                        <a:t>$12,000</a:t>
                      </a:r>
                    </a:p>
                  </a:txBody>
                  <a:tcPr/>
                </a:tc>
                <a:tc>
                  <a:txBody>
                    <a:bodyPr/>
                    <a:lstStyle/>
                    <a:p>
                      <a:r>
                        <a:rPr lang="en-US" sz="1400" dirty="0">
                          <a:latin typeface="+mj-lt"/>
                        </a:rPr>
                        <a:t>$12,000</a:t>
                      </a:r>
                    </a:p>
                  </a:txBody>
                  <a:tcPr/>
                </a:tc>
                <a:tc>
                  <a:txBody>
                    <a:bodyPr/>
                    <a:lstStyle/>
                    <a:p>
                      <a:r>
                        <a:rPr lang="en-US" sz="1400" dirty="0">
                          <a:latin typeface="+mj-lt"/>
                        </a:rPr>
                        <a:t>$12,000</a:t>
                      </a:r>
                    </a:p>
                  </a:txBody>
                  <a:tcPr/>
                </a:tc>
                <a:tc>
                  <a:txBody>
                    <a:bodyPr/>
                    <a:lstStyle/>
                    <a:p>
                      <a:r>
                        <a:rPr lang="en-US" sz="1400" dirty="0">
                          <a:latin typeface="+mj-lt"/>
                        </a:rPr>
                        <a:t>$12,000</a:t>
                      </a:r>
                    </a:p>
                  </a:txBody>
                  <a:tcPr/>
                </a:tc>
                <a:tc>
                  <a:txBody>
                    <a:bodyPr/>
                    <a:lstStyle/>
                    <a:p>
                      <a:r>
                        <a:rPr lang="en-US" sz="1400" dirty="0">
                          <a:latin typeface="+mj-lt"/>
                        </a:rPr>
                        <a:t>$12,000</a:t>
                      </a:r>
                    </a:p>
                  </a:txBody>
                  <a:tcPr/>
                </a:tc>
                <a:tc>
                  <a:txBody>
                    <a:bodyPr/>
                    <a:lstStyle/>
                    <a:p>
                      <a:r>
                        <a:rPr lang="en-US" sz="1400" dirty="0">
                          <a:latin typeface="+mj-lt"/>
                        </a:rPr>
                        <a:t>$12,000</a:t>
                      </a:r>
                    </a:p>
                  </a:txBody>
                  <a:tcPr/>
                </a:tc>
                <a:tc>
                  <a:txBody>
                    <a:bodyPr/>
                    <a:lstStyle/>
                    <a:p>
                      <a:r>
                        <a:rPr lang="en-US" sz="1400" dirty="0">
                          <a:latin typeface="+mj-lt"/>
                        </a:rPr>
                        <a:t>$12,000</a:t>
                      </a: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3"/>
                  </a:ext>
                </a:extLst>
              </a:tr>
              <a:tr h="286269">
                <a:tc>
                  <a:txBody>
                    <a:bodyPr/>
                    <a:lstStyle/>
                    <a:p>
                      <a:r>
                        <a:rPr lang="en-US" sz="1400" dirty="0">
                          <a:latin typeface="+mj-lt"/>
                        </a:rPr>
                        <a:t>HVAC</a:t>
                      </a: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solidFill>
                          <a:srgbClr val="C00000"/>
                        </a:solidFill>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4"/>
                  </a:ext>
                </a:extLst>
              </a:tr>
              <a:tr h="286269">
                <a:tc>
                  <a:txBody>
                    <a:bodyPr/>
                    <a:lstStyle/>
                    <a:p>
                      <a:r>
                        <a:rPr lang="en-US" sz="1400" dirty="0">
                          <a:latin typeface="+mj-lt"/>
                        </a:rPr>
                        <a:t>Structural /Exterior</a:t>
                      </a: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solidFill>
                          <a:srgbClr val="C00000"/>
                        </a:solidFill>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5"/>
                  </a:ext>
                </a:extLst>
              </a:tr>
              <a:tr h="286269">
                <a:tc>
                  <a:txBody>
                    <a:bodyPr/>
                    <a:lstStyle/>
                    <a:p>
                      <a:r>
                        <a:rPr lang="en-US" sz="1400" dirty="0">
                          <a:latin typeface="+mj-lt"/>
                        </a:rPr>
                        <a:t>Utilities</a:t>
                      </a:r>
                      <a:r>
                        <a:rPr lang="en-US" sz="1400" baseline="0" dirty="0">
                          <a:latin typeface="+mj-lt"/>
                        </a:rPr>
                        <a:t> </a:t>
                      </a:r>
                      <a:endParaRPr lang="en-US" sz="1400" dirty="0">
                        <a:latin typeface="+mj-lt"/>
                      </a:endParaRPr>
                    </a:p>
                  </a:txBody>
                  <a:tcPr/>
                </a:tc>
                <a:tc>
                  <a:txBody>
                    <a:bodyPr/>
                    <a:lstStyle/>
                    <a:p>
                      <a:r>
                        <a:rPr lang="en-US" sz="1400" dirty="0">
                          <a:latin typeface="+mj-lt"/>
                        </a:rPr>
                        <a:t>$3,500</a:t>
                      </a:r>
                    </a:p>
                  </a:txBody>
                  <a:tcPr/>
                </a:tc>
                <a:tc>
                  <a:txBody>
                    <a:bodyPr/>
                    <a:lstStyle/>
                    <a:p>
                      <a:r>
                        <a:rPr lang="en-US" sz="1400" dirty="0">
                          <a:latin typeface="+mj-lt"/>
                        </a:rPr>
                        <a:t>$2,500</a:t>
                      </a:r>
                    </a:p>
                  </a:txBody>
                  <a:tcPr/>
                </a:tc>
                <a:tc>
                  <a:txBody>
                    <a:bodyPr/>
                    <a:lstStyle/>
                    <a:p>
                      <a:endParaRPr lang="en-US" sz="1400" dirty="0">
                        <a:solidFill>
                          <a:srgbClr val="C00000"/>
                        </a:solidFill>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6"/>
                  </a:ext>
                </a:extLst>
              </a:tr>
              <a:tr h="286269">
                <a:tc>
                  <a:txBody>
                    <a:bodyPr/>
                    <a:lstStyle/>
                    <a:p>
                      <a:r>
                        <a:rPr lang="en-US" sz="1400" dirty="0">
                          <a:latin typeface="+mj-lt"/>
                        </a:rPr>
                        <a:t>Grounds </a:t>
                      </a:r>
                    </a:p>
                  </a:txBody>
                  <a:tcPr/>
                </a:tc>
                <a:tc>
                  <a:txBody>
                    <a:bodyPr/>
                    <a:lstStyle/>
                    <a:p>
                      <a:r>
                        <a:rPr lang="en-US" sz="1400" dirty="0">
                          <a:solidFill>
                            <a:schemeClr val="tx1"/>
                          </a:solidFill>
                          <a:latin typeface="+mj-lt"/>
                        </a:rPr>
                        <a:t>$3,500</a:t>
                      </a:r>
                    </a:p>
                  </a:txBody>
                  <a:tcPr/>
                </a:tc>
                <a:tc>
                  <a:txBody>
                    <a:bodyPr/>
                    <a:lstStyle/>
                    <a:p>
                      <a:r>
                        <a:rPr lang="en-US" sz="1400" dirty="0">
                          <a:latin typeface="+mj-lt"/>
                        </a:rPr>
                        <a:t>$15,000</a:t>
                      </a: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7"/>
                  </a:ext>
                </a:extLst>
              </a:tr>
              <a:tr h="286269">
                <a:tc>
                  <a:txBody>
                    <a:bodyPr/>
                    <a:lstStyle/>
                    <a:p>
                      <a:r>
                        <a:rPr lang="en-US" sz="1400" dirty="0">
                          <a:latin typeface="+mj-lt"/>
                        </a:rPr>
                        <a:t>Portables</a:t>
                      </a:r>
                      <a:r>
                        <a:rPr lang="en-US" sz="1400" baseline="0" dirty="0">
                          <a:latin typeface="+mj-lt"/>
                        </a:rPr>
                        <a:t> </a:t>
                      </a:r>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r>
                        <a:rPr lang="en-US" sz="1400" dirty="0">
                          <a:latin typeface="+mj-lt"/>
                        </a:rPr>
                        <a:t>$2,500</a:t>
                      </a:r>
                    </a:p>
                  </a:txBody>
                  <a:tcPr/>
                </a:tc>
                <a:tc>
                  <a:txBody>
                    <a:bodyPr/>
                    <a:lstStyle/>
                    <a:p>
                      <a:endParaRPr lang="en-US" sz="1400" dirty="0">
                        <a:latin typeface="+mj-lt"/>
                      </a:endParaRPr>
                    </a:p>
                  </a:txBody>
                  <a:tcPr/>
                </a:tc>
                <a:tc>
                  <a:txBody>
                    <a:bodyPr/>
                    <a:lstStyle/>
                    <a:p>
                      <a:r>
                        <a:rPr lang="en-US" sz="1400" dirty="0">
                          <a:latin typeface="+mj-lt"/>
                        </a:rPr>
                        <a:t>$2,500</a:t>
                      </a: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8"/>
                  </a:ext>
                </a:extLst>
              </a:tr>
              <a:tr h="286269">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9"/>
                  </a:ext>
                </a:extLst>
              </a:tr>
              <a:tr h="418828">
                <a:tc>
                  <a:txBody>
                    <a:bodyPr/>
                    <a:lstStyle/>
                    <a:p>
                      <a:r>
                        <a:rPr lang="en-US" sz="1400" b="1" dirty="0">
                          <a:latin typeface="+mj-lt"/>
                        </a:rPr>
                        <a:t>Total NFES</a:t>
                      </a:r>
                    </a:p>
                  </a:txBody>
                  <a:tcPr/>
                </a:tc>
                <a:tc>
                  <a:txBody>
                    <a:bodyPr/>
                    <a:lstStyle/>
                    <a:p>
                      <a:r>
                        <a:rPr lang="en-US" sz="1400" dirty="0">
                          <a:latin typeface="+mj-lt"/>
                        </a:rPr>
                        <a:t>$7,000</a:t>
                      </a:r>
                    </a:p>
                  </a:txBody>
                  <a:tcPr/>
                </a:tc>
                <a:tc>
                  <a:txBody>
                    <a:bodyPr/>
                    <a:lstStyle/>
                    <a:p>
                      <a:r>
                        <a:rPr lang="en-US" sz="1400" dirty="0">
                          <a:latin typeface="+mj-lt"/>
                        </a:rPr>
                        <a:t>$40,240</a:t>
                      </a:r>
                    </a:p>
                  </a:txBody>
                  <a:tcPr/>
                </a:tc>
                <a:tc>
                  <a:txBody>
                    <a:bodyPr/>
                    <a:lstStyle/>
                    <a:p>
                      <a:r>
                        <a:rPr lang="en-US" sz="1400" dirty="0">
                          <a:latin typeface="+mj-lt"/>
                        </a:rPr>
                        <a:t>$12,000</a:t>
                      </a:r>
                    </a:p>
                  </a:txBody>
                  <a:tcPr/>
                </a:tc>
                <a:tc>
                  <a:txBody>
                    <a:bodyPr/>
                    <a:lstStyle/>
                    <a:p>
                      <a:r>
                        <a:rPr lang="en-US" sz="1400" dirty="0">
                          <a:latin typeface="+mj-lt"/>
                        </a:rPr>
                        <a:t>$14,500</a:t>
                      </a:r>
                    </a:p>
                  </a:txBody>
                  <a:tcPr/>
                </a:tc>
                <a:tc>
                  <a:txBody>
                    <a:bodyPr/>
                    <a:lstStyle/>
                    <a:p>
                      <a:r>
                        <a:rPr lang="en-US" sz="1400" dirty="0">
                          <a:latin typeface="+mj-lt"/>
                        </a:rPr>
                        <a:t>$34,860</a:t>
                      </a:r>
                    </a:p>
                  </a:txBody>
                  <a:tcPr/>
                </a:tc>
                <a:tc>
                  <a:txBody>
                    <a:bodyPr/>
                    <a:lstStyle/>
                    <a:p>
                      <a:r>
                        <a:rPr lang="en-US" sz="1400" dirty="0">
                          <a:latin typeface="+mj-lt"/>
                        </a:rPr>
                        <a:t>$14,500</a:t>
                      </a:r>
                    </a:p>
                  </a:txBody>
                  <a:tcPr/>
                </a:tc>
                <a:tc>
                  <a:txBody>
                    <a:bodyPr/>
                    <a:lstStyle/>
                    <a:p>
                      <a:r>
                        <a:rPr lang="en-US" sz="1400" dirty="0">
                          <a:latin typeface="+mj-lt"/>
                        </a:rPr>
                        <a:t>$28,740</a:t>
                      </a:r>
                    </a:p>
                  </a:txBody>
                  <a:tcPr/>
                </a:tc>
                <a:tc>
                  <a:txBody>
                    <a:bodyPr/>
                    <a:lstStyle/>
                    <a:p>
                      <a:r>
                        <a:rPr lang="en-US" sz="1400" dirty="0">
                          <a:latin typeface="+mj-lt"/>
                        </a:rPr>
                        <a:t>$12,000</a:t>
                      </a:r>
                    </a:p>
                  </a:txBody>
                  <a:tcPr/>
                </a:tc>
                <a:tc>
                  <a:txBody>
                    <a:bodyPr/>
                    <a:lstStyle/>
                    <a:p>
                      <a:r>
                        <a:rPr lang="en-US" sz="1400" dirty="0">
                          <a:latin typeface="+mj-lt"/>
                        </a:rPr>
                        <a:t>$12,000</a:t>
                      </a:r>
                    </a:p>
                  </a:txBody>
                  <a:tcPr/>
                </a:tc>
                <a:tc>
                  <a:txBody>
                    <a:bodyPr/>
                    <a:lstStyle/>
                    <a:p>
                      <a:r>
                        <a:rPr lang="en-US" sz="1400" dirty="0">
                          <a:latin typeface="+mj-lt"/>
                        </a:rPr>
                        <a:t>$22,860</a:t>
                      </a:r>
                    </a:p>
                  </a:txBody>
                  <a:tcPr/>
                </a:tc>
                <a:tc>
                  <a:txBody>
                    <a:bodyPr/>
                    <a:lstStyle/>
                    <a:p>
                      <a:endParaRPr lang="en-US" sz="1400" dirty="0">
                        <a:latin typeface="+mj-lt"/>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584295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33350" y="152400"/>
            <a:ext cx="10515600" cy="1749425"/>
          </a:xfrm>
        </p:spPr>
        <p:txBody>
          <a:bodyPr>
            <a:normAutofit fontScale="90000"/>
          </a:bodyPr>
          <a:lstStyle/>
          <a:p>
            <a:r>
              <a:rPr lang="en-US" sz="3600" dirty="0"/>
              <a:t>NFES</a:t>
            </a:r>
            <a:br>
              <a:rPr lang="en-US" dirty="0"/>
            </a:br>
            <a:r>
              <a:rPr lang="en-US" sz="2800" i="1" dirty="0"/>
              <a:t>Expansion of </a:t>
            </a:r>
            <a:br>
              <a:rPr lang="en-US" sz="2800" i="1" dirty="0"/>
            </a:br>
            <a:r>
              <a:rPr lang="en-US" sz="2800" i="1" dirty="0"/>
              <a:t>Parking Lot</a:t>
            </a:r>
            <a:br>
              <a:rPr lang="en-US" sz="3100" i="1" dirty="0"/>
            </a:br>
            <a:endParaRPr lang="en-US" sz="3100" i="1" dirty="0"/>
          </a:p>
        </p:txBody>
      </p:sp>
      <p:sp>
        <p:nvSpPr>
          <p:cNvPr id="2" name="TextBox 1"/>
          <p:cNvSpPr txBox="1"/>
          <p:nvPr/>
        </p:nvSpPr>
        <p:spPr>
          <a:xfrm>
            <a:off x="338212" y="2028434"/>
            <a:ext cx="5772150" cy="3139321"/>
          </a:xfrm>
          <a:prstGeom prst="rect">
            <a:avLst/>
          </a:prstGeom>
          <a:noFill/>
        </p:spPr>
        <p:txBody>
          <a:bodyPr wrap="square" rtlCol="0">
            <a:spAutoFit/>
          </a:bodyPr>
          <a:lstStyle/>
          <a:p>
            <a:r>
              <a:rPr lang="en-US" sz="2200" u="sng" dirty="0">
                <a:latin typeface="+mj-lt"/>
              </a:rPr>
              <a:t>Acquired property</a:t>
            </a:r>
          </a:p>
          <a:p>
            <a:pPr marL="285750" indent="-285750">
              <a:buFont typeface="Arial" panose="020B0604020202020204" pitchFamily="34" charset="0"/>
              <a:buChar char="•"/>
            </a:pPr>
            <a:endParaRPr lang="en-US" sz="2200" dirty="0">
              <a:latin typeface="+mj-lt"/>
            </a:endParaRPr>
          </a:p>
          <a:p>
            <a:pPr marL="285750" indent="-285750">
              <a:buFont typeface="Arial" panose="020B0604020202020204" pitchFamily="34" charset="0"/>
              <a:buChar char="•"/>
            </a:pPr>
            <a:r>
              <a:rPr lang="en-US" sz="2200" dirty="0">
                <a:latin typeface="+mj-lt"/>
              </a:rPr>
              <a:t>2280 Lewis River Road, directly </a:t>
            </a:r>
          </a:p>
          <a:p>
            <a:r>
              <a:rPr lang="en-US" sz="2200" dirty="0">
                <a:latin typeface="+mj-lt"/>
              </a:rPr>
              <a:t>    to the north of the school north wing</a:t>
            </a:r>
          </a:p>
          <a:p>
            <a:pPr marL="285750" indent="-285750">
              <a:buFont typeface="Arial" panose="020B0604020202020204" pitchFamily="34" charset="0"/>
              <a:buChar char="•"/>
            </a:pPr>
            <a:r>
              <a:rPr lang="en-US" sz="2200" dirty="0">
                <a:latin typeface="+mj-lt"/>
              </a:rPr>
              <a:t>House demolished in December 2017</a:t>
            </a:r>
          </a:p>
          <a:p>
            <a:pPr marL="285750" indent="-285750">
              <a:buFont typeface="Arial" panose="020B0604020202020204" pitchFamily="34" charset="0"/>
              <a:buChar char="•"/>
            </a:pPr>
            <a:r>
              <a:rPr lang="en-US" sz="2200" dirty="0">
                <a:latin typeface="+mj-lt"/>
              </a:rPr>
              <a:t>Property sqft. 11,000 (.3 acre)</a:t>
            </a:r>
          </a:p>
          <a:p>
            <a:pPr marL="285750" indent="-285750">
              <a:buFont typeface="Arial" panose="020B0604020202020204" pitchFamily="34" charset="0"/>
              <a:buChar char="•"/>
            </a:pPr>
            <a:r>
              <a:rPr lang="en-US" sz="2200" dirty="0">
                <a:latin typeface="+mj-lt"/>
              </a:rPr>
              <a:t>Space could provide an additional 30 </a:t>
            </a:r>
          </a:p>
          <a:p>
            <a:r>
              <a:rPr lang="en-US" sz="2200" dirty="0">
                <a:latin typeface="+mj-lt"/>
              </a:rPr>
              <a:t>    needed parking spaces</a:t>
            </a:r>
          </a:p>
          <a:p>
            <a:pPr marL="285750" indent="-285750">
              <a:buFont typeface="Arial" panose="020B0604020202020204" pitchFamily="34" charset="0"/>
              <a:buChar char="•"/>
            </a:pPr>
            <a:endParaRPr lang="en-US" sz="2200" dirty="0">
              <a:latin typeface="+mj-lt"/>
            </a:endParaRPr>
          </a:p>
        </p:txBody>
      </p:sp>
      <p:pic>
        <p:nvPicPr>
          <p:cNvPr id="3" name="Picture 2"/>
          <p:cNvPicPr>
            <a:picLocks noChangeAspect="1"/>
          </p:cNvPicPr>
          <p:nvPr/>
        </p:nvPicPr>
        <p:blipFill>
          <a:blip r:embed="rId3"/>
          <a:stretch>
            <a:fillRect/>
          </a:stretch>
        </p:blipFill>
        <p:spPr>
          <a:xfrm>
            <a:off x="5391150" y="1225810"/>
            <a:ext cx="5181600" cy="4733925"/>
          </a:xfrm>
          <a:prstGeom prst="rect">
            <a:avLst/>
          </a:prstGeom>
        </p:spPr>
      </p:pic>
      <p:sp>
        <p:nvSpPr>
          <p:cNvPr id="4" name="Oval 3"/>
          <p:cNvSpPr/>
          <p:nvPr/>
        </p:nvSpPr>
        <p:spPr>
          <a:xfrm>
            <a:off x="8547195" y="1225810"/>
            <a:ext cx="2101755" cy="193798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extLst>
      <p:ext uri="{BB962C8B-B14F-4D97-AF65-F5344CB8AC3E}">
        <p14:creationId xmlns:p14="http://schemas.microsoft.com/office/powerpoint/2010/main" val="4035960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l="-1000" t="-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87277" y="1144037"/>
            <a:ext cx="6609941" cy="1400530"/>
          </a:xfrm>
        </p:spPr>
        <p:txBody>
          <a:bodyPr>
            <a:normAutofit/>
          </a:bodyPr>
          <a:lstStyle/>
          <a:p>
            <a:r>
              <a:rPr lang="en-US" sz="4800" b="1" i="1" dirty="0"/>
              <a:t>Woodland Middle School </a:t>
            </a:r>
          </a:p>
        </p:txBody>
      </p:sp>
      <p:pic>
        <p:nvPicPr>
          <p:cNvPr id="4" name="Picture 3"/>
          <p:cNvPicPr>
            <a:picLocks noChangeAspect="1"/>
          </p:cNvPicPr>
          <p:nvPr/>
        </p:nvPicPr>
        <p:blipFill>
          <a:blip r:embed="rId3"/>
          <a:stretch>
            <a:fillRect/>
          </a:stretch>
        </p:blipFill>
        <p:spPr>
          <a:xfrm>
            <a:off x="4842303" y="2544567"/>
            <a:ext cx="2143125" cy="2143125"/>
          </a:xfrm>
          <a:prstGeom prst="rect">
            <a:avLst/>
          </a:prstGeom>
          <a:ln>
            <a:solidFill>
              <a:schemeClr val="bg1">
                <a:lumMod val="75000"/>
              </a:schemeClr>
            </a:solidFill>
          </a:ln>
          <a:effectLst>
            <a:glow rad="228600">
              <a:schemeClr val="accent3">
                <a:satMod val="175000"/>
                <a:alpha val="40000"/>
              </a:schemeClr>
            </a:glow>
            <a:softEdge rad="0"/>
          </a:effectLst>
        </p:spPr>
      </p:pic>
      <p:sp>
        <p:nvSpPr>
          <p:cNvPr id="5" name="Title 1"/>
          <p:cNvSpPr txBox="1">
            <a:spLocks/>
          </p:cNvSpPr>
          <p:nvPr/>
        </p:nvSpPr>
        <p:spPr>
          <a:xfrm>
            <a:off x="4231177" y="4828369"/>
            <a:ext cx="3365375" cy="140053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100" i="1" dirty="0"/>
              <a:t>Home of the Trojans </a:t>
            </a:r>
            <a:br>
              <a:rPr lang="en-US" sz="3100" i="1" dirty="0"/>
            </a:br>
            <a:endParaRPr lang="en-US" sz="3100" dirty="0"/>
          </a:p>
        </p:txBody>
      </p:sp>
    </p:spTree>
    <p:extLst>
      <p:ext uri="{BB962C8B-B14F-4D97-AF65-F5344CB8AC3E}">
        <p14:creationId xmlns:p14="http://schemas.microsoft.com/office/powerpoint/2010/main" val="2109899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1000" t="-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7819" y="138545"/>
            <a:ext cx="9404723" cy="1400530"/>
          </a:xfrm>
        </p:spPr>
        <p:txBody>
          <a:bodyPr>
            <a:normAutofit fontScale="90000"/>
          </a:bodyPr>
          <a:lstStyle/>
          <a:p>
            <a:r>
              <a:rPr lang="en-US" dirty="0"/>
              <a:t>WMS</a:t>
            </a:r>
            <a:br>
              <a:rPr lang="en-US" dirty="0"/>
            </a:br>
            <a:r>
              <a:rPr lang="en-US" sz="3100" i="1" dirty="0"/>
              <a:t>School Statistics</a:t>
            </a:r>
            <a:br>
              <a:rPr lang="en-US" sz="3100" i="1" dirty="0"/>
            </a:br>
            <a:endParaRPr lang="en-US" sz="3100" dirty="0"/>
          </a:p>
        </p:txBody>
      </p:sp>
      <p:sp>
        <p:nvSpPr>
          <p:cNvPr id="3" name="Content Placeholder 2"/>
          <p:cNvSpPr>
            <a:spLocks noGrp="1"/>
          </p:cNvSpPr>
          <p:nvPr>
            <p:ph sz="half" idx="1"/>
          </p:nvPr>
        </p:nvSpPr>
        <p:spPr>
          <a:xfrm>
            <a:off x="-181025" y="872284"/>
            <a:ext cx="10725934" cy="4195763"/>
          </a:xfrm>
        </p:spPr>
        <p:txBody>
          <a:bodyPr>
            <a:noAutofit/>
          </a:bodyPr>
          <a:lstStyle/>
          <a:p>
            <a:pPr marL="0" indent="0">
              <a:buNone/>
            </a:pPr>
            <a:endParaRPr lang="en-US" sz="2400" dirty="0">
              <a:latin typeface="+mj-lt"/>
            </a:endParaRPr>
          </a:p>
          <a:p>
            <a:pPr lvl="1">
              <a:spcBef>
                <a:spcPts val="1200"/>
              </a:spcBef>
            </a:pPr>
            <a:r>
              <a:rPr lang="en-US" sz="2400" dirty="0">
                <a:latin typeface="+mj-lt"/>
              </a:rPr>
              <a:t>Site 33.46 acres 2 parcels</a:t>
            </a:r>
          </a:p>
          <a:p>
            <a:pPr lvl="1">
              <a:spcBef>
                <a:spcPts val="1200"/>
              </a:spcBef>
            </a:pPr>
            <a:r>
              <a:rPr lang="en-US" sz="2400" dirty="0">
                <a:latin typeface="+mj-lt"/>
              </a:rPr>
              <a:t>Buildings 3.02 acres</a:t>
            </a:r>
          </a:p>
          <a:p>
            <a:pPr lvl="1">
              <a:spcBef>
                <a:spcPts val="1200"/>
              </a:spcBef>
            </a:pPr>
            <a:r>
              <a:rPr lang="en-US" sz="2400" dirty="0">
                <a:latin typeface="+mj-lt"/>
              </a:rPr>
              <a:t>Original construction (current site layout)</a:t>
            </a:r>
          </a:p>
          <a:p>
            <a:pPr lvl="1">
              <a:spcBef>
                <a:spcPts val="1200"/>
              </a:spcBef>
            </a:pPr>
            <a:r>
              <a:rPr lang="en-US" sz="2400" dirty="0">
                <a:latin typeface="+mj-lt"/>
              </a:rPr>
              <a:t>1951/</a:t>
            </a:r>
            <a:r>
              <a:rPr lang="en-US" dirty="0">
                <a:latin typeface="+mj-lt"/>
              </a:rPr>
              <a:t>1953/1962/1964/1966/1967/1982/1993</a:t>
            </a:r>
          </a:p>
          <a:p>
            <a:pPr lvl="2">
              <a:spcBef>
                <a:spcPts val="1200"/>
              </a:spcBef>
            </a:pPr>
            <a:r>
              <a:rPr lang="en-US" sz="2000" dirty="0">
                <a:latin typeface="+mj-lt"/>
              </a:rPr>
              <a:t>Classrooms 33 (excluding CTE wing)  </a:t>
            </a:r>
          </a:p>
          <a:p>
            <a:pPr lvl="1">
              <a:spcBef>
                <a:spcPts val="1200"/>
              </a:spcBef>
            </a:pPr>
            <a:r>
              <a:rPr lang="en-US" sz="2400" dirty="0">
                <a:latin typeface="+mj-lt"/>
              </a:rPr>
              <a:t>Gross sq. ft. 132,000   </a:t>
            </a:r>
          </a:p>
          <a:p>
            <a:pPr lvl="1">
              <a:spcBef>
                <a:spcPts val="1200"/>
              </a:spcBef>
            </a:pPr>
            <a:r>
              <a:rPr lang="en-US" dirty="0">
                <a:latin typeface="+mj-lt"/>
              </a:rPr>
              <a:t>Parking 138 auto, 5 ADA 18 bus</a:t>
            </a:r>
          </a:p>
          <a:p>
            <a:pPr lvl="1">
              <a:spcBef>
                <a:spcPts val="1200"/>
              </a:spcBef>
            </a:pPr>
            <a:r>
              <a:rPr lang="en-US" dirty="0">
                <a:latin typeface="+mj-lt"/>
              </a:rPr>
              <a:t>649 students and 74 staff</a:t>
            </a:r>
          </a:p>
          <a:p>
            <a:pPr marL="457200" lvl="1" indent="0">
              <a:buNone/>
            </a:pPr>
            <a:r>
              <a:rPr lang="en-US" sz="2400" dirty="0">
                <a:latin typeface="+mj-lt"/>
              </a:rPr>
              <a:t> </a:t>
            </a:r>
          </a:p>
          <a:p>
            <a:pPr marL="457200" lvl="1" indent="0">
              <a:buNone/>
            </a:pPr>
            <a:endParaRPr lang="en-US" sz="1600" dirty="0">
              <a:latin typeface="+mj-lt"/>
            </a:endParaRPr>
          </a:p>
        </p:txBody>
      </p:sp>
      <p:pic>
        <p:nvPicPr>
          <p:cNvPr id="4" name="Picture 3"/>
          <p:cNvPicPr>
            <a:picLocks noChangeAspect="1"/>
          </p:cNvPicPr>
          <p:nvPr/>
        </p:nvPicPr>
        <p:blipFill>
          <a:blip r:embed="rId3"/>
          <a:stretch>
            <a:fillRect/>
          </a:stretch>
        </p:blipFill>
        <p:spPr>
          <a:xfrm>
            <a:off x="5604254" y="3571164"/>
            <a:ext cx="6242003" cy="2993766"/>
          </a:xfrm>
          <a:prstGeom prst="rect">
            <a:avLst/>
          </a:prstGeom>
        </p:spPr>
      </p:pic>
    </p:spTree>
    <p:extLst>
      <p:ext uri="{BB962C8B-B14F-4D97-AF65-F5344CB8AC3E}">
        <p14:creationId xmlns:p14="http://schemas.microsoft.com/office/powerpoint/2010/main" val="1317412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54489" y="-26409"/>
            <a:ext cx="10515600" cy="1325563"/>
          </a:xfrm>
        </p:spPr>
        <p:txBody>
          <a:bodyPr/>
          <a:lstStyle/>
          <a:p>
            <a:r>
              <a:rPr lang="en-US" sz="3600" dirty="0"/>
              <a:t>WMS</a:t>
            </a:r>
            <a:br>
              <a:rPr lang="en-US" dirty="0"/>
            </a:br>
            <a:r>
              <a:rPr lang="en-US" sz="2800" i="1" dirty="0"/>
              <a:t>Historical Look</a:t>
            </a:r>
          </a:p>
        </p:txBody>
      </p:sp>
      <p:sp>
        <p:nvSpPr>
          <p:cNvPr id="41" name="Rectangle 40"/>
          <p:cNvSpPr/>
          <p:nvPr/>
        </p:nvSpPr>
        <p:spPr>
          <a:xfrm rot="675929">
            <a:off x="7725229" y="1375520"/>
            <a:ext cx="1444172" cy="83340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rot="675929">
            <a:off x="5457436" y="1094994"/>
            <a:ext cx="2155121" cy="59817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rot="675929">
            <a:off x="9138254" y="1719620"/>
            <a:ext cx="197281" cy="48982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549562" y="4792468"/>
            <a:ext cx="2786494" cy="58674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8336056" y="4769608"/>
            <a:ext cx="1233964" cy="74240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9570020" y="4769608"/>
            <a:ext cx="986971" cy="609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8006908" y="3353377"/>
            <a:ext cx="2960914" cy="72789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6653640" y="3353377"/>
            <a:ext cx="1349829" cy="72789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4839196" y="4792468"/>
            <a:ext cx="580571" cy="133531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20000"/>
                  <a:lumOff val="80000"/>
                </a:schemeClr>
              </a:solidFill>
            </a:endParaRPr>
          </a:p>
        </p:txBody>
      </p:sp>
      <p:sp>
        <p:nvSpPr>
          <p:cNvPr id="51" name="Rectangle 50"/>
          <p:cNvSpPr/>
          <p:nvPr/>
        </p:nvSpPr>
        <p:spPr>
          <a:xfrm>
            <a:off x="4839195" y="4345445"/>
            <a:ext cx="580571" cy="45611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4737594" y="3379231"/>
            <a:ext cx="783771" cy="96011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rapezoid 52"/>
          <p:cNvSpPr/>
          <p:nvPr/>
        </p:nvSpPr>
        <p:spPr>
          <a:xfrm rot="6075929">
            <a:off x="9307595" y="1668281"/>
            <a:ext cx="832630" cy="827314"/>
          </a:xfrm>
          <a:prstGeom prst="trapezoi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p:cNvSpPr/>
          <p:nvPr/>
        </p:nvSpPr>
        <p:spPr>
          <a:xfrm rot="675929">
            <a:off x="10103599" y="1850812"/>
            <a:ext cx="1135117" cy="8122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5419767" y="4960289"/>
            <a:ext cx="129795" cy="2190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675929">
            <a:off x="7786166" y="2211668"/>
            <a:ext cx="1256450" cy="39557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54490" y="1420821"/>
            <a:ext cx="4684706" cy="769441"/>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mj-lt"/>
              </a:rPr>
              <a:t>Originally constructed as Primary School in 1951</a:t>
            </a:r>
          </a:p>
        </p:txBody>
      </p:sp>
      <p:sp>
        <p:nvSpPr>
          <p:cNvPr id="3" name="TextBox 2"/>
          <p:cNvSpPr txBox="1"/>
          <p:nvPr/>
        </p:nvSpPr>
        <p:spPr>
          <a:xfrm>
            <a:off x="7225048" y="2571042"/>
            <a:ext cx="45719" cy="369332"/>
          </a:xfrm>
          <a:prstGeom prst="rect">
            <a:avLst/>
          </a:prstGeom>
          <a:noFill/>
        </p:spPr>
        <p:txBody>
          <a:bodyPr wrap="square" rtlCol="0">
            <a:spAutoFit/>
          </a:bodyPr>
          <a:lstStyle/>
          <a:p>
            <a:endParaRPr lang="en-US" dirty="0"/>
          </a:p>
        </p:txBody>
      </p:sp>
      <p:sp>
        <p:nvSpPr>
          <p:cNvPr id="26" name="TextBox 25"/>
          <p:cNvSpPr txBox="1"/>
          <p:nvPr/>
        </p:nvSpPr>
        <p:spPr>
          <a:xfrm>
            <a:off x="151528" y="3460448"/>
            <a:ext cx="6502112" cy="430887"/>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mj-lt"/>
              </a:rPr>
              <a:t>Green hall extension 1964</a:t>
            </a:r>
          </a:p>
        </p:txBody>
      </p:sp>
      <p:sp>
        <p:nvSpPr>
          <p:cNvPr id="27" name="TextBox 26"/>
          <p:cNvSpPr txBox="1"/>
          <p:nvPr/>
        </p:nvSpPr>
        <p:spPr>
          <a:xfrm>
            <a:off x="151528" y="2143277"/>
            <a:ext cx="5000368" cy="769441"/>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mj-lt"/>
              </a:rPr>
              <a:t>Commons and classroom addition 1953/54 as part of WHS construction </a:t>
            </a:r>
          </a:p>
        </p:txBody>
      </p:sp>
      <p:sp>
        <p:nvSpPr>
          <p:cNvPr id="28" name="TextBox 27"/>
          <p:cNvSpPr txBox="1"/>
          <p:nvPr/>
        </p:nvSpPr>
        <p:spPr>
          <a:xfrm>
            <a:off x="156393" y="3989788"/>
            <a:ext cx="4229207" cy="430887"/>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mj-lt"/>
              </a:rPr>
              <a:t>Classroom addition (2) 1967</a:t>
            </a:r>
          </a:p>
        </p:txBody>
      </p:sp>
      <p:sp>
        <p:nvSpPr>
          <p:cNvPr id="29" name="TextBox 28"/>
          <p:cNvSpPr txBox="1"/>
          <p:nvPr/>
        </p:nvSpPr>
        <p:spPr>
          <a:xfrm>
            <a:off x="151528" y="2972883"/>
            <a:ext cx="4001062" cy="430887"/>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mj-lt"/>
              </a:rPr>
              <a:t>Yellow hall addition 1962</a:t>
            </a:r>
          </a:p>
        </p:txBody>
      </p:sp>
      <p:sp>
        <p:nvSpPr>
          <p:cNvPr id="30" name="TextBox 29"/>
          <p:cNvSpPr txBox="1"/>
          <p:nvPr/>
        </p:nvSpPr>
        <p:spPr>
          <a:xfrm>
            <a:off x="154489" y="4582353"/>
            <a:ext cx="4136429" cy="430887"/>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mj-lt"/>
              </a:rPr>
              <a:t>Gym locker room 1982</a:t>
            </a:r>
          </a:p>
        </p:txBody>
      </p:sp>
      <p:sp>
        <p:nvSpPr>
          <p:cNvPr id="31" name="TextBox 30"/>
          <p:cNvSpPr txBox="1"/>
          <p:nvPr/>
        </p:nvSpPr>
        <p:spPr>
          <a:xfrm>
            <a:off x="154489" y="5140809"/>
            <a:ext cx="4136429" cy="1446550"/>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mj-lt"/>
              </a:rPr>
              <a:t>Yellow gym, library addition and building modernization 1993</a:t>
            </a:r>
          </a:p>
          <a:p>
            <a:endParaRPr lang="en-US" sz="2200" dirty="0">
              <a:latin typeface="+mj-lt"/>
            </a:endParaRPr>
          </a:p>
          <a:p>
            <a:pPr marL="342900" indent="-342900">
              <a:buFont typeface="Arial" panose="020B0604020202020204" pitchFamily="34" charset="0"/>
              <a:buChar char="•"/>
            </a:pPr>
            <a:r>
              <a:rPr lang="en-US" sz="2200" dirty="0">
                <a:latin typeface="+mj-lt"/>
              </a:rPr>
              <a:t>5 portable buildings  </a:t>
            </a:r>
          </a:p>
        </p:txBody>
      </p:sp>
      <p:sp>
        <p:nvSpPr>
          <p:cNvPr id="32" name="Rectangle 31"/>
          <p:cNvSpPr/>
          <p:nvPr/>
        </p:nvSpPr>
        <p:spPr>
          <a:xfrm rot="5400000">
            <a:off x="8875237" y="3945378"/>
            <a:ext cx="688340" cy="96011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0C383140-8215-4678-84BC-39E341E13F91}"/>
              </a:ext>
            </a:extLst>
          </p:cNvPr>
          <p:cNvSpPr/>
          <p:nvPr/>
        </p:nvSpPr>
        <p:spPr>
          <a:xfrm>
            <a:off x="5747160" y="3502567"/>
            <a:ext cx="273407" cy="578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E123D69-E3F6-42C4-89B1-94BFD1410CB5}"/>
              </a:ext>
            </a:extLst>
          </p:cNvPr>
          <p:cNvSpPr/>
          <p:nvPr/>
        </p:nvSpPr>
        <p:spPr>
          <a:xfrm>
            <a:off x="6139680" y="2665861"/>
            <a:ext cx="273407" cy="578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CD4DEC2-A70D-4806-BBDA-0D06A4ACA946}"/>
              </a:ext>
            </a:extLst>
          </p:cNvPr>
          <p:cNvSpPr/>
          <p:nvPr/>
        </p:nvSpPr>
        <p:spPr>
          <a:xfrm rot="16868724">
            <a:off x="5877603" y="1619954"/>
            <a:ext cx="273407" cy="578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7B6FB91-7AFC-48BA-8449-33BFB8A897FB}"/>
              </a:ext>
            </a:extLst>
          </p:cNvPr>
          <p:cNvSpPr/>
          <p:nvPr/>
        </p:nvSpPr>
        <p:spPr>
          <a:xfrm>
            <a:off x="6151737" y="3502567"/>
            <a:ext cx="273407" cy="578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133083A-0C0B-486C-8345-4051EF93B351}"/>
              </a:ext>
            </a:extLst>
          </p:cNvPr>
          <p:cNvSpPr/>
          <p:nvPr/>
        </p:nvSpPr>
        <p:spPr>
          <a:xfrm>
            <a:off x="5735685" y="2676480"/>
            <a:ext cx="273407" cy="5783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024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fade">
                                      <p:cBhvr>
                                        <p:cTn id="24" dur="500"/>
                                        <p:tgtEl>
                                          <p:spTgt spid="5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500"/>
                                        <p:tgtEl>
                                          <p:spTgt spid="5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fade">
                                      <p:cBhvr>
                                        <p:cTn id="66" dur="500"/>
                                        <p:tgtEl>
                                          <p:spTgt spid="5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fade">
                                      <p:cBhvr>
                                        <p:cTn id="82" dur="500"/>
                                        <p:tgtEl>
                                          <p:spTgt spid="5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500"/>
                                        <p:tgtEl>
                                          <p:spTgt spid="32"/>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35"/>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2"/>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33"/>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36"/>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17" grpId="0" animBg="1"/>
      <p:bldP spid="19" grpId="0"/>
      <p:bldP spid="26" grpId="0"/>
      <p:bldP spid="27" grpId="0"/>
      <p:bldP spid="28" grpId="0"/>
      <p:bldP spid="29" grpId="0"/>
      <p:bldP spid="30" grpId="0"/>
      <p:bldP spid="31" grpId="0"/>
      <p:bldP spid="32" grpId="0" animBg="1"/>
      <p:bldP spid="2" grpId="0" animBg="1"/>
      <p:bldP spid="33" grpId="0" animBg="1"/>
      <p:bldP spid="34" grpId="0" animBg="1"/>
      <p:bldP spid="35" grpId="0" animBg="1"/>
      <p:bldP spid="3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16000"/>
          </a:stretch>
        </a:blipFill>
        <a:effectLst/>
      </p:bgPr>
    </p:bg>
    <p:spTree>
      <p:nvGrpSpPr>
        <p:cNvPr id="1" name=""/>
        <p:cNvGrpSpPr/>
        <p:nvPr/>
      </p:nvGrpSpPr>
      <p:grpSpPr>
        <a:xfrm>
          <a:off x="0" y="0"/>
          <a:ext cx="0" cy="0"/>
          <a:chOff x="0" y="0"/>
          <a:chExt cx="0" cy="0"/>
        </a:xfrm>
      </p:grpSpPr>
      <p:sp>
        <p:nvSpPr>
          <p:cNvPr id="16" name="TextBox 15"/>
          <p:cNvSpPr txBox="1"/>
          <p:nvPr/>
        </p:nvSpPr>
        <p:spPr>
          <a:xfrm>
            <a:off x="201797" y="1244712"/>
            <a:ext cx="4355936" cy="5262979"/>
          </a:xfrm>
          <a:prstGeom prst="rect">
            <a:avLst/>
          </a:prstGeom>
          <a:noFill/>
        </p:spPr>
        <p:txBody>
          <a:bodyPr wrap="none" rtlCol="0">
            <a:spAutoFit/>
          </a:bodyPr>
          <a:lstStyle/>
          <a:p>
            <a:r>
              <a:rPr lang="en-US" sz="2100" u="sng" dirty="0">
                <a:latin typeface="+mj-lt"/>
              </a:rPr>
              <a:t>WMS ROOFING MAP</a:t>
            </a:r>
          </a:p>
          <a:p>
            <a:pPr marL="342900" indent="-342900">
              <a:buAutoNum type="arabicPlain"/>
            </a:pPr>
            <a:r>
              <a:rPr lang="en-US" sz="2100" dirty="0">
                <a:latin typeface="+mj-lt"/>
              </a:rPr>
              <a:t>Yellow Gym</a:t>
            </a:r>
          </a:p>
          <a:p>
            <a:pPr marL="342900" indent="-342900">
              <a:buAutoNum type="arabicPlain"/>
            </a:pPr>
            <a:r>
              <a:rPr lang="en-US" sz="2100" dirty="0">
                <a:latin typeface="+mj-lt"/>
              </a:rPr>
              <a:t>Yellow Hall west</a:t>
            </a:r>
          </a:p>
          <a:p>
            <a:pPr marL="342900" indent="-342900">
              <a:buAutoNum type="arabicPlain"/>
            </a:pPr>
            <a:r>
              <a:rPr lang="en-US" sz="2100" dirty="0">
                <a:latin typeface="+mj-lt"/>
              </a:rPr>
              <a:t>Yellow Hall main</a:t>
            </a:r>
          </a:p>
          <a:p>
            <a:pPr marL="342900" indent="-342900">
              <a:buAutoNum type="arabicPlain"/>
            </a:pPr>
            <a:r>
              <a:rPr lang="en-US" sz="2100" dirty="0">
                <a:latin typeface="+mj-lt"/>
              </a:rPr>
              <a:t>Commons</a:t>
            </a:r>
          </a:p>
          <a:p>
            <a:pPr marL="342900" indent="-342900">
              <a:buAutoNum type="arabicPlain"/>
            </a:pPr>
            <a:r>
              <a:rPr lang="en-US" sz="2100" dirty="0">
                <a:latin typeface="+mj-lt"/>
              </a:rPr>
              <a:t>Library bridge</a:t>
            </a:r>
          </a:p>
          <a:p>
            <a:pPr marL="342900" indent="-342900">
              <a:buAutoNum type="arabicPlain"/>
            </a:pPr>
            <a:r>
              <a:rPr lang="en-US" sz="2100" dirty="0">
                <a:latin typeface="+mj-lt"/>
              </a:rPr>
              <a:t>Green Hall</a:t>
            </a:r>
          </a:p>
          <a:p>
            <a:pPr marL="342900" indent="-342900">
              <a:buAutoNum type="arabicPlain"/>
            </a:pPr>
            <a:r>
              <a:rPr lang="en-US" sz="2100" dirty="0">
                <a:latin typeface="+mj-lt"/>
              </a:rPr>
              <a:t>Metal Shop</a:t>
            </a:r>
          </a:p>
          <a:p>
            <a:pPr marL="342900" indent="-342900">
              <a:buAutoNum type="arabicPlain"/>
            </a:pPr>
            <a:r>
              <a:rPr lang="en-US" sz="2100" dirty="0">
                <a:latin typeface="+mj-lt"/>
              </a:rPr>
              <a:t>Green Gym</a:t>
            </a:r>
          </a:p>
          <a:p>
            <a:pPr marL="342900" indent="-342900">
              <a:buAutoNum type="arabicPlain"/>
            </a:pPr>
            <a:r>
              <a:rPr lang="en-US" sz="2100" dirty="0">
                <a:latin typeface="+mj-lt"/>
              </a:rPr>
              <a:t>Green Mezzanine</a:t>
            </a:r>
          </a:p>
          <a:p>
            <a:pPr marL="342900" indent="-342900">
              <a:buAutoNum type="arabicPlain"/>
            </a:pPr>
            <a:r>
              <a:rPr lang="en-US" sz="2100" dirty="0">
                <a:latin typeface="+mj-lt"/>
              </a:rPr>
              <a:t>Performing Arts</a:t>
            </a:r>
          </a:p>
          <a:p>
            <a:pPr marL="342900" indent="-342900">
              <a:buAutoNum type="arabicPlain"/>
            </a:pPr>
            <a:endParaRPr lang="en-US" sz="2100" dirty="0">
              <a:latin typeface="+mj-lt"/>
            </a:endParaRPr>
          </a:p>
          <a:p>
            <a:r>
              <a:rPr lang="en-US" sz="2100" u="sng" dirty="0">
                <a:latin typeface="+mj-lt"/>
              </a:rPr>
              <a:t>BLACKTOP </a:t>
            </a:r>
          </a:p>
          <a:p>
            <a:r>
              <a:rPr lang="en-US" sz="2100" dirty="0">
                <a:latin typeface="+mj-lt"/>
              </a:rPr>
              <a:t>A  North/Green Gym parking </a:t>
            </a:r>
          </a:p>
          <a:p>
            <a:r>
              <a:rPr lang="en-US" sz="2100" dirty="0">
                <a:latin typeface="+mj-lt"/>
              </a:rPr>
              <a:t>B  West parking, BB court, service road</a:t>
            </a:r>
          </a:p>
          <a:p>
            <a:r>
              <a:rPr lang="en-US" sz="2100" dirty="0">
                <a:latin typeface="+mj-lt"/>
              </a:rPr>
              <a:t>C  Bus parking, DO, south</a:t>
            </a:r>
          </a:p>
        </p:txBody>
      </p:sp>
      <p:sp>
        <p:nvSpPr>
          <p:cNvPr id="15" name="Rectangle 14"/>
          <p:cNvSpPr/>
          <p:nvPr/>
        </p:nvSpPr>
        <p:spPr>
          <a:xfrm>
            <a:off x="145143" y="44383"/>
            <a:ext cx="6096000" cy="1077218"/>
          </a:xfrm>
          <a:prstGeom prst="rect">
            <a:avLst/>
          </a:prstGeom>
        </p:spPr>
        <p:txBody>
          <a:bodyPr>
            <a:spAutoFit/>
          </a:bodyPr>
          <a:lstStyle/>
          <a:p>
            <a:r>
              <a:rPr lang="en-US" sz="3600" dirty="0">
                <a:latin typeface="+mj-lt"/>
              </a:rPr>
              <a:t>WMS </a:t>
            </a:r>
            <a:br>
              <a:rPr lang="en-US" dirty="0">
                <a:latin typeface="+mj-lt"/>
              </a:rPr>
            </a:br>
            <a:r>
              <a:rPr lang="en-US" sz="2800" i="1" dirty="0">
                <a:latin typeface="+mj-lt"/>
              </a:rPr>
              <a:t>Roofing Map</a:t>
            </a:r>
          </a:p>
        </p:txBody>
      </p:sp>
      <p:pic>
        <p:nvPicPr>
          <p:cNvPr id="4" name="Picture 3">
            <a:extLst>
              <a:ext uri="{FF2B5EF4-FFF2-40B4-BE49-F238E27FC236}">
                <a16:creationId xmlns:a16="http://schemas.microsoft.com/office/drawing/2014/main" id="{534562D7-E7B9-4EA9-8203-F9427FC2C780}"/>
              </a:ext>
            </a:extLst>
          </p:cNvPr>
          <p:cNvPicPr>
            <a:picLocks noChangeAspect="1"/>
          </p:cNvPicPr>
          <p:nvPr/>
        </p:nvPicPr>
        <p:blipFill>
          <a:blip r:embed="rId3"/>
          <a:stretch>
            <a:fillRect/>
          </a:stretch>
        </p:blipFill>
        <p:spPr>
          <a:xfrm>
            <a:off x="4876509" y="331330"/>
            <a:ext cx="6781188" cy="6195340"/>
          </a:xfrm>
          <a:prstGeom prst="rect">
            <a:avLst/>
          </a:prstGeom>
        </p:spPr>
      </p:pic>
      <p:sp>
        <p:nvSpPr>
          <p:cNvPr id="5" name="TextBox 4">
            <a:extLst>
              <a:ext uri="{FF2B5EF4-FFF2-40B4-BE49-F238E27FC236}">
                <a16:creationId xmlns:a16="http://schemas.microsoft.com/office/drawing/2014/main" id="{1142A5BD-9F6B-4C08-AE58-7F0BF8494999}"/>
              </a:ext>
            </a:extLst>
          </p:cNvPr>
          <p:cNvSpPr txBox="1"/>
          <p:nvPr/>
        </p:nvSpPr>
        <p:spPr>
          <a:xfrm>
            <a:off x="5952201" y="4061736"/>
            <a:ext cx="393752" cy="461665"/>
          </a:xfrm>
          <a:prstGeom prst="rect">
            <a:avLst/>
          </a:prstGeom>
          <a:noFill/>
        </p:spPr>
        <p:txBody>
          <a:bodyPr wrap="square" rtlCol="0">
            <a:spAutoFit/>
          </a:bodyPr>
          <a:lstStyle/>
          <a:p>
            <a:r>
              <a:rPr lang="en-US" sz="2400" b="1" dirty="0"/>
              <a:t>1</a:t>
            </a:r>
          </a:p>
        </p:txBody>
      </p:sp>
      <p:sp>
        <p:nvSpPr>
          <p:cNvPr id="28" name="TextBox 27">
            <a:extLst>
              <a:ext uri="{FF2B5EF4-FFF2-40B4-BE49-F238E27FC236}">
                <a16:creationId xmlns:a16="http://schemas.microsoft.com/office/drawing/2014/main" id="{CA0978C0-EB12-4867-B085-2D758561B5E3}"/>
              </a:ext>
            </a:extLst>
          </p:cNvPr>
          <p:cNvSpPr txBox="1"/>
          <p:nvPr/>
        </p:nvSpPr>
        <p:spPr>
          <a:xfrm>
            <a:off x="8664974" y="2284655"/>
            <a:ext cx="393752" cy="461665"/>
          </a:xfrm>
          <a:prstGeom prst="rect">
            <a:avLst/>
          </a:prstGeom>
          <a:noFill/>
        </p:spPr>
        <p:txBody>
          <a:bodyPr wrap="square" rtlCol="0">
            <a:spAutoFit/>
          </a:bodyPr>
          <a:lstStyle/>
          <a:p>
            <a:r>
              <a:rPr lang="en-US" sz="2400" b="1" dirty="0"/>
              <a:t>8</a:t>
            </a:r>
          </a:p>
        </p:txBody>
      </p:sp>
      <p:sp>
        <p:nvSpPr>
          <p:cNvPr id="31" name="TextBox 30">
            <a:extLst>
              <a:ext uri="{FF2B5EF4-FFF2-40B4-BE49-F238E27FC236}">
                <a16:creationId xmlns:a16="http://schemas.microsoft.com/office/drawing/2014/main" id="{AC6FBAA6-D562-4D89-9A7F-4ED0B0DE1A57}"/>
              </a:ext>
            </a:extLst>
          </p:cNvPr>
          <p:cNvSpPr txBox="1"/>
          <p:nvPr/>
        </p:nvSpPr>
        <p:spPr>
          <a:xfrm>
            <a:off x="7253349" y="2053823"/>
            <a:ext cx="393752" cy="461665"/>
          </a:xfrm>
          <a:prstGeom prst="rect">
            <a:avLst/>
          </a:prstGeom>
          <a:noFill/>
        </p:spPr>
        <p:txBody>
          <a:bodyPr wrap="square" rtlCol="0">
            <a:spAutoFit/>
          </a:bodyPr>
          <a:lstStyle/>
          <a:p>
            <a:r>
              <a:rPr lang="en-US" sz="2400" b="1" dirty="0"/>
              <a:t>7</a:t>
            </a:r>
          </a:p>
        </p:txBody>
      </p:sp>
      <p:sp>
        <p:nvSpPr>
          <p:cNvPr id="32" name="TextBox 31">
            <a:extLst>
              <a:ext uri="{FF2B5EF4-FFF2-40B4-BE49-F238E27FC236}">
                <a16:creationId xmlns:a16="http://schemas.microsoft.com/office/drawing/2014/main" id="{BD7206F2-2AC8-4589-866C-D31068495AB6}"/>
              </a:ext>
            </a:extLst>
          </p:cNvPr>
          <p:cNvSpPr txBox="1"/>
          <p:nvPr/>
        </p:nvSpPr>
        <p:spPr>
          <a:xfrm>
            <a:off x="8670042" y="3982663"/>
            <a:ext cx="393752" cy="461665"/>
          </a:xfrm>
          <a:prstGeom prst="rect">
            <a:avLst/>
          </a:prstGeom>
          <a:noFill/>
        </p:spPr>
        <p:txBody>
          <a:bodyPr wrap="square" rtlCol="0">
            <a:spAutoFit/>
          </a:bodyPr>
          <a:lstStyle/>
          <a:p>
            <a:r>
              <a:rPr lang="en-US" sz="2400" b="1" dirty="0"/>
              <a:t>6</a:t>
            </a:r>
          </a:p>
        </p:txBody>
      </p:sp>
      <p:sp>
        <p:nvSpPr>
          <p:cNvPr id="33" name="TextBox 32">
            <a:extLst>
              <a:ext uri="{FF2B5EF4-FFF2-40B4-BE49-F238E27FC236}">
                <a16:creationId xmlns:a16="http://schemas.microsoft.com/office/drawing/2014/main" id="{EB6A1B72-1647-48ED-AFFD-B35E18977232}"/>
              </a:ext>
            </a:extLst>
          </p:cNvPr>
          <p:cNvSpPr txBox="1"/>
          <p:nvPr/>
        </p:nvSpPr>
        <p:spPr>
          <a:xfrm>
            <a:off x="8577751" y="2862834"/>
            <a:ext cx="393752" cy="461665"/>
          </a:xfrm>
          <a:prstGeom prst="rect">
            <a:avLst/>
          </a:prstGeom>
          <a:noFill/>
        </p:spPr>
        <p:txBody>
          <a:bodyPr wrap="square" rtlCol="0">
            <a:spAutoFit/>
          </a:bodyPr>
          <a:lstStyle/>
          <a:p>
            <a:r>
              <a:rPr lang="en-US" sz="2400" b="1" dirty="0"/>
              <a:t>9</a:t>
            </a:r>
          </a:p>
        </p:txBody>
      </p:sp>
      <p:sp>
        <p:nvSpPr>
          <p:cNvPr id="34" name="TextBox 33">
            <a:extLst>
              <a:ext uri="{FF2B5EF4-FFF2-40B4-BE49-F238E27FC236}">
                <a16:creationId xmlns:a16="http://schemas.microsoft.com/office/drawing/2014/main" id="{003CA686-C4B2-4CF0-BD74-0B52EDB6DA31}"/>
              </a:ext>
            </a:extLst>
          </p:cNvPr>
          <p:cNvSpPr txBox="1"/>
          <p:nvPr/>
        </p:nvSpPr>
        <p:spPr>
          <a:xfrm>
            <a:off x="9570298" y="2603881"/>
            <a:ext cx="613607" cy="461665"/>
          </a:xfrm>
          <a:prstGeom prst="rect">
            <a:avLst/>
          </a:prstGeom>
          <a:noFill/>
        </p:spPr>
        <p:txBody>
          <a:bodyPr wrap="square" rtlCol="0">
            <a:spAutoFit/>
          </a:bodyPr>
          <a:lstStyle/>
          <a:p>
            <a:r>
              <a:rPr lang="en-US" sz="2400" b="1" dirty="0"/>
              <a:t>10</a:t>
            </a:r>
          </a:p>
        </p:txBody>
      </p:sp>
      <p:sp>
        <p:nvSpPr>
          <p:cNvPr id="35" name="TextBox 34">
            <a:extLst>
              <a:ext uri="{FF2B5EF4-FFF2-40B4-BE49-F238E27FC236}">
                <a16:creationId xmlns:a16="http://schemas.microsoft.com/office/drawing/2014/main" id="{F4A76856-68C3-487E-806C-C840EE07718F}"/>
              </a:ext>
            </a:extLst>
          </p:cNvPr>
          <p:cNvSpPr txBox="1"/>
          <p:nvPr/>
        </p:nvSpPr>
        <p:spPr>
          <a:xfrm>
            <a:off x="9198154" y="5278787"/>
            <a:ext cx="393752" cy="461665"/>
          </a:xfrm>
          <a:prstGeom prst="rect">
            <a:avLst/>
          </a:prstGeom>
          <a:noFill/>
        </p:spPr>
        <p:txBody>
          <a:bodyPr wrap="square" rtlCol="0">
            <a:spAutoFit/>
          </a:bodyPr>
          <a:lstStyle/>
          <a:p>
            <a:r>
              <a:rPr lang="en-US" sz="2400" b="1" dirty="0"/>
              <a:t>4</a:t>
            </a:r>
          </a:p>
        </p:txBody>
      </p:sp>
      <p:sp>
        <p:nvSpPr>
          <p:cNvPr id="36" name="TextBox 35">
            <a:extLst>
              <a:ext uri="{FF2B5EF4-FFF2-40B4-BE49-F238E27FC236}">
                <a16:creationId xmlns:a16="http://schemas.microsoft.com/office/drawing/2014/main" id="{263E92BC-C029-4D44-9C2F-D4223F5A9D45}"/>
              </a:ext>
            </a:extLst>
          </p:cNvPr>
          <p:cNvSpPr txBox="1"/>
          <p:nvPr/>
        </p:nvSpPr>
        <p:spPr>
          <a:xfrm>
            <a:off x="6005896" y="5153921"/>
            <a:ext cx="393752" cy="461665"/>
          </a:xfrm>
          <a:prstGeom prst="rect">
            <a:avLst/>
          </a:prstGeom>
          <a:noFill/>
        </p:spPr>
        <p:txBody>
          <a:bodyPr wrap="square" rtlCol="0">
            <a:spAutoFit/>
          </a:bodyPr>
          <a:lstStyle/>
          <a:p>
            <a:r>
              <a:rPr lang="en-US" sz="2400" b="1" dirty="0"/>
              <a:t>2</a:t>
            </a:r>
          </a:p>
        </p:txBody>
      </p:sp>
      <p:sp>
        <p:nvSpPr>
          <p:cNvPr id="37" name="TextBox 36">
            <a:extLst>
              <a:ext uri="{FF2B5EF4-FFF2-40B4-BE49-F238E27FC236}">
                <a16:creationId xmlns:a16="http://schemas.microsoft.com/office/drawing/2014/main" id="{8C8DE025-F4DA-43E3-BDB9-05B92D1A1793}"/>
              </a:ext>
            </a:extLst>
          </p:cNvPr>
          <p:cNvSpPr txBox="1"/>
          <p:nvPr/>
        </p:nvSpPr>
        <p:spPr>
          <a:xfrm>
            <a:off x="8075263" y="5153922"/>
            <a:ext cx="393752" cy="461665"/>
          </a:xfrm>
          <a:prstGeom prst="rect">
            <a:avLst/>
          </a:prstGeom>
          <a:noFill/>
        </p:spPr>
        <p:txBody>
          <a:bodyPr wrap="square" rtlCol="0">
            <a:spAutoFit/>
          </a:bodyPr>
          <a:lstStyle/>
          <a:p>
            <a:r>
              <a:rPr lang="en-US" sz="2400" b="1" dirty="0"/>
              <a:t>3</a:t>
            </a:r>
          </a:p>
        </p:txBody>
      </p:sp>
      <p:sp>
        <p:nvSpPr>
          <p:cNvPr id="38" name="TextBox 37">
            <a:extLst>
              <a:ext uri="{FF2B5EF4-FFF2-40B4-BE49-F238E27FC236}">
                <a16:creationId xmlns:a16="http://schemas.microsoft.com/office/drawing/2014/main" id="{6807CAFF-5656-44F3-B0AB-FF57CBEC1751}"/>
              </a:ext>
            </a:extLst>
          </p:cNvPr>
          <p:cNvSpPr txBox="1"/>
          <p:nvPr/>
        </p:nvSpPr>
        <p:spPr>
          <a:xfrm>
            <a:off x="7323801" y="5433336"/>
            <a:ext cx="393752" cy="461665"/>
          </a:xfrm>
          <a:prstGeom prst="rect">
            <a:avLst/>
          </a:prstGeom>
          <a:noFill/>
        </p:spPr>
        <p:txBody>
          <a:bodyPr wrap="square" rtlCol="0">
            <a:spAutoFit/>
          </a:bodyPr>
          <a:lstStyle/>
          <a:p>
            <a:r>
              <a:rPr lang="en-US" sz="2400" b="1" dirty="0"/>
              <a:t>1</a:t>
            </a:r>
          </a:p>
        </p:txBody>
      </p:sp>
      <p:sp>
        <p:nvSpPr>
          <p:cNvPr id="39" name="TextBox 38">
            <a:extLst>
              <a:ext uri="{FF2B5EF4-FFF2-40B4-BE49-F238E27FC236}">
                <a16:creationId xmlns:a16="http://schemas.microsoft.com/office/drawing/2014/main" id="{04EED4F2-764B-48A1-9692-3D366B651F35}"/>
              </a:ext>
            </a:extLst>
          </p:cNvPr>
          <p:cNvSpPr txBox="1"/>
          <p:nvPr/>
        </p:nvSpPr>
        <p:spPr>
          <a:xfrm>
            <a:off x="9423916" y="4426415"/>
            <a:ext cx="393752" cy="461665"/>
          </a:xfrm>
          <a:prstGeom prst="rect">
            <a:avLst/>
          </a:prstGeom>
          <a:noFill/>
        </p:spPr>
        <p:txBody>
          <a:bodyPr wrap="square" rtlCol="0">
            <a:spAutoFit/>
          </a:bodyPr>
          <a:lstStyle/>
          <a:p>
            <a:r>
              <a:rPr lang="en-US" sz="2400" b="1" dirty="0"/>
              <a:t>5</a:t>
            </a:r>
          </a:p>
        </p:txBody>
      </p:sp>
      <p:sp>
        <p:nvSpPr>
          <p:cNvPr id="40" name="TextBox 39">
            <a:extLst>
              <a:ext uri="{FF2B5EF4-FFF2-40B4-BE49-F238E27FC236}">
                <a16:creationId xmlns:a16="http://schemas.microsoft.com/office/drawing/2014/main" id="{C3A0C835-5089-48E0-83A0-6964EADB9ADA}"/>
              </a:ext>
            </a:extLst>
          </p:cNvPr>
          <p:cNvSpPr txBox="1"/>
          <p:nvPr/>
        </p:nvSpPr>
        <p:spPr>
          <a:xfrm>
            <a:off x="7628601" y="5738136"/>
            <a:ext cx="393752" cy="461665"/>
          </a:xfrm>
          <a:prstGeom prst="rect">
            <a:avLst/>
          </a:prstGeom>
          <a:noFill/>
        </p:spPr>
        <p:txBody>
          <a:bodyPr wrap="square" rtlCol="0">
            <a:spAutoFit/>
          </a:bodyPr>
          <a:lstStyle/>
          <a:p>
            <a:r>
              <a:rPr lang="en-US" sz="2400" b="1" dirty="0"/>
              <a:t>1</a:t>
            </a:r>
          </a:p>
        </p:txBody>
      </p:sp>
      <p:sp>
        <p:nvSpPr>
          <p:cNvPr id="41" name="TextBox 40">
            <a:extLst>
              <a:ext uri="{FF2B5EF4-FFF2-40B4-BE49-F238E27FC236}">
                <a16:creationId xmlns:a16="http://schemas.microsoft.com/office/drawing/2014/main" id="{3BA8A42C-BC36-4D76-A880-6C761DCBB002}"/>
              </a:ext>
            </a:extLst>
          </p:cNvPr>
          <p:cNvSpPr txBox="1"/>
          <p:nvPr/>
        </p:nvSpPr>
        <p:spPr>
          <a:xfrm>
            <a:off x="8597745" y="1679516"/>
            <a:ext cx="393752" cy="461665"/>
          </a:xfrm>
          <a:prstGeom prst="rect">
            <a:avLst/>
          </a:prstGeom>
          <a:noFill/>
        </p:spPr>
        <p:txBody>
          <a:bodyPr wrap="square" rtlCol="0">
            <a:spAutoFit/>
          </a:bodyPr>
          <a:lstStyle/>
          <a:p>
            <a:r>
              <a:rPr lang="en-US" sz="2400" b="1" dirty="0">
                <a:solidFill>
                  <a:schemeClr val="bg1"/>
                </a:solidFill>
              </a:rPr>
              <a:t>A</a:t>
            </a:r>
          </a:p>
        </p:txBody>
      </p:sp>
      <p:sp>
        <p:nvSpPr>
          <p:cNvPr id="42" name="TextBox 41">
            <a:extLst>
              <a:ext uri="{FF2B5EF4-FFF2-40B4-BE49-F238E27FC236}">
                <a16:creationId xmlns:a16="http://schemas.microsoft.com/office/drawing/2014/main" id="{B096151D-CDDA-4CB8-B78D-36707BF666BF}"/>
              </a:ext>
            </a:extLst>
          </p:cNvPr>
          <p:cNvSpPr txBox="1"/>
          <p:nvPr/>
        </p:nvSpPr>
        <p:spPr>
          <a:xfrm>
            <a:off x="8499602" y="5738136"/>
            <a:ext cx="393752" cy="461665"/>
          </a:xfrm>
          <a:prstGeom prst="rect">
            <a:avLst/>
          </a:prstGeom>
          <a:noFill/>
        </p:spPr>
        <p:txBody>
          <a:bodyPr wrap="square" rtlCol="0">
            <a:spAutoFit/>
          </a:bodyPr>
          <a:lstStyle/>
          <a:p>
            <a:r>
              <a:rPr lang="en-US" sz="2400" b="1" dirty="0">
                <a:solidFill>
                  <a:schemeClr val="bg1"/>
                </a:solidFill>
              </a:rPr>
              <a:t>C</a:t>
            </a:r>
          </a:p>
        </p:txBody>
      </p:sp>
      <p:sp>
        <p:nvSpPr>
          <p:cNvPr id="43" name="TextBox 42">
            <a:extLst>
              <a:ext uri="{FF2B5EF4-FFF2-40B4-BE49-F238E27FC236}">
                <a16:creationId xmlns:a16="http://schemas.microsoft.com/office/drawing/2014/main" id="{0DD8FF66-165A-403B-A03B-7C6FFFDC43E9}"/>
              </a:ext>
            </a:extLst>
          </p:cNvPr>
          <p:cNvSpPr txBox="1"/>
          <p:nvPr/>
        </p:nvSpPr>
        <p:spPr>
          <a:xfrm>
            <a:off x="5141494" y="3533500"/>
            <a:ext cx="393752" cy="461665"/>
          </a:xfrm>
          <a:prstGeom prst="rect">
            <a:avLst/>
          </a:prstGeom>
          <a:noFill/>
        </p:spPr>
        <p:txBody>
          <a:bodyPr wrap="square" rtlCol="0">
            <a:spAutoFit/>
          </a:bodyPr>
          <a:lstStyle/>
          <a:p>
            <a:r>
              <a:rPr lang="en-US" sz="2400" b="1" dirty="0">
                <a:solidFill>
                  <a:schemeClr val="bg1"/>
                </a:solidFill>
              </a:rPr>
              <a:t>B</a:t>
            </a:r>
          </a:p>
        </p:txBody>
      </p:sp>
    </p:spTree>
    <p:extLst>
      <p:ext uri="{BB962C8B-B14F-4D97-AF65-F5344CB8AC3E}">
        <p14:creationId xmlns:p14="http://schemas.microsoft.com/office/powerpoint/2010/main" val="22639925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1000" t="-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489" y="0"/>
            <a:ext cx="9404723" cy="1400530"/>
          </a:xfrm>
        </p:spPr>
        <p:txBody>
          <a:bodyPr/>
          <a:lstStyle/>
          <a:p>
            <a:r>
              <a:rPr lang="en-US" sz="3600" dirty="0"/>
              <a:t>WMS</a:t>
            </a:r>
            <a:br>
              <a:rPr lang="en-US" dirty="0"/>
            </a:br>
            <a:r>
              <a:rPr lang="en-US" sz="2800" i="1" dirty="0"/>
              <a:t>Roofing Analysis</a:t>
            </a:r>
          </a:p>
        </p:txBody>
      </p:sp>
      <p:graphicFrame>
        <p:nvGraphicFramePr>
          <p:cNvPr id="6" name="Table 5"/>
          <p:cNvGraphicFramePr>
            <a:graphicFrameLocks noGrp="1"/>
          </p:cNvGraphicFramePr>
          <p:nvPr>
            <p:extLst>
              <p:ext uri="{D42A27DB-BD31-4B8C-83A1-F6EECF244321}">
                <p14:modId xmlns:p14="http://schemas.microsoft.com/office/powerpoint/2010/main" val="4204027861"/>
              </p:ext>
            </p:extLst>
          </p:nvPr>
        </p:nvGraphicFramePr>
        <p:xfrm>
          <a:off x="495489" y="1438836"/>
          <a:ext cx="11048622" cy="4283120"/>
        </p:xfrm>
        <a:graphic>
          <a:graphicData uri="http://schemas.openxmlformats.org/drawingml/2006/table">
            <a:tbl>
              <a:tblPr firstRow="1" bandRow="1">
                <a:tableStyleId>{7DF18680-E054-41AD-8BC1-D1AEF772440D}</a:tableStyleId>
              </a:tblPr>
              <a:tblGrid>
                <a:gridCol w="2833044">
                  <a:extLst>
                    <a:ext uri="{9D8B030D-6E8A-4147-A177-3AD203B41FA5}">
                      <a16:colId xmlns:a16="http://schemas.microsoft.com/office/drawing/2014/main" val="20000"/>
                    </a:ext>
                  </a:extLst>
                </a:gridCol>
                <a:gridCol w="993854">
                  <a:extLst>
                    <a:ext uri="{9D8B030D-6E8A-4147-A177-3AD203B41FA5}">
                      <a16:colId xmlns:a16="http://schemas.microsoft.com/office/drawing/2014/main" val="20001"/>
                    </a:ext>
                  </a:extLst>
                </a:gridCol>
                <a:gridCol w="1765993">
                  <a:extLst>
                    <a:ext uri="{9D8B030D-6E8A-4147-A177-3AD203B41FA5}">
                      <a16:colId xmlns:a16="http://schemas.microsoft.com/office/drawing/2014/main" val="20002"/>
                    </a:ext>
                  </a:extLst>
                </a:gridCol>
                <a:gridCol w="811184">
                  <a:extLst>
                    <a:ext uri="{9D8B030D-6E8A-4147-A177-3AD203B41FA5}">
                      <a16:colId xmlns:a16="http://schemas.microsoft.com/office/drawing/2014/main" val="20003"/>
                    </a:ext>
                  </a:extLst>
                </a:gridCol>
                <a:gridCol w="1182118">
                  <a:extLst>
                    <a:ext uri="{9D8B030D-6E8A-4147-A177-3AD203B41FA5}">
                      <a16:colId xmlns:a16="http://schemas.microsoft.com/office/drawing/2014/main" val="20004"/>
                    </a:ext>
                  </a:extLst>
                </a:gridCol>
                <a:gridCol w="1517719">
                  <a:extLst>
                    <a:ext uri="{9D8B030D-6E8A-4147-A177-3AD203B41FA5}">
                      <a16:colId xmlns:a16="http://schemas.microsoft.com/office/drawing/2014/main" val="20005"/>
                    </a:ext>
                  </a:extLst>
                </a:gridCol>
                <a:gridCol w="1944710">
                  <a:extLst>
                    <a:ext uri="{9D8B030D-6E8A-4147-A177-3AD203B41FA5}">
                      <a16:colId xmlns:a16="http://schemas.microsoft.com/office/drawing/2014/main" val="20006"/>
                    </a:ext>
                  </a:extLst>
                </a:gridCol>
              </a:tblGrid>
              <a:tr h="685799">
                <a:tc>
                  <a:txBody>
                    <a:bodyPr/>
                    <a:lstStyle/>
                    <a:p>
                      <a:r>
                        <a:rPr lang="en-US" sz="1400" dirty="0">
                          <a:latin typeface="+mj-lt"/>
                        </a:rPr>
                        <a:t>Name /Area</a:t>
                      </a:r>
                    </a:p>
                  </a:txBody>
                  <a:tcPr/>
                </a:tc>
                <a:tc>
                  <a:txBody>
                    <a:bodyPr/>
                    <a:lstStyle/>
                    <a:p>
                      <a:r>
                        <a:rPr lang="en-US" sz="1400" dirty="0">
                          <a:latin typeface="+mj-lt"/>
                        </a:rPr>
                        <a:t>Sq/ft</a:t>
                      </a:r>
                    </a:p>
                  </a:txBody>
                  <a:tcPr/>
                </a:tc>
                <a:tc>
                  <a:txBody>
                    <a:bodyPr/>
                    <a:lstStyle/>
                    <a:p>
                      <a:r>
                        <a:rPr lang="en-US" sz="1400" dirty="0">
                          <a:latin typeface="+mj-lt"/>
                        </a:rPr>
                        <a:t>Type</a:t>
                      </a:r>
                    </a:p>
                  </a:txBody>
                  <a:tcPr/>
                </a:tc>
                <a:tc>
                  <a:txBody>
                    <a:bodyPr/>
                    <a:lstStyle/>
                    <a:p>
                      <a:r>
                        <a:rPr lang="en-US" sz="1400" dirty="0">
                          <a:latin typeface="+mj-lt"/>
                        </a:rPr>
                        <a:t>Grade</a:t>
                      </a:r>
                    </a:p>
                  </a:txBody>
                  <a:tcPr/>
                </a:tc>
                <a:tc>
                  <a:txBody>
                    <a:bodyPr/>
                    <a:lstStyle/>
                    <a:p>
                      <a:r>
                        <a:rPr lang="en-US" sz="1400" dirty="0">
                          <a:latin typeface="+mj-lt"/>
                        </a:rPr>
                        <a:t>Replace-ment</a:t>
                      </a:r>
                    </a:p>
                  </a:txBody>
                  <a:tcPr/>
                </a:tc>
                <a:tc>
                  <a:txBody>
                    <a:bodyPr/>
                    <a:lstStyle/>
                    <a:p>
                      <a:r>
                        <a:rPr lang="en-US" sz="1400" dirty="0">
                          <a:latin typeface="+mj-lt"/>
                        </a:rPr>
                        <a:t>Cost</a:t>
                      </a:r>
                      <a:r>
                        <a:rPr lang="en-US" sz="1400" baseline="0" dirty="0">
                          <a:latin typeface="+mj-lt"/>
                        </a:rPr>
                        <a:t> </a:t>
                      </a:r>
                      <a:endParaRPr lang="en-US" sz="1400" dirty="0">
                        <a:latin typeface="+mj-lt"/>
                      </a:endParaRPr>
                    </a:p>
                  </a:txBody>
                  <a:tcPr/>
                </a:tc>
                <a:tc>
                  <a:txBody>
                    <a:bodyPr/>
                    <a:lstStyle/>
                    <a:p>
                      <a:r>
                        <a:rPr lang="en-US" sz="1400" dirty="0">
                          <a:latin typeface="+mj-lt"/>
                        </a:rPr>
                        <a:t>Note</a:t>
                      </a:r>
                    </a:p>
                  </a:txBody>
                  <a:tcPr/>
                </a:tc>
                <a:extLst>
                  <a:ext uri="{0D108BD9-81ED-4DB2-BD59-A6C34878D82A}">
                    <a16:rowId xmlns:a16="http://schemas.microsoft.com/office/drawing/2014/main" val="10000"/>
                  </a:ext>
                </a:extLst>
              </a:tr>
              <a:tr h="342129">
                <a:tc>
                  <a:txBody>
                    <a:bodyPr/>
                    <a:lstStyle/>
                    <a:p>
                      <a:r>
                        <a:rPr lang="en-US" sz="1400" dirty="0">
                          <a:latin typeface="+mj-lt"/>
                        </a:rPr>
                        <a:t>Yellow</a:t>
                      </a:r>
                      <a:r>
                        <a:rPr lang="en-US" sz="1400" baseline="0" dirty="0">
                          <a:latin typeface="+mj-lt"/>
                        </a:rPr>
                        <a:t> Gym (1)</a:t>
                      </a:r>
                      <a:endParaRPr lang="en-US" sz="1400" dirty="0">
                        <a:latin typeface="+mj-lt"/>
                      </a:endParaRPr>
                    </a:p>
                  </a:txBody>
                  <a:tcPr/>
                </a:tc>
                <a:tc>
                  <a:txBody>
                    <a:bodyPr/>
                    <a:lstStyle/>
                    <a:p>
                      <a:r>
                        <a:rPr lang="en-US" sz="1400" dirty="0">
                          <a:latin typeface="+mj-lt"/>
                        </a:rPr>
                        <a:t>10,780</a:t>
                      </a:r>
                    </a:p>
                  </a:txBody>
                  <a:tcPr/>
                </a:tc>
                <a:tc>
                  <a:txBody>
                    <a:bodyPr/>
                    <a:lstStyle/>
                    <a:p>
                      <a:r>
                        <a:rPr lang="en-US" sz="1400" dirty="0">
                          <a:latin typeface="+mj-lt"/>
                        </a:rPr>
                        <a:t>Metal</a:t>
                      </a:r>
                    </a:p>
                  </a:txBody>
                  <a:tcPr/>
                </a:tc>
                <a:tc>
                  <a:txBody>
                    <a:bodyPr/>
                    <a:lstStyle/>
                    <a:p>
                      <a:r>
                        <a:rPr lang="en-US" sz="1400" dirty="0">
                          <a:latin typeface="+mj-lt"/>
                        </a:rPr>
                        <a:t>C</a:t>
                      </a:r>
                    </a:p>
                  </a:txBody>
                  <a:tcPr/>
                </a:tc>
                <a:tc>
                  <a:txBody>
                    <a:bodyPr/>
                    <a:lstStyle/>
                    <a:p>
                      <a:r>
                        <a:rPr lang="en-US" sz="1400" dirty="0">
                          <a:latin typeface="+mj-lt"/>
                        </a:rPr>
                        <a:t>&gt;10</a:t>
                      </a:r>
                      <a:r>
                        <a:rPr lang="en-US" sz="1400" baseline="0" dirty="0">
                          <a:latin typeface="+mj-lt"/>
                        </a:rPr>
                        <a:t> years</a:t>
                      </a:r>
                      <a:endParaRPr lang="en-US" sz="1400" dirty="0">
                        <a:latin typeface="+mj-lt"/>
                      </a:endParaRPr>
                    </a:p>
                  </a:txBody>
                  <a:tcPr/>
                </a:tc>
                <a:tc>
                  <a:txBody>
                    <a:bodyPr/>
                    <a:lstStyle/>
                    <a:p>
                      <a:r>
                        <a:rPr lang="en-US" sz="1400" dirty="0">
                          <a:latin typeface="+mj-lt"/>
                        </a:rPr>
                        <a:t>-</a:t>
                      </a:r>
                    </a:p>
                  </a:txBody>
                  <a:tcPr/>
                </a:tc>
                <a:tc>
                  <a:txBody>
                    <a:bodyPr/>
                    <a:lstStyle/>
                    <a:p>
                      <a:endParaRPr lang="en-US" sz="1400" dirty="0">
                        <a:latin typeface="+mj-lt"/>
                      </a:endParaRPr>
                    </a:p>
                  </a:txBody>
                  <a:tcPr/>
                </a:tc>
                <a:extLst>
                  <a:ext uri="{0D108BD9-81ED-4DB2-BD59-A6C34878D82A}">
                    <a16:rowId xmlns:a16="http://schemas.microsoft.com/office/drawing/2014/main" val="10001"/>
                  </a:ext>
                </a:extLst>
              </a:tr>
              <a:tr h="342129">
                <a:tc>
                  <a:txBody>
                    <a:bodyPr/>
                    <a:lstStyle/>
                    <a:p>
                      <a:r>
                        <a:rPr lang="en-US" sz="1400" dirty="0">
                          <a:latin typeface="+mj-lt"/>
                        </a:rPr>
                        <a:t>Yellow Hall west end (2)</a:t>
                      </a:r>
                    </a:p>
                  </a:txBody>
                  <a:tcPr/>
                </a:tc>
                <a:tc>
                  <a:txBody>
                    <a:bodyPr/>
                    <a:lstStyle/>
                    <a:p>
                      <a:r>
                        <a:rPr lang="en-US" sz="1400" dirty="0">
                          <a:latin typeface="+mj-lt"/>
                        </a:rPr>
                        <a:t>15,325</a:t>
                      </a:r>
                    </a:p>
                  </a:txBody>
                  <a:tcPr/>
                </a:tc>
                <a:tc>
                  <a:txBody>
                    <a:bodyPr/>
                    <a:lstStyle/>
                    <a:p>
                      <a:r>
                        <a:rPr lang="en-US" sz="1400" dirty="0">
                          <a:latin typeface="+mj-lt"/>
                        </a:rPr>
                        <a:t>Composition S</a:t>
                      </a:r>
                    </a:p>
                  </a:txBody>
                  <a:tcPr/>
                </a:tc>
                <a:tc>
                  <a:txBody>
                    <a:bodyPr/>
                    <a:lstStyle/>
                    <a:p>
                      <a:r>
                        <a:rPr lang="en-US" sz="1400" dirty="0">
                          <a:latin typeface="+mj-lt"/>
                        </a:rPr>
                        <a:t>A/C</a:t>
                      </a:r>
                    </a:p>
                  </a:txBody>
                  <a:tcPr/>
                </a:tc>
                <a:tc>
                  <a:txBody>
                    <a:bodyPr/>
                    <a:lstStyle/>
                    <a:p>
                      <a:r>
                        <a:rPr lang="en-US" sz="1400" dirty="0">
                          <a:latin typeface="+mj-lt"/>
                        </a:rPr>
                        <a:t>2025</a:t>
                      </a:r>
                    </a:p>
                  </a:txBody>
                  <a:tcPr/>
                </a:tc>
                <a:tc>
                  <a:txBody>
                    <a:bodyPr/>
                    <a:lstStyle/>
                    <a:p>
                      <a:r>
                        <a:rPr lang="en-US" sz="1400" dirty="0">
                          <a:latin typeface="+mj-lt"/>
                        </a:rPr>
                        <a:t>$34,481</a:t>
                      </a:r>
                    </a:p>
                  </a:txBody>
                  <a:tcPr/>
                </a:tc>
                <a:tc>
                  <a:txBody>
                    <a:bodyPr/>
                    <a:lstStyle/>
                    <a:p>
                      <a:endParaRPr lang="en-US" sz="1400" dirty="0">
                        <a:latin typeface="+mj-lt"/>
                      </a:endParaRPr>
                    </a:p>
                  </a:txBody>
                  <a:tcPr/>
                </a:tc>
                <a:extLst>
                  <a:ext uri="{0D108BD9-81ED-4DB2-BD59-A6C34878D82A}">
                    <a16:rowId xmlns:a16="http://schemas.microsoft.com/office/drawing/2014/main" val="10002"/>
                  </a:ext>
                </a:extLst>
              </a:tr>
              <a:tr h="342129">
                <a:tc>
                  <a:txBody>
                    <a:bodyPr/>
                    <a:lstStyle/>
                    <a:p>
                      <a:r>
                        <a:rPr lang="en-US" sz="1400" dirty="0">
                          <a:latin typeface="+mj-lt"/>
                        </a:rPr>
                        <a:t>Yellow Hall main (3)</a:t>
                      </a:r>
                    </a:p>
                  </a:txBody>
                  <a:tcPr/>
                </a:tc>
                <a:tc>
                  <a:txBody>
                    <a:bodyPr/>
                    <a:lstStyle/>
                    <a:p>
                      <a:r>
                        <a:rPr lang="en-US" sz="1400" dirty="0">
                          <a:latin typeface="+mj-lt"/>
                        </a:rPr>
                        <a:t>37,571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Composition S</a:t>
                      </a:r>
                    </a:p>
                  </a:txBody>
                  <a:tcPr/>
                </a:tc>
                <a:tc>
                  <a:txBody>
                    <a:bodyPr/>
                    <a:lstStyle/>
                    <a:p>
                      <a:r>
                        <a:rPr lang="en-US" sz="1400" dirty="0">
                          <a:latin typeface="+mj-lt"/>
                        </a:rPr>
                        <a:t>A/C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2027</a:t>
                      </a:r>
                    </a:p>
                  </a:txBody>
                  <a:tcPr/>
                </a:tc>
                <a:tc>
                  <a:txBody>
                    <a:bodyPr/>
                    <a:lstStyle/>
                    <a:p>
                      <a:r>
                        <a:rPr lang="en-US" sz="1400" baseline="0" dirty="0">
                          <a:latin typeface="+mj-lt"/>
                        </a:rPr>
                        <a:t>$84,535</a:t>
                      </a:r>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3"/>
                  </a:ext>
                </a:extLst>
              </a:tr>
              <a:tr h="342129">
                <a:tc>
                  <a:txBody>
                    <a:bodyPr/>
                    <a:lstStyle/>
                    <a:p>
                      <a:r>
                        <a:rPr lang="en-US" sz="1400" dirty="0">
                          <a:latin typeface="+mj-lt"/>
                        </a:rPr>
                        <a:t>Commons (4)</a:t>
                      </a:r>
                    </a:p>
                  </a:txBody>
                  <a:tcPr/>
                </a:tc>
                <a:tc>
                  <a:txBody>
                    <a:bodyPr/>
                    <a:lstStyle/>
                    <a:p>
                      <a:r>
                        <a:rPr lang="en-US" sz="1400" dirty="0">
                          <a:latin typeface="+mj-lt"/>
                        </a:rPr>
                        <a:t>3,950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Comp B/U</a:t>
                      </a:r>
                    </a:p>
                  </a:txBody>
                  <a:tcPr/>
                </a:tc>
                <a:tc>
                  <a:txBody>
                    <a:bodyPr/>
                    <a:lstStyle/>
                    <a:p>
                      <a:r>
                        <a:rPr lang="en-US" sz="1400" dirty="0">
                          <a:latin typeface="+mj-lt"/>
                        </a:rPr>
                        <a:t>D-</a:t>
                      </a:r>
                    </a:p>
                  </a:txBody>
                  <a:tcPr/>
                </a:tc>
                <a:tc>
                  <a:txBody>
                    <a:bodyPr/>
                    <a:lstStyle/>
                    <a:p>
                      <a:r>
                        <a:rPr lang="en-US" sz="1400" dirty="0">
                          <a:latin typeface="+mj-lt"/>
                        </a:rPr>
                        <a:t>2021</a:t>
                      </a:r>
                    </a:p>
                  </a:txBody>
                  <a:tcPr/>
                </a:tc>
                <a:tc>
                  <a:txBody>
                    <a:bodyPr/>
                    <a:lstStyle/>
                    <a:p>
                      <a:r>
                        <a:rPr lang="en-US" sz="1400" dirty="0">
                          <a:latin typeface="+mj-lt"/>
                        </a:rPr>
                        <a:t>$8,887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j-lt"/>
                          <a:ea typeface="+mn-ea"/>
                          <a:cs typeface="+mn-cs"/>
                        </a:rPr>
                        <a:t>Silicone coating</a:t>
                      </a:r>
                      <a:endParaRPr lang="en-US" sz="1400" dirty="0">
                        <a:latin typeface="+mj-lt"/>
                      </a:endParaRPr>
                    </a:p>
                  </a:txBody>
                  <a:tcPr/>
                </a:tc>
                <a:extLst>
                  <a:ext uri="{0D108BD9-81ED-4DB2-BD59-A6C34878D82A}">
                    <a16:rowId xmlns:a16="http://schemas.microsoft.com/office/drawing/2014/main" val="10004"/>
                  </a:ext>
                </a:extLst>
              </a:tr>
              <a:tr h="342129">
                <a:tc>
                  <a:txBody>
                    <a:bodyPr/>
                    <a:lstStyle/>
                    <a:p>
                      <a:r>
                        <a:rPr lang="en-US" sz="1400" dirty="0">
                          <a:latin typeface="+mj-lt"/>
                        </a:rPr>
                        <a:t>Library (5)</a:t>
                      </a:r>
                    </a:p>
                  </a:txBody>
                  <a:tcPr/>
                </a:tc>
                <a:tc>
                  <a:txBody>
                    <a:bodyPr/>
                    <a:lstStyle/>
                    <a:p>
                      <a:r>
                        <a:rPr lang="en-US" sz="1400" dirty="0">
                          <a:latin typeface="+mj-lt"/>
                        </a:rPr>
                        <a:t>8,950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Composition S</a:t>
                      </a:r>
                    </a:p>
                  </a:txBody>
                  <a:tcPr/>
                </a:tc>
                <a:tc>
                  <a:txBody>
                    <a:bodyPr/>
                    <a:lstStyle/>
                    <a:p>
                      <a:r>
                        <a:rPr lang="en-US" sz="1400" dirty="0">
                          <a:latin typeface="+mj-lt"/>
                        </a:rPr>
                        <a:t>A/C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&gt;10/2028</a:t>
                      </a:r>
                    </a:p>
                  </a:txBody>
                  <a:tcPr/>
                </a:tc>
                <a:tc>
                  <a:txBody>
                    <a:bodyPr/>
                    <a:lstStyle/>
                    <a:p>
                      <a:r>
                        <a:rPr lang="en-US" sz="1400" dirty="0">
                          <a:latin typeface="+mj-lt"/>
                        </a:rPr>
                        <a:t>$20,137</a:t>
                      </a:r>
                    </a:p>
                  </a:txBody>
                  <a:tcPr/>
                </a:tc>
                <a:tc>
                  <a:txBody>
                    <a:bodyPr/>
                    <a:lstStyle/>
                    <a:p>
                      <a:endParaRPr lang="en-US" sz="1400" dirty="0">
                        <a:latin typeface="+mj-lt"/>
                      </a:endParaRPr>
                    </a:p>
                  </a:txBody>
                  <a:tcPr/>
                </a:tc>
                <a:extLst>
                  <a:ext uri="{0D108BD9-81ED-4DB2-BD59-A6C34878D82A}">
                    <a16:rowId xmlns:a16="http://schemas.microsoft.com/office/drawing/2014/main" val="10005"/>
                  </a:ext>
                </a:extLst>
              </a:tr>
              <a:tr h="342129">
                <a:tc>
                  <a:txBody>
                    <a:bodyPr/>
                    <a:lstStyle/>
                    <a:p>
                      <a:r>
                        <a:rPr lang="en-US" sz="1400" dirty="0">
                          <a:latin typeface="+mj-lt"/>
                        </a:rPr>
                        <a:t>Green Hall (6)</a:t>
                      </a:r>
                    </a:p>
                  </a:txBody>
                  <a:tcPr/>
                </a:tc>
                <a:tc>
                  <a:txBody>
                    <a:bodyPr/>
                    <a:lstStyle/>
                    <a:p>
                      <a:r>
                        <a:rPr lang="en-US" sz="1400" dirty="0">
                          <a:latin typeface="+mj-lt"/>
                        </a:rPr>
                        <a:t>36,050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Composition S</a:t>
                      </a:r>
                    </a:p>
                  </a:txBody>
                  <a:tcPr/>
                </a:tc>
                <a:tc>
                  <a:txBody>
                    <a:bodyPr/>
                    <a:lstStyle/>
                    <a:p>
                      <a:r>
                        <a:rPr lang="en-US" sz="1400" dirty="0">
                          <a:latin typeface="+mj-lt"/>
                        </a:rPr>
                        <a:t>A/C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&gt;10/2029</a:t>
                      </a:r>
                    </a:p>
                  </a:txBody>
                  <a:tcPr/>
                </a:tc>
                <a:tc>
                  <a:txBody>
                    <a:bodyPr/>
                    <a:lstStyle/>
                    <a:p>
                      <a:r>
                        <a:rPr lang="en-US" sz="1400" dirty="0">
                          <a:latin typeface="+mj-lt"/>
                        </a:rPr>
                        <a:t>$81,112</a:t>
                      </a:r>
                    </a:p>
                  </a:txBody>
                  <a:tcPr/>
                </a:tc>
                <a:tc>
                  <a:txBody>
                    <a:bodyPr/>
                    <a:lstStyle/>
                    <a:p>
                      <a:endParaRPr lang="en-US" sz="1400" dirty="0">
                        <a:latin typeface="+mj-lt"/>
                      </a:endParaRPr>
                    </a:p>
                  </a:txBody>
                  <a:tcPr/>
                </a:tc>
                <a:extLst>
                  <a:ext uri="{0D108BD9-81ED-4DB2-BD59-A6C34878D82A}">
                    <a16:rowId xmlns:a16="http://schemas.microsoft.com/office/drawing/2014/main" val="10006"/>
                  </a:ext>
                </a:extLst>
              </a:tr>
              <a:tr h="342129">
                <a:tc>
                  <a:txBody>
                    <a:bodyPr/>
                    <a:lstStyle/>
                    <a:p>
                      <a:r>
                        <a:rPr lang="en-US" sz="1400" dirty="0">
                          <a:latin typeface="+mj-lt"/>
                        </a:rPr>
                        <a:t>Metal Shop (7)</a:t>
                      </a:r>
                    </a:p>
                  </a:txBody>
                  <a:tcPr/>
                </a:tc>
                <a:tc>
                  <a:txBody>
                    <a:bodyPr/>
                    <a:lstStyle/>
                    <a:p>
                      <a:r>
                        <a:rPr lang="en-US" sz="1400" dirty="0">
                          <a:latin typeface="+mj-lt"/>
                        </a:rPr>
                        <a:t>7,700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Comp B/U</a:t>
                      </a:r>
                    </a:p>
                  </a:txBody>
                  <a:tcPr/>
                </a:tc>
                <a:tc>
                  <a:txBody>
                    <a:bodyPr/>
                    <a:lstStyle/>
                    <a:p>
                      <a:r>
                        <a:rPr lang="en-US" sz="1400" dirty="0">
                          <a:latin typeface="+mj-lt"/>
                        </a:rPr>
                        <a:t>D</a:t>
                      </a:r>
                    </a:p>
                  </a:txBody>
                  <a:tcPr/>
                </a:tc>
                <a:tc>
                  <a:txBody>
                    <a:bodyPr/>
                    <a:lstStyle/>
                    <a:p>
                      <a:r>
                        <a:rPr lang="en-US" sz="1400" dirty="0">
                          <a:latin typeface="+mj-lt"/>
                        </a:rPr>
                        <a:t>2021</a:t>
                      </a:r>
                    </a:p>
                  </a:txBody>
                  <a:tcPr/>
                </a:tc>
                <a:tc>
                  <a:txBody>
                    <a:bodyPr/>
                    <a:lstStyle/>
                    <a:p>
                      <a:r>
                        <a:rPr lang="en-US" sz="1400" dirty="0">
                          <a:latin typeface="+mj-lt"/>
                        </a:rPr>
                        <a:t>$17,325</a:t>
                      </a:r>
                    </a:p>
                  </a:txBody>
                  <a:tcPr/>
                </a:tc>
                <a:tc>
                  <a:txBody>
                    <a:bodyPr/>
                    <a:lstStyle/>
                    <a:p>
                      <a:r>
                        <a:rPr lang="en-US" sz="1400" dirty="0">
                          <a:latin typeface="+mj-lt"/>
                        </a:rPr>
                        <a:t>Silicone coating</a:t>
                      </a:r>
                    </a:p>
                  </a:txBody>
                  <a:tcPr/>
                </a:tc>
                <a:extLst>
                  <a:ext uri="{0D108BD9-81ED-4DB2-BD59-A6C34878D82A}">
                    <a16:rowId xmlns:a16="http://schemas.microsoft.com/office/drawing/2014/main" val="10007"/>
                  </a:ext>
                </a:extLst>
              </a:tr>
              <a:tr h="342129">
                <a:tc>
                  <a:txBody>
                    <a:bodyPr/>
                    <a:lstStyle/>
                    <a:p>
                      <a:r>
                        <a:rPr lang="en-US" sz="1400" dirty="0">
                          <a:latin typeface="+mj-lt"/>
                        </a:rPr>
                        <a:t>Green Gym (8)</a:t>
                      </a:r>
                    </a:p>
                  </a:txBody>
                  <a:tcPr/>
                </a:tc>
                <a:tc>
                  <a:txBody>
                    <a:bodyPr/>
                    <a:lstStyle/>
                    <a:p>
                      <a:r>
                        <a:rPr lang="en-US" sz="1400" dirty="0">
                          <a:latin typeface="+mj-lt"/>
                        </a:rPr>
                        <a:t>10,150</a:t>
                      </a:r>
                    </a:p>
                  </a:txBody>
                  <a:tcPr/>
                </a:tc>
                <a:tc>
                  <a:txBody>
                    <a:bodyPr/>
                    <a:lstStyle/>
                    <a:p>
                      <a:r>
                        <a:rPr lang="en-US" sz="1400" dirty="0">
                          <a:latin typeface="+mj-lt"/>
                        </a:rPr>
                        <a:t>TPO</a:t>
                      </a:r>
                    </a:p>
                  </a:txBody>
                  <a:tcPr/>
                </a:tc>
                <a:tc>
                  <a:txBody>
                    <a:bodyPr/>
                    <a:lstStyle/>
                    <a:p>
                      <a:r>
                        <a:rPr lang="en-US" sz="1400" dirty="0">
                          <a:latin typeface="+mj-lt"/>
                        </a:rPr>
                        <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latin typeface="+mj-lt"/>
                          <a:ea typeface="+mn-ea"/>
                          <a:cs typeface="+mn-cs"/>
                        </a:rPr>
                        <a:t>&gt;10 years</a:t>
                      </a:r>
                    </a:p>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8"/>
                  </a:ext>
                </a:extLst>
              </a:tr>
              <a:tr h="342129">
                <a:tc>
                  <a:txBody>
                    <a:bodyPr/>
                    <a:lstStyle/>
                    <a:p>
                      <a:r>
                        <a:rPr lang="en-US" sz="1400" dirty="0">
                          <a:latin typeface="+mj-lt"/>
                        </a:rPr>
                        <a:t>Green Mezz (9)</a:t>
                      </a:r>
                    </a:p>
                  </a:txBody>
                  <a:tcPr/>
                </a:tc>
                <a:tc>
                  <a:txBody>
                    <a:bodyPr/>
                    <a:lstStyle/>
                    <a:p>
                      <a:r>
                        <a:rPr lang="en-US" sz="1400" dirty="0">
                          <a:latin typeface="+mj-lt"/>
                        </a:rPr>
                        <a:t>5,000</a:t>
                      </a:r>
                    </a:p>
                  </a:txBody>
                  <a:tcPr/>
                </a:tc>
                <a:tc>
                  <a:txBody>
                    <a:bodyPr/>
                    <a:lstStyle/>
                    <a:p>
                      <a:r>
                        <a:rPr lang="en-US" sz="1400" dirty="0">
                          <a:latin typeface="+mj-lt"/>
                        </a:rPr>
                        <a:t>TPO</a:t>
                      </a:r>
                    </a:p>
                  </a:txBody>
                  <a:tcPr/>
                </a:tc>
                <a:tc>
                  <a:txBody>
                    <a:bodyPr/>
                    <a:lstStyle/>
                    <a:p>
                      <a:r>
                        <a:rPr lang="en-US" sz="1400" dirty="0">
                          <a:latin typeface="+mj-lt"/>
                        </a:rPr>
                        <a:t>A</a:t>
                      </a:r>
                    </a:p>
                  </a:txBody>
                  <a:tcPr/>
                </a:tc>
                <a:tc>
                  <a:txBody>
                    <a:bodyPr/>
                    <a:lstStyle/>
                    <a:p>
                      <a:r>
                        <a:rPr lang="en-US" sz="1400" dirty="0">
                          <a:latin typeface="+mj-lt"/>
                        </a:rPr>
                        <a:t>&gt;10 years </a:t>
                      </a:r>
                    </a:p>
                  </a:txBody>
                  <a:tcPr/>
                </a:tc>
                <a:tc>
                  <a:txBody>
                    <a:bodyPr/>
                    <a:lstStyle/>
                    <a:p>
                      <a:r>
                        <a:rPr lang="en-US" sz="1400" dirty="0">
                          <a:latin typeface="+mj-lt"/>
                        </a:rPr>
                        <a:t>-</a:t>
                      </a:r>
                    </a:p>
                  </a:txBody>
                  <a:tcPr/>
                </a:tc>
                <a:tc>
                  <a:txBody>
                    <a:bodyPr/>
                    <a:lstStyle/>
                    <a:p>
                      <a:endParaRPr lang="en-US" sz="1400" dirty="0">
                        <a:latin typeface="+mj-lt"/>
                      </a:endParaRPr>
                    </a:p>
                  </a:txBody>
                  <a:tcPr/>
                </a:tc>
                <a:extLst>
                  <a:ext uri="{0D108BD9-81ED-4DB2-BD59-A6C34878D82A}">
                    <a16:rowId xmlns:a16="http://schemas.microsoft.com/office/drawing/2014/main" val="10009"/>
                  </a:ext>
                </a:extLst>
              </a:tr>
              <a:tr h="342129">
                <a:tc>
                  <a:txBody>
                    <a:bodyPr/>
                    <a:lstStyle/>
                    <a:p>
                      <a:r>
                        <a:rPr lang="en-US" sz="1400" dirty="0">
                          <a:latin typeface="+mj-lt"/>
                        </a:rPr>
                        <a:t>Performing Arts</a:t>
                      </a:r>
                      <a:r>
                        <a:rPr lang="en-US" sz="1400" baseline="0" dirty="0">
                          <a:latin typeface="+mj-lt"/>
                        </a:rPr>
                        <a:t> (10)</a:t>
                      </a:r>
                      <a:endParaRPr lang="en-US" sz="1400" dirty="0">
                        <a:latin typeface="+mj-lt"/>
                      </a:endParaRPr>
                    </a:p>
                  </a:txBody>
                  <a:tcPr/>
                </a:tc>
                <a:tc>
                  <a:txBody>
                    <a:bodyPr/>
                    <a:lstStyle/>
                    <a:p>
                      <a:r>
                        <a:rPr lang="en-US" sz="1400" dirty="0">
                          <a:latin typeface="+mj-lt"/>
                        </a:rPr>
                        <a:t>6,720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Comp B/U</a:t>
                      </a:r>
                    </a:p>
                  </a:txBody>
                  <a:tcPr/>
                </a:tc>
                <a:tc>
                  <a:txBody>
                    <a:bodyPr/>
                    <a:lstStyle/>
                    <a:p>
                      <a:r>
                        <a:rPr lang="en-US" sz="1400" dirty="0">
                          <a:latin typeface="+mj-lt"/>
                        </a:rPr>
                        <a:t>D</a:t>
                      </a:r>
                    </a:p>
                  </a:txBody>
                  <a:tcPr/>
                </a:tc>
                <a:tc>
                  <a:txBody>
                    <a:bodyPr/>
                    <a:lstStyle/>
                    <a:p>
                      <a:r>
                        <a:rPr lang="en-US" sz="1400" dirty="0">
                          <a:latin typeface="+mj-lt"/>
                        </a:rPr>
                        <a:t>2021</a:t>
                      </a:r>
                    </a:p>
                  </a:txBody>
                  <a:tcPr/>
                </a:tc>
                <a:tc>
                  <a:txBody>
                    <a:bodyPr/>
                    <a:lstStyle/>
                    <a:p>
                      <a:r>
                        <a:rPr lang="en-US" sz="1400" dirty="0">
                          <a:latin typeface="+mj-lt"/>
                        </a:rPr>
                        <a:t>$15,120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Silicone coating</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977277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47650" y="0"/>
            <a:ext cx="10515600" cy="1325563"/>
          </a:xfrm>
        </p:spPr>
        <p:txBody>
          <a:bodyPr/>
          <a:lstStyle/>
          <a:p>
            <a:r>
              <a:rPr lang="en-US" sz="3600" dirty="0"/>
              <a:t>WMS</a:t>
            </a:r>
            <a:br>
              <a:rPr lang="en-US" dirty="0"/>
            </a:br>
            <a:r>
              <a:rPr lang="en-US" sz="2800" i="1" dirty="0"/>
              <a:t>Blacktop Analysis</a:t>
            </a:r>
          </a:p>
        </p:txBody>
      </p:sp>
      <p:graphicFrame>
        <p:nvGraphicFramePr>
          <p:cNvPr id="4" name="Table 3"/>
          <p:cNvGraphicFramePr>
            <a:graphicFrameLocks noGrp="1"/>
          </p:cNvGraphicFramePr>
          <p:nvPr>
            <p:extLst>
              <p:ext uri="{D42A27DB-BD31-4B8C-83A1-F6EECF244321}">
                <p14:modId xmlns:p14="http://schemas.microsoft.com/office/powerpoint/2010/main" val="3826943533"/>
              </p:ext>
            </p:extLst>
          </p:nvPr>
        </p:nvGraphicFramePr>
        <p:xfrm>
          <a:off x="712872" y="1999129"/>
          <a:ext cx="10725148" cy="1990587"/>
        </p:xfrm>
        <a:graphic>
          <a:graphicData uri="http://schemas.openxmlformats.org/drawingml/2006/table">
            <a:tbl>
              <a:tblPr firstRow="1" bandRow="1">
                <a:tableStyleId>{7DF18680-E054-41AD-8BC1-D1AEF772440D}</a:tableStyleId>
              </a:tblPr>
              <a:tblGrid>
                <a:gridCol w="2070546">
                  <a:extLst>
                    <a:ext uri="{9D8B030D-6E8A-4147-A177-3AD203B41FA5}">
                      <a16:colId xmlns:a16="http://schemas.microsoft.com/office/drawing/2014/main" val="20000"/>
                    </a:ext>
                  </a:extLst>
                </a:gridCol>
                <a:gridCol w="965916">
                  <a:extLst>
                    <a:ext uri="{9D8B030D-6E8A-4147-A177-3AD203B41FA5}">
                      <a16:colId xmlns:a16="http://schemas.microsoft.com/office/drawing/2014/main" val="20001"/>
                    </a:ext>
                  </a:extLst>
                </a:gridCol>
                <a:gridCol w="1285027">
                  <a:extLst>
                    <a:ext uri="{9D8B030D-6E8A-4147-A177-3AD203B41FA5}">
                      <a16:colId xmlns:a16="http://schemas.microsoft.com/office/drawing/2014/main" val="20002"/>
                    </a:ext>
                  </a:extLst>
                </a:gridCol>
                <a:gridCol w="838107">
                  <a:extLst>
                    <a:ext uri="{9D8B030D-6E8A-4147-A177-3AD203B41FA5}">
                      <a16:colId xmlns:a16="http://schemas.microsoft.com/office/drawing/2014/main" val="20003"/>
                    </a:ext>
                  </a:extLst>
                </a:gridCol>
                <a:gridCol w="1089806">
                  <a:extLst>
                    <a:ext uri="{9D8B030D-6E8A-4147-A177-3AD203B41FA5}">
                      <a16:colId xmlns:a16="http://schemas.microsoft.com/office/drawing/2014/main" val="20004"/>
                    </a:ext>
                  </a:extLst>
                </a:gridCol>
                <a:gridCol w="1503088">
                  <a:extLst>
                    <a:ext uri="{9D8B030D-6E8A-4147-A177-3AD203B41FA5}">
                      <a16:colId xmlns:a16="http://schemas.microsoft.com/office/drawing/2014/main" val="20005"/>
                    </a:ext>
                  </a:extLst>
                </a:gridCol>
                <a:gridCol w="2972658">
                  <a:extLst>
                    <a:ext uri="{9D8B030D-6E8A-4147-A177-3AD203B41FA5}">
                      <a16:colId xmlns:a16="http://schemas.microsoft.com/office/drawing/2014/main" val="20006"/>
                    </a:ext>
                  </a:extLst>
                </a:gridCol>
              </a:tblGrid>
              <a:tr h="322845">
                <a:tc>
                  <a:txBody>
                    <a:bodyPr/>
                    <a:lstStyle/>
                    <a:p>
                      <a:r>
                        <a:rPr lang="en-US" sz="1400" dirty="0">
                          <a:latin typeface="+mj-lt"/>
                        </a:rPr>
                        <a:t>Name /Area</a:t>
                      </a:r>
                    </a:p>
                  </a:txBody>
                  <a:tcPr/>
                </a:tc>
                <a:tc>
                  <a:txBody>
                    <a:bodyPr/>
                    <a:lstStyle/>
                    <a:p>
                      <a:r>
                        <a:rPr lang="en-US" sz="1400" dirty="0">
                          <a:latin typeface="+mj-lt"/>
                        </a:rPr>
                        <a:t> Sqft.</a:t>
                      </a:r>
                    </a:p>
                  </a:txBody>
                  <a:tcPr/>
                </a:tc>
                <a:tc>
                  <a:txBody>
                    <a:bodyPr/>
                    <a:lstStyle/>
                    <a:p>
                      <a:r>
                        <a:rPr lang="en-US" sz="1400" dirty="0">
                          <a:latin typeface="+mj-lt"/>
                        </a:rPr>
                        <a:t>Current</a:t>
                      </a:r>
                    </a:p>
                    <a:p>
                      <a:r>
                        <a:rPr lang="en-US" sz="1400" dirty="0">
                          <a:latin typeface="+mj-lt"/>
                        </a:rPr>
                        <a:t>Type</a:t>
                      </a:r>
                    </a:p>
                  </a:txBody>
                  <a:tcPr/>
                </a:tc>
                <a:tc>
                  <a:txBody>
                    <a:bodyPr/>
                    <a:lstStyle/>
                    <a:p>
                      <a:r>
                        <a:rPr lang="en-US" sz="1400" dirty="0">
                          <a:latin typeface="+mj-lt"/>
                        </a:rPr>
                        <a:t>Grade</a:t>
                      </a:r>
                    </a:p>
                  </a:txBody>
                  <a:tcPr/>
                </a:tc>
                <a:tc>
                  <a:txBody>
                    <a:bodyPr/>
                    <a:lstStyle/>
                    <a:p>
                      <a:r>
                        <a:rPr lang="en-US" sz="1400" dirty="0">
                          <a:latin typeface="+mj-lt"/>
                        </a:rPr>
                        <a:t>Cost  Sqft.</a:t>
                      </a:r>
                    </a:p>
                  </a:txBody>
                  <a:tcPr/>
                </a:tc>
                <a:tc>
                  <a:txBody>
                    <a:bodyPr/>
                    <a:lstStyle/>
                    <a:p>
                      <a:r>
                        <a:rPr lang="en-US" sz="1400" dirty="0">
                          <a:latin typeface="+mj-lt"/>
                        </a:rPr>
                        <a:t>Extended </a:t>
                      </a:r>
                    </a:p>
                    <a:p>
                      <a:r>
                        <a:rPr lang="en-US" sz="1400" dirty="0">
                          <a:latin typeface="+mj-lt"/>
                        </a:rPr>
                        <a:t>Cost</a:t>
                      </a:r>
                    </a:p>
                  </a:txBody>
                  <a:tcPr/>
                </a:tc>
                <a:tc>
                  <a:txBody>
                    <a:bodyPr/>
                    <a:lstStyle/>
                    <a:p>
                      <a:r>
                        <a:rPr lang="en-US" sz="1400" dirty="0">
                          <a:latin typeface="+mj-lt"/>
                        </a:rPr>
                        <a:t>Note</a:t>
                      </a:r>
                    </a:p>
                  </a:txBody>
                  <a:tcPr/>
                </a:tc>
                <a:extLst>
                  <a:ext uri="{0D108BD9-81ED-4DB2-BD59-A6C34878D82A}">
                    <a16:rowId xmlns:a16="http://schemas.microsoft.com/office/drawing/2014/main" val="10000"/>
                  </a:ext>
                </a:extLst>
              </a:tr>
              <a:tr h="436107">
                <a:tc>
                  <a:txBody>
                    <a:bodyPr/>
                    <a:lstStyle/>
                    <a:p>
                      <a:r>
                        <a:rPr lang="en-US" sz="1400" dirty="0">
                          <a:latin typeface="+mj-lt"/>
                        </a:rPr>
                        <a:t>North parking  lot (A)</a:t>
                      </a:r>
                    </a:p>
                  </a:txBody>
                  <a:tcPr/>
                </a:tc>
                <a:tc>
                  <a:txBody>
                    <a:bodyPr/>
                    <a:lstStyle/>
                    <a:p>
                      <a:r>
                        <a:rPr lang="en-US" sz="1400" dirty="0">
                          <a:latin typeface="+mj-lt"/>
                        </a:rPr>
                        <a:t>51,500</a:t>
                      </a:r>
                    </a:p>
                  </a:txBody>
                  <a:tcPr/>
                </a:tc>
                <a:tc>
                  <a:txBody>
                    <a:bodyPr/>
                    <a:lstStyle/>
                    <a:p>
                      <a:r>
                        <a:rPr lang="en-US" sz="1400" dirty="0">
                          <a:latin typeface="+mj-lt"/>
                        </a:rPr>
                        <a:t>Blacktop</a:t>
                      </a:r>
                    </a:p>
                  </a:txBody>
                  <a:tcPr/>
                </a:tc>
                <a:tc>
                  <a:txBody>
                    <a:bodyPr/>
                    <a:lstStyle/>
                    <a:p>
                      <a:r>
                        <a:rPr lang="en-US" sz="1400" dirty="0">
                          <a:latin typeface="+mj-lt"/>
                        </a:rPr>
                        <a:t>C</a:t>
                      </a:r>
                    </a:p>
                  </a:txBody>
                  <a:tcPr/>
                </a:tc>
                <a:tc>
                  <a:txBody>
                    <a:bodyPr/>
                    <a:lstStyle/>
                    <a:p>
                      <a:r>
                        <a:rPr lang="en-US" sz="1400" dirty="0">
                          <a:latin typeface="+mj-lt"/>
                        </a:rPr>
                        <a:t>.36</a:t>
                      </a:r>
                    </a:p>
                  </a:txBody>
                  <a:tcPr/>
                </a:tc>
                <a:tc>
                  <a:txBody>
                    <a:bodyPr/>
                    <a:lstStyle/>
                    <a:p>
                      <a:r>
                        <a:rPr lang="en-US" sz="1400" dirty="0">
                          <a:latin typeface="+mj-lt"/>
                        </a:rPr>
                        <a:t>$18,540</a:t>
                      </a:r>
                    </a:p>
                  </a:txBody>
                  <a:tcPr/>
                </a:tc>
                <a:tc>
                  <a:txBody>
                    <a:bodyPr/>
                    <a:lstStyle/>
                    <a:p>
                      <a:r>
                        <a:rPr lang="en-US" sz="1400" dirty="0">
                          <a:latin typeface="+mj-lt"/>
                        </a:rPr>
                        <a:t>Sealcoat/stripe/repaired 2022/2029</a:t>
                      </a:r>
                    </a:p>
                  </a:txBody>
                  <a:tcPr/>
                </a:tc>
                <a:extLst>
                  <a:ext uri="{0D108BD9-81ED-4DB2-BD59-A6C34878D82A}">
                    <a16:rowId xmlns:a16="http://schemas.microsoft.com/office/drawing/2014/main" val="10001"/>
                  </a:ext>
                </a:extLst>
              </a:tr>
              <a:tr h="436107">
                <a:tc>
                  <a:txBody>
                    <a:bodyPr/>
                    <a:lstStyle/>
                    <a:p>
                      <a:r>
                        <a:rPr lang="en-US" sz="1400" dirty="0">
                          <a:latin typeface="+mj-lt"/>
                        </a:rPr>
                        <a:t>Playground, west parking, service rd. (B)</a:t>
                      </a:r>
                    </a:p>
                  </a:txBody>
                  <a:tcPr/>
                </a:tc>
                <a:tc>
                  <a:txBody>
                    <a:bodyPr/>
                    <a:lstStyle/>
                    <a:p>
                      <a:r>
                        <a:rPr lang="en-US" sz="1400" dirty="0">
                          <a:latin typeface="+mj-lt"/>
                        </a:rPr>
                        <a:t>33,000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Blacktop</a:t>
                      </a:r>
                    </a:p>
                  </a:txBody>
                  <a:tcPr/>
                </a:tc>
                <a:tc>
                  <a:txBody>
                    <a:bodyPr/>
                    <a:lstStyle/>
                    <a:p>
                      <a:r>
                        <a:rPr lang="en-US" sz="1400" dirty="0">
                          <a:latin typeface="+mj-lt"/>
                        </a:rPr>
                        <a:t>B</a:t>
                      </a:r>
                    </a:p>
                  </a:txBody>
                  <a:tcPr/>
                </a:tc>
                <a:tc>
                  <a:txBody>
                    <a:bodyPr/>
                    <a:lstStyle/>
                    <a:p>
                      <a:r>
                        <a:rPr lang="en-US" sz="1400" dirty="0">
                          <a:latin typeface="+mj-lt"/>
                        </a:rPr>
                        <a:t>.36</a:t>
                      </a:r>
                    </a:p>
                  </a:txBody>
                  <a:tcPr/>
                </a:tc>
                <a:tc>
                  <a:txBody>
                    <a:bodyPr/>
                    <a:lstStyle/>
                    <a:p>
                      <a:r>
                        <a:rPr lang="en-US" sz="1400" dirty="0">
                          <a:latin typeface="+mj-lt"/>
                        </a:rPr>
                        <a:t>$11,880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Sealcoat/stripe/repaired 2024/2031</a:t>
                      </a:r>
                    </a:p>
                    <a:p>
                      <a:endParaRPr lang="en-US" sz="1400" dirty="0">
                        <a:latin typeface="+mj-lt"/>
                      </a:endParaRPr>
                    </a:p>
                  </a:txBody>
                  <a:tcPr/>
                </a:tc>
                <a:extLst>
                  <a:ext uri="{0D108BD9-81ED-4DB2-BD59-A6C34878D82A}">
                    <a16:rowId xmlns:a16="http://schemas.microsoft.com/office/drawing/2014/main" val="10002"/>
                  </a:ext>
                </a:extLst>
              </a:tr>
              <a:tr h="436107">
                <a:tc>
                  <a:txBody>
                    <a:bodyPr/>
                    <a:lstStyle/>
                    <a:p>
                      <a:r>
                        <a:rPr lang="en-US" sz="1400" dirty="0">
                          <a:latin typeface="+mj-lt"/>
                        </a:rPr>
                        <a:t>Commons and DO</a:t>
                      </a:r>
                    </a:p>
                    <a:p>
                      <a:r>
                        <a:rPr lang="en-US" sz="1400" dirty="0">
                          <a:latin typeface="+mj-lt"/>
                        </a:rPr>
                        <a:t>Parking (C)</a:t>
                      </a:r>
                    </a:p>
                  </a:txBody>
                  <a:tcPr/>
                </a:tc>
                <a:tc>
                  <a:txBody>
                    <a:bodyPr/>
                    <a:lstStyle/>
                    <a:p>
                      <a:r>
                        <a:rPr lang="en-US" sz="1400" dirty="0">
                          <a:latin typeface="+mj-lt"/>
                        </a:rPr>
                        <a:t>36,530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Blacktop</a:t>
                      </a:r>
                      <a:r>
                        <a:rPr lang="en-US" sz="1400" baseline="0" dirty="0">
                          <a:latin typeface="+mj-lt"/>
                        </a:rPr>
                        <a:t> </a:t>
                      </a:r>
                      <a:endParaRPr lang="en-US" sz="1400" dirty="0">
                        <a:latin typeface="+mj-lt"/>
                      </a:endParaRPr>
                    </a:p>
                  </a:txBody>
                  <a:tcPr/>
                </a:tc>
                <a:tc>
                  <a:txBody>
                    <a:bodyPr/>
                    <a:lstStyle/>
                    <a:p>
                      <a:r>
                        <a:rPr lang="en-US" sz="1400" dirty="0">
                          <a:latin typeface="+mj-lt"/>
                        </a:rPr>
                        <a:t>B</a:t>
                      </a:r>
                    </a:p>
                  </a:txBody>
                  <a:tcPr/>
                </a:tc>
                <a:tc>
                  <a:txBody>
                    <a:bodyPr/>
                    <a:lstStyle/>
                    <a:p>
                      <a:r>
                        <a:rPr lang="en-US" sz="1400" dirty="0">
                          <a:latin typeface="+mj-lt"/>
                        </a:rPr>
                        <a:t>.36</a:t>
                      </a:r>
                    </a:p>
                  </a:txBody>
                  <a:tcPr/>
                </a:tc>
                <a:tc>
                  <a:txBody>
                    <a:bodyPr/>
                    <a:lstStyle/>
                    <a:p>
                      <a:r>
                        <a:rPr lang="en-US" sz="1400" dirty="0">
                          <a:latin typeface="+mj-lt"/>
                        </a:rPr>
                        <a:t>$13,150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Sealcoat/stripe/repaired 2026</a:t>
                      </a:r>
                    </a:p>
                    <a:p>
                      <a:endParaRPr lang="en-US" sz="1400" dirty="0">
                        <a:latin typeface="+mj-lt"/>
                      </a:endParaRPr>
                    </a:p>
                  </a:txBody>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36156111"/>
              </p:ext>
            </p:extLst>
          </p:nvPr>
        </p:nvGraphicFramePr>
        <p:xfrm>
          <a:off x="733426" y="5063921"/>
          <a:ext cx="10725147" cy="638296"/>
        </p:xfrm>
        <a:graphic>
          <a:graphicData uri="http://schemas.openxmlformats.org/drawingml/2006/table">
            <a:tbl>
              <a:tblPr firstRow="1" bandRow="1">
                <a:tableStyleId>{5C22544A-7EE6-4342-B048-85BDC9FD1C3A}</a:tableStyleId>
              </a:tblPr>
              <a:tblGrid>
                <a:gridCol w="256634">
                  <a:extLst>
                    <a:ext uri="{9D8B030D-6E8A-4147-A177-3AD203B41FA5}">
                      <a16:colId xmlns:a16="http://schemas.microsoft.com/office/drawing/2014/main" val="20000"/>
                    </a:ext>
                  </a:extLst>
                </a:gridCol>
                <a:gridCol w="1108519">
                  <a:extLst>
                    <a:ext uri="{9D8B030D-6E8A-4147-A177-3AD203B41FA5}">
                      <a16:colId xmlns:a16="http://schemas.microsoft.com/office/drawing/2014/main" val="20001"/>
                    </a:ext>
                  </a:extLst>
                </a:gridCol>
                <a:gridCol w="349581">
                  <a:extLst>
                    <a:ext uri="{9D8B030D-6E8A-4147-A177-3AD203B41FA5}">
                      <a16:colId xmlns:a16="http://schemas.microsoft.com/office/drawing/2014/main" val="20002"/>
                    </a:ext>
                  </a:extLst>
                </a:gridCol>
                <a:gridCol w="2055537">
                  <a:extLst>
                    <a:ext uri="{9D8B030D-6E8A-4147-A177-3AD203B41FA5}">
                      <a16:colId xmlns:a16="http://schemas.microsoft.com/office/drawing/2014/main" val="20003"/>
                    </a:ext>
                  </a:extLst>
                </a:gridCol>
                <a:gridCol w="363564">
                  <a:extLst>
                    <a:ext uri="{9D8B030D-6E8A-4147-A177-3AD203B41FA5}">
                      <a16:colId xmlns:a16="http://schemas.microsoft.com/office/drawing/2014/main" val="20004"/>
                    </a:ext>
                  </a:extLst>
                </a:gridCol>
                <a:gridCol w="1202559">
                  <a:extLst>
                    <a:ext uri="{9D8B030D-6E8A-4147-A177-3AD203B41FA5}">
                      <a16:colId xmlns:a16="http://schemas.microsoft.com/office/drawing/2014/main" val="20005"/>
                    </a:ext>
                  </a:extLst>
                </a:gridCol>
                <a:gridCol w="363564">
                  <a:extLst>
                    <a:ext uri="{9D8B030D-6E8A-4147-A177-3AD203B41FA5}">
                      <a16:colId xmlns:a16="http://schemas.microsoft.com/office/drawing/2014/main" val="20006"/>
                    </a:ext>
                  </a:extLst>
                </a:gridCol>
                <a:gridCol w="2489026">
                  <a:extLst>
                    <a:ext uri="{9D8B030D-6E8A-4147-A177-3AD203B41FA5}">
                      <a16:colId xmlns:a16="http://schemas.microsoft.com/office/drawing/2014/main" val="20007"/>
                    </a:ext>
                  </a:extLst>
                </a:gridCol>
                <a:gridCol w="236040">
                  <a:extLst>
                    <a:ext uri="{9D8B030D-6E8A-4147-A177-3AD203B41FA5}">
                      <a16:colId xmlns:a16="http://schemas.microsoft.com/office/drawing/2014/main" val="20008"/>
                    </a:ext>
                  </a:extLst>
                </a:gridCol>
                <a:gridCol w="2300123">
                  <a:extLst>
                    <a:ext uri="{9D8B030D-6E8A-4147-A177-3AD203B41FA5}">
                      <a16:colId xmlns:a16="http://schemas.microsoft.com/office/drawing/2014/main" val="20009"/>
                    </a:ext>
                  </a:extLst>
                </a:gridCol>
              </a:tblGrid>
              <a:tr h="638296">
                <a:tc>
                  <a:txBody>
                    <a:bodyPr/>
                    <a:lstStyle/>
                    <a:p>
                      <a:r>
                        <a:rPr lang="en-US" sz="1400" b="0" dirty="0">
                          <a:latin typeface="+mj-lt"/>
                        </a:rPr>
                        <a:t>A</a:t>
                      </a:r>
                    </a:p>
                  </a:txBody>
                  <a:tcPr/>
                </a:tc>
                <a:tc>
                  <a:txBody>
                    <a:bodyPr/>
                    <a:lstStyle/>
                    <a:p>
                      <a:r>
                        <a:rPr lang="en-US" sz="1400" b="0" dirty="0">
                          <a:latin typeface="+mj-lt"/>
                        </a:rPr>
                        <a:t>New condition</a:t>
                      </a:r>
                    </a:p>
                  </a:txBody>
                  <a:tcPr/>
                </a:tc>
                <a:tc>
                  <a:txBody>
                    <a:bodyPr/>
                    <a:lstStyle/>
                    <a:p>
                      <a:r>
                        <a:rPr lang="en-US" sz="1400" b="0" dirty="0">
                          <a:latin typeface="+mj-lt"/>
                        </a:rPr>
                        <a:t>B</a:t>
                      </a:r>
                    </a:p>
                  </a:txBody>
                  <a:tcPr/>
                </a:tc>
                <a:tc>
                  <a:txBody>
                    <a:bodyPr/>
                    <a:lstStyle/>
                    <a:p>
                      <a:r>
                        <a:rPr lang="en-US" sz="1400" b="0" dirty="0">
                          <a:latin typeface="+mj-lt"/>
                        </a:rPr>
                        <a:t>Near new condition slight but even wear</a:t>
                      </a:r>
                    </a:p>
                  </a:txBody>
                  <a:tcPr/>
                </a:tc>
                <a:tc>
                  <a:txBody>
                    <a:bodyPr/>
                    <a:lstStyle/>
                    <a:p>
                      <a:r>
                        <a:rPr lang="en-US" sz="1400" b="0" dirty="0">
                          <a:latin typeface="+mj-lt"/>
                        </a:rPr>
                        <a:t>C</a:t>
                      </a:r>
                    </a:p>
                  </a:txBody>
                  <a:tcPr/>
                </a:tc>
                <a:tc>
                  <a:txBody>
                    <a:bodyPr/>
                    <a:lstStyle/>
                    <a:p>
                      <a:r>
                        <a:rPr lang="en-US" sz="1400" b="0" dirty="0">
                          <a:latin typeface="+mj-lt"/>
                        </a:rPr>
                        <a:t>Worn light cracking </a:t>
                      </a:r>
                    </a:p>
                  </a:txBody>
                  <a:tcPr/>
                </a:tc>
                <a:tc>
                  <a:txBody>
                    <a:bodyPr/>
                    <a:lstStyle/>
                    <a:p>
                      <a:r>
                        <a:rPr lang="en-US" sz="1400" b="0" dirty="0">
                          <a:latin typeface="+mj-lt"/>
                        </a:rPr>
                        <a:t>D</a:t>
                      </a:r>
                    </a:p>
                  </a:txBody>
                  <a:tcPr/>
                </a:tc>
                <a:tc>
                  <a:txBody>
                    <a:bodyPr/>
                    <a:lstStyle/>
                    <a:p>
                      <a:r>
                        <a:rPr lang="en-US" sz="1400" b="0" baseline="0" dirty="0">
                          <a:latin typeface="+mj-lt"/>
                        </a:rPr>
                        <a:t>Course W/multiple cracks water damage</a:t>
                      </a:r>
                      <a:endParaRPr lang="en-US" sz="1400" b="0" dirty="0">
                        <a:latin typeface="+mj-lt"/>
                      </a:endParaRPr>
                    </a:p>
                  </a:txBody>
                  <a:tcPr/>
                </a:tc>
                <a:tc>
                  <a:txBody>
                    <a:bodyPr/>
                    <a:lstStyle/>
                    <a:p>
                      <a:r>
                        <a:rPr lang="en-US" sz="1400" b="0" dirty="0">
                          <a:latin typeface="+mj-lt"/>
                        </a:rPr>
                        <a:t>F</a:t>
                      </a:r>
                    </a:p>
                  </a:txBody>
                  <a:tcPr/>
                </a:tc>
                <a:tc>
                  <a:txBody>
                    <a:bodyPr/>
                    <a:lstStyle/>
                    <a:p>
                      <a:r>
                        <a:rPr lang="en-US" sz="1400" b="0" dirty="0">
                          <a:latin typeface="+mj-lt"/>
                        </a:rPr>
                        <a:t>Imminent Failure, replace</a:t>
                      </a:r>
                      <a:r>
                        <a:rPr lang="en-US" sz="1400" b="0" baseline="0" dirty="0">
                          <a:latin typeface="+mj-lt"/>
                        </a:rPr>
                        <a:t> </a:t>
                      </a:r>
                      <a:endParaRPr lang="en-US" sz="1400" b="0" dirty="0">
                        <a:latin typeface="+mj-lt"/>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32964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1000" t="-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8295" y="325700"/>
            <a:ext cx="9404723" cy="640080"/>
          </a:xfrm>
        </p:spPr>
        <p:txBody>
          <a:bodyPr>
            <a:normAutofit fontScale="90000"/>
          </a:bodyPr>
          <a:lstStyle/>
          <a:p>
            <a:r>
              <a:rPr lang="en-US" sz="4000" dirty="0"/>
              <a:t>WMS</a:t>
            </a:r>
            <a:br>
              <a:rPr lang="en-US" b="1" dirty="0"/>
            </a:br>
            <a:r>
              <a:rPr lang="en-US" sz="3100" i="1" dirty="0"/>
              <a:t>Flooring </a:t>
            </a:r>
          </a:p>
        </p:txBody>
      </p:sp>
      <p:graphicFrame>
        <p:nvGraphicFramePr>
          <p:cNvPr id="3" name="Table 2"/>
          <p:cNvGraphicFramePr>
            <a:graphicFrameLocks noGrp="1"/>
          </p:cNvGraphicFramePr>
          <p:nvPr>
            <p:extLst>
              <p:ext uri="{D42A27DB-BD31-4B8C-83A1-F6EECF244321}">
                <p14:modId xmlns:p14="http://schemas.microsoft.com/office/powerpoint/2010/main" val="1244394199"/>
              </p:ext>
            </p:extLst>
          </p:nvPr>
        </p:nvGraphicFramePr>
        <p:xfrm>
          <a:off x="358588" y="1284307"/>
          <a:ext cx="11009927" cy="5666206"/>
        </p:xfrm>
        <a:graphic>
          <a:graphicData uri="http://schemas.openxmlformats.org/drawingml/2006/table">
            <a:tbl>
              <a:tblPr firstRow="1" bandRow="1">
                <a:tableStyleId>{5C22544A-7EE6-4342-B048-85BDC9FD1C3A}</a:tableStyleId>
              </a:tblPr>
              <a:tblGrid>
                <a:gridCol w="1091687">
                  <a:extLst>
                    <a:ext uri="{9D8B030D-6E8A-4147-A177-3AD203B41FA5}">
                      <a16:colId xmlns:a16="http://schemas.microsoft.com/office/drawing/2014/main" val="20000"/>
                    </a:ext>
                  </a:extLst>
                </a:gridCol>
                <a:gridCol w="927278">
                  <a:extLst>
                    <a:ext uri="{9D8B030D-6E8A-4147-A177-3AD203B41FA5}">
                      <a16:colId xmlns:a16="http://schemas.microsoft.com/office/drawing/2014/main" val="20001"/>
                    </a:ext>
                  </a:extLst>
                </a:gridCol>
                <a:gridCol w="455294">
                  <a:extLst>
                    <a:ext uri="{9D8B030D-6E8A-4147-A177-3AD203B41FA5}">
                      <a16:colId xmlns:a16="http://schemas.microsoft.com/office/drawing/2014/main" val="20002"/>
                    </a:ext>
                  </a:extLst>
                </a:gridCol>
                <a:gridCol w="959224">
                  <a:extLst>
                    <a:ext uri="{9D8B030D-6E8A-4147-A177-3AD203B41FA5}">
                      <a16:colId xmlns:a16="http://schemas.microsoft.com/office/drawing/2014/main" val="20003"/>
                    </a:ext>
                  </a:extLst>
                </a:gridCol>
                <a:gridCol w="1019590">
                  <a:extLst>
                    <a:ext uri="{9D8B030D-6E8A-4147-A177-3AD203B41FA5}">
                      <a16:colId xmlns:a16="http://schemas.microsoft.com/office/drawing/2014/main" val="20004"/>
                    </a:ext>
                  </a:extLst>
                </a:gridCol>
                <a:gridCol w="1133340">
                  <a:extLst>
                    <a:ext uri="{9D8B030D-6E8A-4147-A177-3AD203B41FA5}">
                      <a16:colId xmlns:a16="http://schemas.microsoft.com/office/drawing/2014/main" val="20005"/>
                    </a:ext>
                  </a:extLst>
                </a:gridCol>
                <a:gridCol w="509587">
                  <a:extLst>
                    <a:ext uri="{9D8B030D-6E8A-4147-A177-3AD203B41FA5}">
                      <a16:colId xmlns:a16="http://schemas.microsoft.com/office/drawing/2014/main" val="20006"/>
                    </a:ext>
                  </a:extLst>
                </a:gridCol>
                <a:gridCol w="959224">
                  <a:extLst>
                    <a:ext uri="{9D8B030D-6E8A-4147-A177-3AD203B41FA5}">
                      <a16:colId xmlns:a16="http://schemas.microsoft.com/office/drawing/2014/main" val="20007"/>
                    </a:ext>
                  </a:extLst>
                </a:gridCol>
                <a:gridCol w="1095594">
                  <a:extLst>
                    <a:ext uri="{9D8B030D-6E8A-4147-A177-3AD203B41FA5}">
                      <a16:colId xmlns:a16="http://schemas.microsoft.com/office/drawing/2014/main" val="20008"/>
                    </a:ext>
                  </a:extLst>
                </a:gridCol>
                <a:gridCol w="1184856">
                  <a:extLst>
                    <a:ext uri="{9D8B030D-6E8A-4147-A177-3AD203B41FA5}">
                      <a16:colId xmlns:a16="http://schemas.microsoft.com/office/drawing/2014/main" val="20009"/>
                    </a:ext>
                  </a:extLst>
                </a:gridCol>
                <a:gridCol w="798490">
                  <a:extLst>
                    <a:ext uri="{9D8B030D-6E8A-4147-A177-3AD203B41FA5}">
                      <a16:colId xmlns:a16="http://schemas.microsoft.com/office/drawing/2014/main" val="20010"/>
                    </a:ext>
                  </a:extLst>
                </a:gridCol>
                <a:gridCol w="875763">
                  <a:extLst>
                    <a:ext uri="{9D8B030D-6E8A-4147-A177-3AD203B41FA5}">
                      <a16:colId xmlns:a16="http://schemas.microsoft.com/office/drawing/2014/main" val="20011"/>
                    </a:ext>
                  </a:extLst>
                </a:gridCol>
              </a:tblGrid>
              <a:tr h="275363">
                <a:tc>
                  <a:txBody>
                    <a:bodyPr/>
                    <a:lstStyle/>
                    <a:p>
                      <a:r>
                        <a:rPr lang="en-US" sz="1100" dirty="0"/>
                        <a:t>Yellow West</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sz="1100" dirty="0"/>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sz="1100" dirty="0"/>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sz="11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r>
                        <a:rPr lang="en-US" sz="1100" dirty="0"/>
                        <a:t>Yellow East</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sz="1100" dirty="0"/>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sz="1100" dirty="0"/>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sz="11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r>
                        <a:rPr lang="en-US" sz="1100" dirty="0"/>
                        <a:t>Green</a:t>
                      </a:r>
                      <a:r>
                        <a:rPr lang="en-US" sz="1100" baseline="0" dirty="0"/>
                        <a:t> Hall</a:t>
                      </a:r>
                      <a:endParaRPr lang="en-US" sz="11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sz="1100" dirty="0"/>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sz="1100" dirty="0"/>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sz="11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276857">
                <a:tc>
                  <a:txBody>
                    <a:bodyPr/>
                    <a:lstStyle/>
                    <a:p>
                      <a:r>
                        <a:rPr lang="en-US" sz="1100" dirty="0"/>
                        <a:t>Room/Area</a:t>
                      </a:r>
                    </a:p>
                  </a:txBody>
                  <a:tcPr>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US" sz="1100" dirty="0"/>
                        <a:t>Material </a:t>
                      </a: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US" sz="1100" dirty="0"/>
                        <a:t>Cond.</a:t>
                      </a: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US" sz="1100" dirty="0"/>
                        <a:t>REPL</a:t>
                      </a:r>
                    </a:p>
                  </a:txBody>
                  <a:tcPr>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US" sz="1100" dirty="0"/>
                        <a:t>Rm/Area</a:t>
                      </a:r>
                    </a:p>
                  </a:txBody>
                  <a:tcPr>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US" sz="1100" dirty="0"/>
                        <a:t>Material </a:t>
                      </a: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US" sz="1100" dirty="0"/>
                        <a:t>Cond</a:t>
                      </a:r>
                    </a:p>
                  </a:txBody>
                  <a:tcPr>
                    <a:lnL w="12700" cmpd="sng">
                      <a:noFill/>
                    </a:lnL>
                    <a:lnR w="12700" cap="flat" cmpd="sng" algn="ctr">
                      <a:no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sz="11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US" sz="1100" dirty="0"/>
                        <a:t>Room/Area</a:t>
                      </a:r>
                    </a:p>
                  </a:txBody>
                  <a:tcPr>
                    <a:lnL w="12700" cap="flat" cmpd="sng" algn="ctr">
                      <a:solidFill>
                        <a:schemeClr val="tx1"/>
                      </a:solidFill>
                      <a:prstDash val="solid"/>
                      <a:round/>
                      <a:headEnd type="none" w="med" len="med"/>
                      <a:tailEnd type="none" w="med" len="med"/>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US" sz="1100" dirty="0"/>
                        <a:t>Material </a:t>
                      </a: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US" sz="1100" dirty="0"/>
                        <a:t>Cond</a:t>
                      </a: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r>
                        <a:rPr lang="en-US" sz="1100" dirty="0"/>
                        <a:t>Condition</a:t>
                      </a:r>
                    </a:p>
                  </a:txBody>
                  <a:tcPr>
                    <a:lnL w="12700" cmpd="sng">
                      <a:noFill/>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1"/>
                  </a:ext>
                </a:extLst>
              </a:tr>
              <a:tr h="266410">
                <a:tc>
                  <a:txBody>
                    <a:bodyPr/>
                    <a:lstStyle/>
                    <a:p>
                      <a:r>
                        <a:rPr lang="en-US" sz="1100" dirty="0"/>
                        <a:t>313</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en-US" sz="1100" dirty="0"/>
                        <a:t>Carpet new</a:t>
                      </a:r>
                    </a:p>
                  </a:txBody>
                  <a:tcP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en-US" sz="1100" dirty="0"/>
                        <a:t>A</a:t>
                      </a:r>
                    </a:p>
                  </a:txBody>
                  <a:tcP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en-US" sz="1100" dirty="0"/>
                        <a:t>&gt;10 year</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en-US" sz="1100" dirty="0"/>
                        <a:t>449</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100" dirty="0"/>
                        <a:t>Carpet new</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100" dirty="0"/>
                        <a:t>A</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&gt;10 yr.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100" dirty="0"/>
                        <a:t>413</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en-US" sz="1100" dirty="0"/>
                        <a:t>Carpet new</a:t>
                      </a:r>
                    </a:p>
                  </a:txBody>
                  <a:tcP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en-US" sz="1100" dirty="0"/>
                        <a:t>A</a:t>
                      </a:r>
                    </a:p>
                  </a:txBody>
                  <a:tcP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&gt;10 year</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10002"/>
                  </a:ext>
                </a:extLst>
              </a:tr>
              <a:tr h="266410">
                <a:tc>
                  <a:txBody>
                    <a:bodyPr/>
                    <a:lstStyle/>
                    <a:p>
                      <a:r>
                        <a:rPr lang="en-US" sz="1100" dirty="0"/>
                        <a:t>325</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100" dirty="0"/>
                        <a:t>Carpet new</a:t>
                      </a:r>
                    </a:p>
                  </a:txBody>
                  <a:tcPr>
                    <a:solidFill>
                      <a:schemeClr val="accent6">
                        <a:lumMod val="20000"/>
                        <a:lumOff val="80000"/>
                      </a:schemeClr>
                    </a:solidFill>
                  </a:tcPr>
                </a:tc>
                <a:tc>
                  <a:txBody>
                    <a:bodyPr/>
                    <a:lstStyle/>
                    <a:p>
                      <a:r>
                        <a:rPr lang="en-US" sz="1100" dirty="0"/>
                        <a:t>A</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&gt;10 year</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100" dirty="0"/>
                        <a:t>450</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100" dirty="0"/>
                        <a:t>Carpet new</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100" dirty="0"/>
                        <a:t>A</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&gt;10 yr.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100" dirty="0"/>
                        <a:t>415</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100" dirty="0"/>
                        <a:t>Carpet new</a:t>
                      </a:r>
                    </a:p>
                  </a:txBody>
                  <a:tcPr>
                    <a:solidFill>
                      <a:schemeClr val="accent6">
                        <a:lumMod val="20000"/>
                        <a:lumOff val="80000"/>
                      </a:schemeClr>
                    </a:solidFill>
                  </a:tcPr>
                </a:tc>
                <a:tc>
                  <a:txBody>
                    <a:bodyPr/>
                    <a:lstStyle/>
                    <a:p>
                      <a:r>
                        <a:rPr lang="en-US" sz="1100" dirty="0"/>
                        <a:t>A</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&gt;10 year</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0003"/>
                  </a:ext>
                </a:extLst>
              </a:tr>
              <a:tr h="266410">
                <a:tc>
                  <a:txBody>
                    <a:bodyPr/>
                    <a:lstStyle/>
                    <a:p>
                      <a:r>
                        <a:rPr lang="en-US" sz="1100" dirty="0"/>
                        <a:t>LRA</a:t>
                      </a:r>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100" dirty="0"/>
                        <a:t>Carpet tiles</a:t>
                      </a:r>
                    </a:p>
                  </a:txBody>
                  <a:tcPr>
                    <a:solidFill>
                      <a:schemeClr val="accent6">
                        <a:lumMod val="40000"/>
                        <a:lumOff val="60000"/>
                      </a:schemeClr>
                    </a:solidFill>
                  </a:tcPr>
                </a:tc>
                <a:tc>
                  <a:txBody>
                    <a:bodyPr/>
                    <a:lstStyle/>
                    <a:p>
                      <a:r>
                        <a:rPr lang="en-US" sz="1100" dirty="0"/>
                        <a:t>A</a:t>
                      </a:r>
                    </a:p>
                  </a:txBody>
                  <a:tcPr>
                    <a:solidFill>
                      <a:schemeClr val="accent6">
                        <a:lumMod val="40000"/>
                        <a:lumOff val="60000"/>
                      </a:schemeClr>
                    </a:solidFill>
                  </a:tcPr>
                </a:tc>
                <a:tc>
                  <a:txBody>
                    <a:bodyPr/>
                    <a:lstStyle/>
                    <a:p>
                      <a:r>
                        <a:rPr lang="en-US" sz="1100" b="0" kern="1200" baseline="0" dirty="0">
                          <a:solidFill>
                            <a:schemeClr val="tx1"/>
                          </a:solidFill>
                          <a:latin typeface="+mn-lt"/>
                          <a:ea typeface="+mn-ea"/>
                          <a:cs typeface="+mn-cs"/>
                        </a:rPr>
                        <a:t>≥ </a:t>
                      </a:r>
                      <a:r>
                        <a:rPr lang="en-US" sz="1100" b="0" kern="1200" dirty="0">
                          <a:solidFill>
                            <a:schemeClr val="tx1"/>
                          </a:solidFill>
                          <a:latin typeface="+mn-lt"/>
                          <a:ea typeface="+mn-ea"/>
                          <a:cs typeface="+mn-cs"/>
                        </a:rPr>
                        <a:t>10 Years</a:t>
                      </a:r>
                      <a:endParaRPr lang="en-US" sz="1100" dirty="0"/>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r>
                        <a:rPr lang="en-US" sz="1100" dirty="0"/>
                        <a:t>317</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100" dirty="0"/>
                        <a:t>Carpet new</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100" dirty="0"/>
                        <a:t>A</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&gt;10 yr.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100" dirty="0"/>
                        <a:t>WMS Office</a:t>
                      </a:r>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100" dirty="0"/>
                        <a:t>Carpet tiles</a:t>
                      </a:r>
                    </a:p>
                  </a:txBody>
                  <a:tcPr>
                    <a:solidFill>
                      <a:schemeClr val="accent6">
                        <a:lumMod val="40000"/>
                        <a:lumOff val="60000"/>
                      </a:schemeClr>
                    </a:solidFill>
                  </a:tcPr>
                </a:tc>
                <a:tc>
                  <a:txBody>
                    <a:bodyPr/>
                    <a:lstStyle/>
                    <a:p>
                      <a:r>
                        <a:rPr lang="en-US" sz="1100" dirty="0"/>
                        <a:t>B</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tx1"/>
                          </a:solidFill>
                          <a:latin typeface="+mn-lt"/>
                          <a:ea typeface="+mn-ea"/>
                          <a:cs typeface="+mn-cs"/>
                        </a:rPr>
                        <a:t>≥ </a:t>
                      </a:r>
                      <a:r>
                        <a:rPr lang="en-US" sz="1100" b="0" kern="1200" dirty="0">
                          <a:solidFill>
                            <a:schemeClr val="tx1"/>
                          </a:solidFill>
                          <a:latin typeface="+mn-lt"/>
                          <a:ea typeface="+mn-ea"/>
                          <a:cs typeface="+mn-cs"/>
                        </a:rPr>
                        <a:t>10 Years</a:t>
                      </a:r>
                      <a:endParaRPr lang="en-US" sz="1100" dirty="0"/>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extLst>
                  <a:ext uri="{0D108BD9-81ED-4DB2-BD59-A6C34878D82A}">
                    <a16:rowId xmlns:a16="http://schemas.microsoft.com/office/drawing/2014/main" val="10004"/>
                  </a:ext>
                </a:extLst>
              </a:tr>
              <a:tr h="266410">
                <a:tc>
                  <a:txBody>
                    <a:bodyPr/>
                    <a:lstStyle/>
                    <a:p>
                      <a:r>
                        <a:rPr lang="en-US" sz="1100" dirty="0"/>
                        <a:t>Lkr</a:t>
                      </a:r>
                      <a:r>
                        <a:rPr lang="en-US" sz="1100" baseline="0" dirty="0"/>
                        <a:t> Room</a:t>
                      </a:r>
                      <a:endParaRPr lang="en-US" sz="1100" dirty="0"/>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100" dirty="0"/>
                        <a:t>Epoxy</a:t>
                      </a:r>
                    </a:p>
                  </a:txBody>
                  <a:tcPr>
                    <a:solidFill>
                      <a:schemeClr val="accent6">
                        <a:lumMod val="40000"/>
                        <a:lumOff val="60000"/>
                      </a:schemeClr>
                    </a:solidFill>
                  </a:tcPr>
                </a:tc>
                <a:tc>
                  <a:txBody>
                    <a:bodyPr/>
                    <a:lstStyle/>
                    <a:p>
                      <a:r>
                        <a:rPr lang="en-US" sz="1100" dirty="0"/>
                        <a:t>B</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tx1"/>
                          </a:solidFill>
                          <a:latin typeface="+mn-lt"/>
                          <a:ea typeface="+mn-ea"/>
                          <a:cs typeface="+mn-cs"/>
                        </a:rPr>
                        <a:t>≥ </a:t>
                      </a:r>
                      <a:r>
                        <a:rPr lang="en-US" sz="1100" b="0" kern="1200" dirty="0">
                          <a:solidFill>
                            <a:schemeClr val="tx1"/>
                          </a:solidFill>
                          <a:latin typeface="+mn-lt"/>
                          <a:ea typeface="+mn-ea"/>
                          <a:cs typeface="+mn-cs"/>
                        </a:rPr>
                        <a:t>10 Years</a:t>
                      </a:r>
                      <a:endParaRPr lang="en-US" sz="1100" dirty="0"/>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r>
                        <a:rPr lang="en-US" sz="1100" dirty="0"/>
                        <a:t>314</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100" dirty="0"/>
                        <a:t>Carpet new</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100" dirty="0"/>
                        <a:t>A</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&gt;10 yr.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100" dirty="0"/>
                        <a:t>421</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100" dirty="0"/>
                        <a:t>Carpet new</a:t>
                      </a:r>
                    </a:p>
                  </a:txBody>
                  <a:tcPr>
                    <a:solidFill>
                      <a:schemeClr val="accent6">
                        <a:lumMod val="20000"/>
                        <a:lumOff val="80000"/>
                      </a:schemeClr>
                    </a:solidFill>
                  </a:tcPr>
                </a:tc>
                <a:tc>
                  <a:txBody>
                    <a:bodyPr/>
                    <a:lstStyle/>
                    <a:p>
                      <a:r>
                        <a:rPr lang="en-US" sz="1100" dirty="0"/>
                        <a:t>A</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&gt;10 year</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0005"/>
                  </a:ext>
                </a:extLst>
              </a:tr>
              <a:tr h="266410">
                <a:tc>
                  <a:txBody>
                    <a:bodyPr/>
                    <a:lstStyle/>
                    <a:p>
                      <a:r>
                        <a:rPr lang="en-US" sz="1100" dirty="0"/>
                        <a:t>307</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100" dirty="0"/>
                        <a:t>Carpet new</a:t>
                      </a:r>
                    </a:p>
                  </a:txBody>
                  <a:tcPr>
                    <a:solidFill>
                      <a:schemeClr val="accent6">
                        <a:lumMod val="20000"/>
                        <a:lumOff val="80000"/>
                      </a:schemeClr>
                    </a:solidFill>
                  </a:tcPr>
                </a:tc>
                <a:tc>
                  <a:txBody>
                    <a:bodyPr/>
                    <a:lstStyle/>
                    <a:p>
                      <a:r>
                        <a:rPr lang="en-US" sz="1100" dirty="0"/>
                        <a:t>A</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&gt;10 year</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100" dirty="0"/>
                        <a:t>323</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a:t>Carpet old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a:t>B</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b="0" kern="1200" baseline="0" dirty="0">
                          <a:solidFill>
                            <a:schemeClr val="tx1"/>
                          </a:solidFill>
                          <a:latin typeface="+mn-lt"/>
                          <a:ea typeface="+mn-ea"/>
                          <a:cs typeface="+mn-cs"/>
                        </a:rPr>
                        <a:t>≥ </a:t>
                      </a:r>
                      <a:r>
                        <a:rPr lang="en-US" sz="1100" b="0" kern="1200" dirty="0">
                          <a:solidFill>
                            <a:schemeClr val="tx1"/>
                          </a:solidFill>
                          <a:latin typeface="+mn-lt"/>
                          <a:ea typeface="+mn-ea"/>
                          <a:cs typeface="+mn-cs"/>
                        </a:rPr>
                        <a:t>10 Years</a:t>
                      </a:r>
                      <a:endParaRPr lang="en-US" sz="11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a:t>423</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100" dirty="0"/>
                        <a:t>Carpet new</a:t>
                      </a:r>
                    </a:p>
                  </a:txBody>
                  <a:tcPr>
                    <a:solidFill>
                      <a:schemeClr val="accent6">
                        <a:lumMod val="20000"/>
                        <a:lumOff val="80000"/>
                      </a:schemeClr>
                    </a:solidFill>
                  </a:tcPr>
                </a:tc>
                <a:tc>
                  <a:txBody>
                    <a:bodyPr/>
                    <a:lstStyle/>
                    <a:p>
                      <a:r>
                        <a:rPr lang="en-US" sz="1100" dirty="0"/>
                        <a:t>A</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&gt;10 year</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0006"/>
                  </a:ext>
                </a:extLst>
              </a:tr>
              <a:tr h="339160">
                <a:tc>
                  <a:txBody>
                    <a:bodyPr/>
                    <a:lstStyle/>
                    <a:p>
                      <a:r>
                        <a:rPr lang="en-US" sz="1100" dirty="0"/>
                        <a:t>308</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100" dirty="0"/>
                        <a:t>Carpet new</a:t>
                      </a:r>
                    </a:p>
                  </a:txBody>
                  <a:tcPr>
                    <a:solidFill>
                      <a:schemeClr val="accent6">
                        <a:lumMod val="20000"/>
                        <a:lumOff val="80000"/>
                      </a:schemeClr>
                    </a:solidFill>
                  </a:tcPr>
                </a:tc>
                <a:tc>
                  <a:txBody>
                    <a:bodyPr/>
                    <a:lstStyle/>
                    <a:p>
                      <a:r>
                        <a:rPr lang="en-US" sz="1100" dirty="0"/>
                        <a:t>A</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&gt;10 year</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100" dirty="0"/>
                        <a:t>326</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r>
                        <a:rPr lang="en-US" sz="1100" dirty="0"/>
                        <a:t>Carpet old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r>
                        <a:rPr lang="en-US" sz="1100" dirty="0"/>
                        <a:t>D</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r>
                        <a:rPr lang="en-US" sz="1100" dirty="0"/>
                        <a:t>22-25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r>
                        <a:rPr lang="en-US" sz="1100" dirty="0"/>
                        <a:t>427</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100" dirty="0"/>
                        <a:t>Carpet new</a:t>
                      </a:r>
                    </a:p>
                  </a:txBody>
                  <a:tcPr>
                    <a:solidFill>
                      <a:schemeClr val="accent6">
                        <a:lumMod val="20000"/>
                        <a:lumOff val="80000"/>
                      </a:schemeClr>
                    </a:solidFill>
                  </a:tcPr>
                </a:tc>
                <a:tc>
                  <a:txBody>
                    <a:bodyPr/>
                    <a:lstStyle/>
                    <a:p>
                      <a:r>
                        <a:rPr lang="en-US" sz="1100" dirty="0"/>
                        <a:t>A</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&gt;10 year</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0007"/>
                  </a:ext>
                </a:extLst>
              </a:tr>
              <a:tr h="266410">
                <a:tc>
                  <a:txBody>
                    <a:bodyPr/>
                    <a:lstStyle/>
                    <a:p>
                      <a:r>
                        <a:rPr lang="en-US" sz="1100" dirty="0"/>
                        <a:t>305</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100" dirty="0"/>
                        <a:t>Carpet new</a:t>
                      </a:r>
                    </a:p>
                  </a:txBody>
                  <a:tcPr>
                    <a:solidFill>
                      <a:schemeClr val="accent6">
                        <a:lumMod val="20000"/>
                        <a:lumOff val="80000"/>
                      </a:schemeClr>
                    </a:solidFill>
                  </a:tcPr>
                </a:tc>
                <a:tc>
                  <a:txBody>
                    <a:bodyPr/>
                    <a:lstStyle/>
                    <a:p>
                      <a:r>
                        <a:rPr lang="en-US" sz="1100" dirty="0"/>
                        <a:t>A</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&gt;10 year</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100" dirty="0"/>
                        <a:t>447</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100" dirty="0"/>
                        <a:t>Carpet new</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100" dirty="0"/>
                        <a:t>A</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100" dirty="0"/>
                        <a:t>&gt;10 years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100" dirty="0"/>
                        <a:t>429</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100" dirty="0"/>
                        <a:t>Carpet new</a:t>
                      </a:r>
                    </a:p>
                  </a:txBody>
                  <a:tcPr>
                    <a:solidFill>
                      <a:schemeClr val="accent6">
                        <a:lumMod val="20000"/>
                        <a:lumOff val="80000"/>
                      </a:schemeClr>
                    </a:solidFill>
                  </a:tcPr>
                </a:tc>
                <a:tc>
                  <a:txBody>
                    <a:bodyPr/>
                    <a:lstStyle/>
                    <a:p>
                      <a:r>
                        <a:rPr lang="en-US" sz="1100" dirty="0"/>
                        <a:t>A</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&gt;10 year</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0008"/>
                  </a:ext>
                </a:extLst>
              </a:tr>
              <a:tr h="304481">
                <a:tc>
                  <a:txBody>
                    <a:bodyPr/>
                    <a:lstStyle/>
                    <a:p>
                      <a:r>
                        <a:rPr lang="en-US" sz="1100" dirty="0"/>
                        <a:t>306</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100" dirty="0"/>
                        <a:t>Carpet new</a:t>
                      </a:r>
                    </a:p>
                  </a:txBody>
                  <a:tcPr>
                    <a:solidFill>
                      <a:schemeClr val="accent6">
                        <a:lumMod val="20000"/>
                        <a:lumOff val="80000"/>
                      </a:schemeClr>
                    </a:solidFill>
                  </a:tcPr>
                </a:tc>
                <a:tc>
                  <a:txBody>
                    <a:bodyPr/>
                    <a:lstStyle/>
                    <a:p>
                      <a:r>
                        <a:rPr lang="en-US" sz="1100" dirty="0"/>
                        <a:t>A </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&gt;10 year</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100" dirty="0"/>
                        <a:t>448</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r>
                        <a:rPr lang="en-US" sz="1100" dirty="0"/>
                        <a:t>Carpet old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r>
                        <a:rPr lang="en-US" sz="1100" dirty="0"/>
                        <a:t>C</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r>
                        <a:rPr lang="en-US" sz="1100" dirty="0"/>
                        <a:t>25-29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20000"/>
                        <a:lumOff val="80000"/>
                      </a:schemeClr>
                    </a:solidFill>
                  </a:tcPr>
                </a:tc>
                <a:tc>
                  <a:txBody>
                    <a:bodyPr/>
                    <a:lstStyle/>
                    <a:p>
                      <a:r>
                        <a:rPr lang="en-US" sz="1100" dirty="0"/>
                        <a:t>412</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100" dirty="0"/>
                        <a:t>Carpet new</a:t>
                      </a:r>
                    </a:p>
                  </a:txBody>
                  <a:tcPr>
                    <a:solidFill>
                      <a:schemeClr val="accent6">
                        <a:lumMod val="20000"/>
                        <a:lumOff val="80000"/>
                      </a:schemeClr>
                    </a:solidFill>
                  </a:tcPr>
                </a:tc>
                <a:tc>
                  <a:txBody>
                    <a:bodyPr/>
                    <a:lstStyle/>
                    <a:p>
                      <a:r>
                        <a:rPr lang="en-US" sz="1100" dirty="0"/>
                        <a:t>A</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&gt;10 year</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0009"/>
                  </a:ext>
                </a:extLst>
              </a:tr>
              <a:tr h="266410">
                <a:tc>
                  <a:txBody>
                    <a:bodyPr/>
                    <a:lstStyle/>
                    <a:p>
                      <a:r>
                        <a:rPr lang="en-US" sz="1100" dirty="0"/>
                        <a:t>311</a:t>
                      </a:r>
                    </a:p>
                  </a:txBody>
                  <a:tcPr>
                    <a:lnL w="12700" cap="flat" cmpd="sng" algn="ctr">
                      <a:solidFill>
                        <a:schemeClr val="tx1"/>
                      </a:solidFill>
                      <a:prstDash val="solid"/>
                      <a:round/>
                      <a:headEnd type="none" w="med" len="med"/>
                      <a:tailEnd type="none" w="med" len="med"/>
                    </a:lnL>
                    <a:solidFill>
                      <a:schemeClr val="accent4">
                        <a:lumMod val="40000"/>
                        <a:lumOff val="60000"/>
                      </a:schemeClr>
                    </a:solidFill>
                  </a:tcPr>
                </a:tc>
                <a:tc>
                  <a:txBody>
                    <a:bodyPr/>
                    <a:lstStyle/>
                    <a:p>
                      <a:r>
                        <a:rPr lang="en-US" sz="1100" dirty="0"/>
                        <a:t>Carpet old</a:t>
                      </a:r>
                    </a:p>
                  </a:txBody>
                  <a:tcPr>
                    <a:solidFill>
                      <a:schemeClr val="accent4">
                        <a:lumMod val="40000"/>
                        <a:lumOff val="60000"/>
                      </a:schemeClr>
                    </a:solidFill>
                  </a:tcPr>
                </a:tc>
                <a:tc>
                  <a:txBody>
                    <a:bodyPr/>
                    <a:lstStyle/>
                    <a:p>
                      <a:r>
                        <a:rPr lang="en-US" sz="1100" dirty="0"/>
                        <a:t>D </a:t>
                      </a:r>
                    </a:p>
                  </a:txBody>
                  <a:tcPr>
                    <a:solidFill>
                      <a:schemeClr val="accent4">
                        <a:lumMod val="40000"/>
                        <a:lumOff val="60000"/>
                      </a:schemeClr>
                    </a:solidFill>
                  </a:tcPr>
                </a:tc>
                <a:tc>
                  <a:txBody>
                    <a:bodyPr/>
                    <a:lstStyle/>
                    <a:p>
                      <a:r>
                        <a:rPr lang="en-US" sz="1100" dirty="0"/>
                        <a:t>22-25</a:t>
                      </a:r>
                    </a:p>
                  </a:txBody>
                  <a:tcPr>
                    <a:lnR w="12700" cap="flat" cmpd="sng" algn="ctr">
                      <a:solidFill>
                        <a:schemeClr val="tx1"/>
                      </a:solidFill>
                      <a:prstDash val="solid"/>
                      <a:round/>
                      <a:headEnd type="none" w="med" len="med"/>
                      <a:tailEnd type="none" w="med" len="med"/>
                    </a:lnR>
                    <a:solidFill>
                      <a:schemeClr val="accent4">
                        <a:lumMod val="40000"/>
                        <a:lumOff val="60000"/>
                      </a:schemeClr>
                    </a:solidFill>
                  </a:tcPr>
                </a:tc>
                <a:tc>
                  <a:txBody>
                    <a:bodyPr/>
                    <a:lstStyle/>
                    <a:p>
                      <a:r>
                        <a:rPr lang="en-US" sz="1100" dirty="0"/>
                        <a:t>319</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r>
                        <a:rPr lang="en-US" sz="1100" dirty="0"/>
                        <a:t>Carpet old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r>
                        <a:rPr lang="en-US" sz="1100" dirty="0"/>
                        <a:t>D</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r>
                        <a:rPr lang="en-US" sz="1100" dirty="0"/>
                        <a:t>22-25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4">
                        <a:lumMod val="40000"/>
                        <a:lumOff val="60000"/>
                      </a:schemeClr>
                    </a:solidFill>
                  </a:tcPr>
                </a:tc>
                <a:tc>
                  <a:txBody>
                    <a:bodyPr/>
                    <a:lstStyle/>
                    <a:p>
                      <a:r>
                        <a:rPr lang="en-US" sz="1100" dirty="0"/>
                        <a:t>417</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100" dirty="0"/>
                        <a:t>Carpet new</a:t>
                      </a:r>
                    </a:p>
                  </a:txBody>
                  <a:tcPr>
                    <a:solidFill>
                      <a:schemeClr val="accent6">
                        <a:lumMod val="20000"/>
                        <a:lumOff val="80000"/>
                      </a:schemeClr>
                    </a:solidFill>
                  </a:tcPr>
                </a:tc>
                <a:tc>
                  <a:txBody>
                    <a:bodyPr/>
                    <a:lstStyle/>
                    <a:p>
                      <a:r>
                        <a:rPr lang="en-US" sz="1100" dirty="0"/>
                        <a:t>A</a:t>
                      </a:r>
                    </a:p>
                  </a:txBody>
                  <a:tcPr>
                    <a:solidFill>
                      <a:schemeClr val="accent6">
                        <a:lumMod val="20000"/>
                        <a:lumOff val="80000"/>
                      </a:schemeClr>
                    </a:solidFill>
                  </a:tcPr>
                </a:tc>
                <a:tc>
                  <a:txBody>
                    <a:bodyPr/>
                    <a:lstStyle/>
                    <a:p>
                      <a:r>
                        <a:rPr lang="en-US" sz="1100" dirty="0"/>
                        <a:t>&gt;10 year</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0010"/>
                  </a:ext>
                </a:extLst>
              </a:tr>
              <a:tr h="290144">
                <a:tc>
                  <a:txBody>
                    <a:bodyPr/>
                    <a:lstStyle/>
                    <a:p>
                      <a:r>
                        <a:rPr lang="en-US" sz="1100" dirty="0"/>
                        <a:t>312</a:t>
                      </a:r>
                    </a:p>
                  </a:txBody>
                  <a:tcPr>
                    <a:lnL w="12700" cap="flat" cmpd="sng" algn="ctr">
                      <a:solidFill>
                        <a:schemeClr val="tx1"/>
                      </a:solidFill>
                      <a:prstDash val="solid"/>
                      <a:round/>
                      <a:headEnd type="none" w="med" len="med"/>
                      <a:tailEnd type="none" w="med" len="med"/>
                    </a:lnL>
                    <a:solidFill>
                      <a:schemeClr val="accent4">
                        <a:lumMod val="40000"/>
                        <a:lumOff val="60000"/>
                      </a:schemeClr>
                    </a:solidFill>
                  </a:tcPr>
                </a:tc>
                <a:tc>
                  <a:txBody>
                    <a:bodyPr/>
                    <a:lstStyle/>
                    <a:p>
                      <a:r>
                        <a:rPr lang="en-US" sz="1100" dirty="0"/>
                        <a:t>Carpet old</a:t>
                      </a:r>
                    </a:p>
                  </a:txBody>
                  <a:tcPr>
                    <a:solidFill>
                      <a:schemeClr val="accent4">
                        <a:lumMod val="40000"/>
                        <a:lumOff val="60000"/>
                      </a:schemeClr>
                    </a:solidFill>
                  </a:tcPr>
                </a:tc>
                <a:tc>
                  <a:txBody>
                    <a:bodyPr/>
                    <a:lstStyle/>
                    <a:p>
                      <a:r>
                        <a:rPr lang="en-US" sz="1100" dirty="0"/>
                        <a:t>D </a:t>
                      </a:r>
                    </a:p>
                  </a:txBody>
                  <a:tcPr>
                    <a:solidFill>
                      <a:schemeClr val="accent4">
                        <a:lumMod val="40000"/>
                        <a:lumOff val="60000"/>
                      </a:schemeClr>
                    </a:solidFill>
                  </a:tcPr>
                </a:tc>
                <a:tc>
                  <a:txBody>
                    <a:bodyPr/>
                    <a:lstStyle/>
                    <a:p>
                      <a:r>
                        <a:rPr lang="en-US" sz="1100" dirty="0"/>
                        <a:t>22-25</a:t>
                      </a:r>
                    </a:p>
                  </a:txBody>
                  <a:tcPr>
                    <a:lnR w="12700" cap="flat" cmpd="sng" algn="ctr">
                      <a:solidFill>
                        <a:schemeClr val="tx1"/>
                      </a:solidFill>
                      <a:prstDash val="solid"/>
                      <a:round/>
                      <a:headEnd type="none" w="med" len="med"/>
                      <a:tailEnd type="none" w="med" len="med"/>
                    </a:lnR>
                    <a:solidFill>
                      <a:schemeClr val="accent4">
                        <a:lumMod val="40000"/>
                        <a:lumOff val="60000"/>
                      </a:schemeClr>
                    </a:solidFill>
                  </a:tcPr>
                </a:tc>
                <a:tc>
                  <a:txBody>
                    <a:bodyPr/>
                    <a:lstStyle/>
                    <a:p>
                      <a:r>
                        <a:rPr lang="en-US" sz="1100" dirty="0"/>
                        <a:t>320</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a:t>Carpet old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a:t>B</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200" b="0" kern="1200" baseline="0" dirty="0">
                          <a:solidFill>
                            <a:schemeClr val="tx1"/>
                          </a:solidFill>
                          <a:latin typeface="+mn-lt"/>
                          <a:ea typeface="+mn-ea"/>
                          <a:cs typeface="+mn-cs"/>
                        </a:rPr>
                        <a:t>≥ </a:t>
                      </a:r>
                      <a:r>
                        <a:rPr lang="en-US" sz="1200" b="0" kern="1200" dirty="0">
                          <a:solidFill>
                            <a:schemeClr val="tx1"/>
                          </a:solidFill>
                          <a:latin typeface="+mn-lt"/>
                          <a:ea typeface="+mn-ea"/>
                          <a:cs typeface="+mn-cs"/>
                        </a:rPr>
                        <a:t>10 Years</a:t>
                      </a:r>
                      <a:endParaRPr lang="en-US"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a:t>424</a:t>
                      </a:r>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100" dirty="0"/>
                        <a:t>Carpet old</a:t>
                      </a:r>
                    </a:p>
                  </a:txBody>
                  <a:tcPr>
                    <a:solidFill>
                      <a:schemeClr val="accent6">
                        <a:lumMod val="40000"/>
                        <a:lumOff val="60000"/>
                      </a:schemeClr>
                    </a:solidFill>
                  </a:tcPr>
                </a:tc>
                <a:tc>
                  <a:txBody>
                    <a:bodyPr/>
                    <a:lstStyle/>
                    <a:p>
                      <a:r>
                        <a:rPr lang="en-US" sz="1100" dirty="0"/>
                        <a:t>B</a:t>
                      </a:r>
                    </a:p>
                  </a:txBody>
                  <a:tcPr>
                    <a:solidFill>
                      <a:schemeClr val="accent6">
                        <a:lumMod val="40000"/>
                        <a:lumOff val="60000"/>
                      </a:schemeClr>
                    </a:solidFill>
                  </a:tcPr>
                </a:tc>
                <a:tc>
                  <a:txBody>
                    <a:bodyPr/>
                    <a:lstStyle/>
                    <a:p>
                      <a:r>
                        <a:rPr lang="en-US" sz="1100" b="0" kern="1200" baseline="0" dirty="0">
                          <a:solidFill>
                            <a:schemeClr val="tx1"/>
                          </a:solidFill>
                          <a:latin typeface="+mn-lt"/>
                          <a:ea typeface="+mn-ea"/>
                          <a:cs typeface="+mn-cs"/>
                        </a:rPr>
                        <a:t>≥ </a:t>
                      </a:r>
                      <a:r>
                        <a:rPr lang="en-US" sz="1100" b="0" kern="1200" dirty="0">
                          <a:solidFill>
                            <a:schemeClr val="tx1"/>
                          </a:solidFill>
                          <a:latin typeface="+mn-lt"/>
                          <a:ea typeface="+mn-ea"/>
                          <a:cs typeface="+mn-cs"/>
                        </a:rPr>
                        <a:t>10 Years</a:t>
                      </a:r>
                      <a:endParaRPr lang="en-US" sz="1100" dirty="0"/>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extLst>
                  <a:ext uri="{0D108BD9-81ED-4DB2-BD59-A6C34878D82A}">
                    <a16:rowId xmlns:a16="http://schemas.microsoft.com/office/drawing/2014/main" val="10011"/>
                  </a:ext>
                </a:extLst>
              </a:tr>
              <a:tr h="266410">
                <a:tc>
                  <a:txBody>
                    <a:bodyPr/>
                    <a:lstStyle/>
                    <a:p>
                      <a:r>
                        <a:rPr lang="en-US" sz="1100" dirty="0"/>
                        <a:t>DO</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100" dirty="0"/>
                        <a:t>Carpet new</a:t>
                      </a:r>
                    </a:p>
                  </a:txBody>
                  <a:tcPr>
                    <a:solidFill>
                      <a:schemeClr val="accent6">
                        <a:lumMod val="20000"/>
                        <a:lumOff val="80000"/>
                      </a:schemeClr>
                    </a:solidFill>
                  </a:tcPr>
                </a:tc>
                <a:tc>
                  <a:txBody>
                    <a:bodyPr/>
                    <a:lstStyle/>
                    <a:p>
                      <a:r>
                        <a:rPr lang="en-US" sz="1100" dirty="0"/>
                        <a:t>A</a:t>
                      </a:r>
                      <a:r>
                        <a:rPr lang="en-US" sz="1100" baseline="0" dirty="0"/>
                        <a:t> </a:t>
                      </a:r>
                      <a:endParaRPr lang="en-US" sz="1100" dirty="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&gt;10 year</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100" dirty="0"/>
                        <a:t>Kitchen</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100" dirty="0"/>
                        <a:t>Epoxy, new</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100" dirty="0"/>
                        <a:t>A</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200" b="0" kern="1200" baseline="0" dirty="0">
                          <a:solidFill>
                            <a:schemeClr val="tx1"/>
                          </a:solidFill>
                          <a:latin typeface="+mn-lt"/>
                          <a:ea typeface="+mn-ea"/>
                          <a:cs typeface="+mn-cs"/>
                        </a:rPr>
                        <a:t>&gt;</a:t>
                      </a:r>
                      <a:r>
                        <a:rPr lang="en-US" sz="1200" b="0" kern="1200" dirty="0">
                          <a:solidFill>
                            <a:schemeClr val="tx1"/>
                          </a:solidFill>
                          <a:latin typeface="+mn-lt"/>
                          <a:ea typeface="+mn-ea"/>
                          <a:cs typeface="+mn-cs"/>
                        </a:rPr>
                        <a:t>10 Years</a:t>
                      </a:r>
                      <a:endParaRPr lang="en-US"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100" dirty="0"/>
                        <a:t>425</a:t>
                      </a:r>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100" dirty="0"/>
                        <a:t>Carpet old</a:t>
                      </a:r>
                    </a:p>
                  </a:txBody>
                  <a:tcPr>
                    <a:solidFill>
                      <a:schemeClr val="accent6">
                        <a:lumMod val="40000"/>
                        <a:lumOff val="60000"/>
                      </a:schemeClr>
                    </a:solidFill>
                  </a:tcPr>
                </a:tc>
                <a:tc>
                  <a:txBody>
                    <a:bodyPr/>
                    <a:lstStyle/>
                    <a:p>
                      <a:r>
                        <a:rPr lang="en-US" sz="1100" dirty="0"/>
                        <a:t>B</a:t>
                      </a:r>
                    </a:p>
                  </a:txBody>
                  <a:tcPr>
                    <a:solidFill>
                      <a:schemeClr val="accent6">
                        <a:lumMod val="40000"/>
                        <a:lumOff val="60000"/>
                      </a:schemeClr>
                    </a:solidFill>
                  </a:tcPr>
                </a:tc>
                <a:tc>
                  <a:txBody>
                    <a:bodyPr/>
                    <a:lstStyle/>
                    <a:p>
                      <a:r>
                        <a:rPr lang="en-US" sz="1100" b="0" kern="1200" baseline="0" dirty="0">
                          <a:solidFill>
                            <a:schemeClr val="tx1"/>
                          </a:solidFill>
                          <a:latin typeface="+mn-lt"/>
                          <a:ea typeface="+mn-ea"/>
                          <a:cs typeface="+mn-cs"/>
                        </a:rPr>
                        <a:t>≥ </a:t>
                      </a:r>
                      <a:r>
                        <a:rPr lang="en-US" sz="1100" b="0" kern="1200" dirty="0">
                          <a:solidFill>
                            <a:schemeClr val="tx1"/>
                          </a:solidFill>
                          <a:latin typeface="+mn-lt"/>
                          <a:ea typeface="+mn-ea"/>
                          <a:cs typeface="+mn-cs"/>
                        </a:rPr>
                        <a:t>10 Years</a:t>
                      </a:r>
                      <a:endParaRPr lang="en-US" sz="1100" dirty="0"/>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extLst>
                  <a:ext uri="{0D108BD9-81ED-4DB2-BD59-A6C34878D82A}">
                    <a16:rowId xmlns:a16="http://schemas.microsoft.com/office/drawing/2014/main" val="10012"/>
                  </a:ext>
                </a:extLst>
              </a:tr>
              <a:tr h="268580">
                <a:tc>
                  <a:txBody>
                    <a:bodyPr/>
                    <a:lstStyle/>
                    <a:p>
                      <a:r>
                        <a:rPr lang="en-US" sz="1100" dirty="0"/>
                        <a:t>Main hall</a:t>
                      </a:r>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100" dirty="0"/>
                        <a:t>Carpet old</a:t>
                      </a:r>
                    </a:p>
                  </a:txBody>
                  <a:tcPr>
                    <a:solidFill>
                      <a:schemeClr val="accent6">
                        <a:lumMod val="40000"/>
                        <a:lumOff val="60000"/>
                      </a:schemeClr>
                    </a:solidFill>
                  </a:tcPr>
                </a:tc>
                <a:tc>
                  <a:txBody>
                    <a:bodyPr/>
                    <a:lstStyle/>
                    <a:p>
                      <a:r>
                        <a:rPr lang="en-US" sz="1100" dirty="0"/>
                        <a:t>B</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tx1"/>
                          </a:solidFill>
                          <a:latin typeface="+mn-lt"/>
                          <a:ea typeface="+mn-ea"/>
                          <a:cs typeface="+mn-cs"/>
                        </a:rPr>
                        <a:t>≥ </a:t>
                      </a:r>
                      <a:r>
                        <a:rPr lang="en-US" sz="1100" b="0" kern="1200" dirty="0">
                          <a:solidFill>
                            <a:schemeClr val="tx1"/>
                          </a:solidFill>
                          <a:latin typeface="+mn-lt"/>
                          <a:ea typeface="+mn-ea"/>
                          <a:cs typeface="+mn-cs"/>
                        </a:rPr>
                        <a:t>10 Years</a:t>
                      </a:r>
                      <a:endParaRPr lang="en-US" sz="1100" dirty="0"/>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r>
                        <a:rPr lang="en-US" sz="1100" dirty="0"/>
                        <a:t>318</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a:t>VCT tile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a:t>B</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200" b="0" kern="1200" baseline="0" dirty="0">
                          <a:solidFill>
                            <a:schemeClr val="tx1"/>
                          </a:solidFill>
                          <a:latin typeface="+mn-lt"/>
                          <a:ea typeface="+mn-ea"/>
                          <a:cs typeface="+mn-cs"/>
                        </a:rPr>
                        <a:t>≥ </a:t>
                      </a:r>
                      <a:r>
                        <a:rPr lang="en-US" sz="1200" b="0" kern="1200" dirty="0">
                          <a:solidFill>
                            <a:schemeClr val="tx1"/>
                          </a:solidFill>
                          <a:latin typeface="+mn-lt"/>
                          <a:ea typeface="+mn-ea"/>
                          <a:cs typeface="+mn-cs"/>
                        </a:rPr>
                        <a:t>10 Years</a:t>
                      </a:r>
                      <a:endParaRPr lang="en-US"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a:t>419</a:t>
                      </a:r>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100" dirty="0"/>
                        <a:t>Epoxy</a:t>
                      </a:r>
                    </a:p>
                  </a:txBody>
                  <a:tcPr>
                    <a:solidFill>
                      <a:schemeClr val="accent6">
                        <a:lumMod val="40000"/>
                        <a:lumOff val="60000"/>
                      </a:schemeClr>
                    </a:solidFill>
                  </a:tcPr>
                </a:tc>
                <a:tc>
                  <a:txBody>
                    <a:bodyPr/>
                    <a:lstStyle/>
                    <a:p>
                      <a:r>
                        <a:rPr lang="en-US" sz="1100" dirty="0"/>
                        <a:t>B</a:t>
                      </a:r>
                    </a:p>
                  </a:txBody>
                  <a:tcPr>
                    <a:solidFill>
                      <a:schemeClr val="accent6">
                        <a:lumMod val="40000"/>
                        <a:lumOff val="60000"/>
                      </a:schemeClr>
                    </a:solidFill>
                  </a:tcPr>
                </a:tc>
                <a:tc>
                  <a:txBody>
                    <a:bodyPr/>
                    <a:lstStyle/>
                    <a:p>
                      <a:r>
                        <a:rPr lang="en-US" sz="1100" dirty="0"/>
                        <a:t>25-29</a:t>
                      </a:r>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extLst>
                  <a:ext uri="{0D108BD9-81ED-4DB2-BD59-A6C34878D82A}">
                    <a16:rowId xmlns:a16="http://schemas.microsoft.com/office/drawing/2014/main" val="10013"/>
                  </a:ext>
                </a:extLst>
              </a:tr>
              <a:tr h="266410">
                <a:tc>
                  <a:txBody>
                    <a:bodyPr/>
                    <a:lstStyle/>
                    <a:p>
                      <a:r>
                        <a:rPr lang="en-US" sz="1100" dirty="0"/>
                        <a:t>324</a:t>
                      </a:r>
                    </a:p>
                  </a:txBody>
                  <a:tcPr>
                    <a:lnL w="12700" cap="flat" cmpd="sng" algn="ctr">
                      <a:solidFill>
                        <a:schemeClr val="tx1"/>
                      </a:solidFill>
                      <a:prstDash val="solid"/>
                      <a:round/>
                      <a:headEnd type="none" w="med" len="med"/>
                      <a:tailEnd type="none" w="med" len="med"/>
                    </a:lnL>
                    <a:solidFill>
                      <a:schemeClr val="accent2">
                        <a:lumMod val="60000"/>
                        <a:lumOff val="40000"/>
                      </a:schemeClr>
                    </a:solidFill>
                  </a:tcPr>
                </a:tc>
                <a:tc>
                  <a:txBody>
                    <a:bodyPr/>
                    <a:lstStyle/>
                    <a:p>
                      <a:r>
                        <a:rPr lang="en-US" sz="1100" dirty="0"/>
                        <a:t>Carpet old</a:t>
                      </a:r>
                    </a:p>
                  </a:txBody>
                  <a:tcPr>
                    <a:solidFill>
                      <a:schemeClr val="accent2">
                        <a:lumMod val="60000"/>
                        <a:lumOff val="40000"/>
                      </a:schemeClr>
                    </a:solidFill>
                  </a:tcPr>
                </a:tc>
                <a:tc>
                  <a:txBody>
                    <a:bodyPr/>
                    <a:lstStyle/>
                    <a:p>
                      <a:r>
                        <a:rPr lang="en-US" sz="1100" dirty="0"/>
                        <a:t>F </a:t>
                      </a:r>
                    </a:p>
                  </a:txBody>
                  <a:tcPr>
                    <a:solidFill>
                      <a:schemeClr val="accent2">
                        <a:lumMod val="60000"/>
                        <a:lumOff val="40000"/>
                      </a:schemeClr>
                    </a:solidFill>
                  </a:tcPr>
                </a:tc>
                <a:tc>
                  <a:txBody>
                    <a:bodyPr/>
                    <a:lstStyle/>
                    <a:p>
                      <a:r>
                        <a:rPr lang="en-US" sz="1100" dirty="0"/>
                        <a:t>Replace</a:t>
                      </a:r>
                    </a:p>
                  </a:txBody>
                  <a:tcPr>
                    <a:lnR w="12700" cap="flat" cmpd="sng" algn="ctr">
                      <a:solidFill>
                        <a:schemeClr val="tx1"/>
                      </a:solidFill>
                      <a:prstDash val="solid"/>
                      <a:round/>
                      <a:headEnd type="none" w="med" len="med"/>
                      <a:tailEnd type="none" w="med" len="med"/>
                    </a:lnR>
                    <a:solidFill>
                      <a:schemeClr val="accent2">
                        <a:lumMod val="60000"/>
                        <a:lumOff val="40000"/>
                      </a:schemeClr>
                    </a:solidFill>
                  </a:tcPr>
                </a:tc>
                <a:tc>
                  <a:txBody>
                    <a:bodyPr/>
                    <a:lstStyle/>
                    <a:p>
                      <a:r>
                        <a:rPr lang="en-US" sz="1100" dirty="0"/>
                        <a:t>Commons</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a:t>VCT tile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a:t>B</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200" b="0" kern="1200" baseline="0" dirty="0">
                          <a:solidFill>
                            <a:schemeClr val="tx1"/>
                          </a:solidFill>
                          <a:latin typeface="+mn-lt"/>
                          <a:ea typeface="+mn-ea"/>
                          <a:cs typeface="+mn-cs"/>
                        </a:rPr>
                        <a:t>≥ </a:t>
                      </a:r>
                      <a:r>
                        <a:rPr lang="en-US" sz="1200" b="0" kern="1200" dirty="0">
                          <a:solidFill>
                            <a:schemeClr val="tx1"/>
                          </a:solidFill>
                          <a:latin typeface="+mn-lt"/>
                          <a:ea typeface="+mn-ea"/>
                          <a:cs typeface="+mn-cs"/>
                        </a:rPr>
                        <a:t>10 Years</a:t>
                      </a:r>
                      <a:endParaRPr lang="en-US"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a:t>428</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100" dirty="0"/>
                        <a:t>VCT tile</a:t>
                      </a:r>
                    </a:p>
                  </a:txBody>
                  <a:tcPr>
                    <a:solidFill>
                      <a:schemeClr val="accent6">
                        <a:lumMod val="20000"/>
                        <a:lumOff val="80000"/>
                      </a:schemeClr>
                    </a:solidFill>
                  </a:tcPr>
                </a:tc>
                <a:tc>
                  <a:txBody>
                    <a:bodyPr/>
                    <a:lstStyle/>
                    <a:p>
                      <a:r>
                        <a:rPr lang="en-US" sz="1100" dirty="0"/>
                        <a:t>A</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&gt;10 year</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0014"/>
                  </a:ext>
                </a:extLst>
              </a:tr>
              <a:tr h="266410">
                <a:tc>
                  <a:txBody>
                    <a:bodyPr/>
                    <a:lstStyle/>
                    <a:p>
                      <a:r>
                        <a:rPr lang="en-US" sz="1100" dirty="0"/>
                        <a:t>Gym</a:t>
                      </a:r>
                      <a:r>
                        <a:rPr lang="en-US" sz="1100" baseline="0" dirty="0"/>
                        <a:t> hall</a:t>
                      </a:r>
                      <a:endParaRPr lang="en-US" sz="1100" dirty="0"/>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VCT tile</a:t>
                      </a:r>
                    </a:p>
                  </a:txBody>
                  <a:tcPr>
                    <a:solidFill>
                      <a:schemeClr val="accent6">
                        <a:lumMod val="40000"/>
                        <a:lumOff val="60000"/>
                      </a:schemeClr>
                    </a:solidFill>
                  </a:tcPr>
                </a:tc>
                <a:tc>
                  <a:txBody>
                    <a:bodyPr/>
                    <a:lstStyle/>
                    <a:p>
                      <a:r>
                        <a:rPr lang="en-US" sz="1100" dirty="0"/>
                        <a:t>B</a:t>
                      </a:r>
                    </a:p>
                  </a:txBody>
                  <a:tcPr>
                    <a:solidFill>
                      <a:schemeClr val="accent6">
                        <a:lumMod val="40000"/>
                        <a:lumOff val="60000"/>
                      </a:schemeClr>
                    </a:solidFill>
                  </a:tcPr>
                </a:tc>
                <a:tc>
                  <a:txBody>
                    <a:bodyPr/>
                    <a:lstStyle/>
                    <a:p>
                      <a:r>
                        <a:rPr lang="en-US" sz="1100" b="0" kern="1200" baseline="0" dirty="0">
                          <a:solidFill>
                            <a:schemeClr val="tx1"/>
                          </a:solidFill>
                          <a:latin typeface="+mn-lt"/>
                          <a:ea typeface="+mn-ea"/>
                          <a:cs typeface="+mn-cs"/>
                        </a:rPr>
                        <a:t>≥ </a:t>
                      </a:r>
                      <a:r>
                        <a:rPr lang="en-US" sz="1100" b="0" kern="1200" dirty="0">
                          <a:solidFill>
                            <a:schemeClr val="tx1"/>
                          </a:solidFill>
                          <a:latin typeface="+mn-lt"/>
                          <a:ea typeface="+mn-ea"/>
                          <a:cs typeface="+mn-cs"/>
                        </a:rPr>
                        <a:t>10 Years</a:t>
                      </a:r>
                      <a:endParaRPr lang="en-US" sz="1100" dirty="0"/>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r>
                        <a:rPr lang="en-US" sz="1100" dirty="0"/>
                        <a:t>S. Commons</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a:t>VCT tile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a:t>B</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200" b="0" kern="1200" baseline="0" dirty="0">
                          <a:solidFill>
                            <a:schemeClr val="tx1"/>
                          </a:solidFill>
                          <a:latin typeface="+mn-lt"/>
                          <a:ea typeface="+mn-ea"/>
                          <a:cs typeface="+mn-cs"/>
                        </a:rPr>
                        <a:t>≥ </a:t>
                      </a:r>
                      <a:r>
                        <a:rPr lang="en-US" sz="1200" b="0" kern="1200" dirty="0">
                          <a:solidFill>
                            <a:schemeClr val="tx1"/>
                          </a:solidFill>
                          <a:latin typeface="+mn-lt"/>
                          <a:ea typeface="+mn-ea"/>
                          <a:cs typeface="+mn-cs"/>
                        </a:rPr>
                        <a:t>10 Years</a:t>
                      </a:r>
                      <a:endParaRPr lang="en-US"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a:t>426</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100" dirty="0"/>
                        <a:t>VCT tile</a:t>
                      </a:r>
                    </a:p>
                  </a:txBody>
                  <a:tcPr>
                    <a:solidFill>
                      <a:schemeClr val="accent6">
                        <a:lumMod val="20000"/>
                        <a:lumOff val="80000"/>
                      </a:schemeClr>
                    </a:solidFill>
                  </a:tcPr>
                </a:tc>
                <a:tc>
                  <a:txBody>
                    <a:bodyPr/>
                    <a:lstStyle/>
                    <a:p>
                      <a:r>
                        <a:rPr lang="en-US" sz="1100" dirty="0"/>
                        <a:t>A</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&gt;10 year</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0015"/>
                  </a:ext>
                </a:extLst>
              </a:tr>
              <a:tr h="283618">
                <a:tc>
                  <a:txBody>
                    <a:bodyPr/>
                    <a:lstStyle/>
                    <a:p>
                      <a:r>
                        <a:rPr lang="en-US" sz="1100" dirty="0"/>
                        <a:t>Bathrooms</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100" dirty="0"/>
                        <a:t>Tile</a:t>
                      </a:r>
                    </a:p>
                  </a:txBody>
                  <a:tcPr>
                    <a:solidFill>
                      <a:schemeClr val="accent6">
                        <a:lumMod val="20000"/>
                        <a:lumOff val="80000"/>
                      </a:schemeClr>
                    </a:solidFill>
                  </a:tcPr>
                </a:tc>
                <a:tc>
                  <a:txBody>
                    <a:bodyPr/>
                    <a:lstStyle/>
                    <a:p>
                      <a:r>
                        <a:rPr lang="en-US" sz="1100" dirty="0"/>
                        <a:t>A</a:t>
                      </a:r>
                    </a:p>
                  </a:txBody>
                  <a:tcPr>
                    <a:solidFill>
                      <a:schemeClr val="accent6">
                        <a:lumMod val="20000"/>
                        <a:lumOff val="80000"/>
                      </a:schemeClr>
                    </a:solidFill>
                  </a:tcPr>
                </a:tc>
                <a:tc>
                  <a:txBody>
                    <a:bodyPr/>
                    <a:lstStyle/>
                    <a:p>
                      <a:r>
                        <a:rPr lang="en-US" sz="1100" dirty="0"/>
                        <a:t>&gt;10</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r>
                        <a:rPr lang="en-US" sz="1100" dirty="0"/>
                        <a:t>Comm hallway</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a:t>VCT tile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a:t>B</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200" b="0" kern="1200" baseline="0" dirty="0">
                          <a:solidFill>
                            <a:schemeClr val="tx1"/>
                          </a:solidFill>
                          <a:latin typeface="+mn-lt"/>
                          <a:ea typeface="+mn-ea"/>
                          <a:cs typeface="+mn-cs"/>
                        </a:rPr>
                        <a:t>≥ </a:t>
                      </a:r>
                      <a:r>
                        <a:rPr lang="en-US" sz="1200" b="0" kern="1200" dirty="0">
                          <a:solidFill>
                            <a:schemeClr val="tx1"/>
                          </a:solidFill>
                          <a:latin typeface="+mn-lt"/>
                          <a:ea typeface="+mn-ea"/>
                          <a:cs typeface="+mn-cs"/>
                        </a:rPr>
                        <a:t>10 Years</a:t>
                      </a:r>
                      <a:endParaRPr lang="en-US"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a:t>430</a:t>
                      </a:r>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100" dirty="0"/>
                        <a:t>VCT tile</a:t>
                      </a:r>
                    </a:p>
                  </a:txBody>
                  <a:tcPr>
                    <a:solidFill>
                      <a:schemeClr val="accent6">
                        <a:lumMod val="40000"/>
                        <a:lumOff val="60000"/>
                      </a:schemeClr>
                    </a:solidFill>
                  </a:tcPr>
                </a:tc>
                <a:tc>
                  <a:txBody>
                    <a:bodyPr/>
                    <a:lstStyle/>
                    <a:p>
                      <a:r>
                        <a:rPr lang="en-US" sz="1100" dirty="0"/>
                        <a:t>B</a:t>
                      </a:r>
                    </a:p>
                  </a:txBody>
                  <a:tcPr>
                    <a:solidFill>
                      <a:schemeClr val="accent6">
                        <a:lumMod val="40000"/>
                        <a:lumOff val="60000"/>
                      </a:schemeClr>
                    </a:solidFill>
                  </a:tcPr>
                </a:tc>
                <a:tc>
                  <a:txBody>
                    <a:bodyPr/>
                    <a:lstStyle/>
                    <a:p>
                      <a:r>
                        <a:rPr lang="en-US" sz="1100" b="0" kern="1200" baseline="0" dirty="0">
                          <a:solidFill>
                            <a:schemeClr val="tx1"/>
                          </a:solidFill>
                          <a:latin typeface="+mn-lt"/>
                          <a:ea typeface="+mn-ea"/>
                          <a:cs typeface="+mn-cs"/>
                        </a:rPr>
                        <a:t>≥ </a:t>
                      </a:r>
                      <a:r>
                        <a:rPr lang="en-US" sz="1100" b="0" kern="1200" dirty="0">
                          <a:solidFill>
                            <a:schemeClr val="tx1"/>
                          </a:solidFill>
                          <a:latin typeface="+mn-lt"/>
                          <a:ea typeface="+mn-ea"/>
                          <a:cs typeface="+mn-cs"/>
                        </a:rPr>
                        <a:t>10 Years</a:t>
                      </a:r>
                      <a:endParaRPr lang="en-US" sz="1100" dirty="0"/>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extLst>
                  <a:ext uri="{0D108BD9-81ED-4DB2-BD59-A6C34878D82A}">
                    <a16:rowId xmlns:a16="http://schemas.microsoft.com/office/drawing/2014/main" val="10016"/>
                  </a:ext>
                </a:extLst>
              </a:tr>
              <a:tr h="266410">
                <a:tc>
                  <a:txBody>
                    <a:bodyPr/>
                    <a:lstStyle/>
                    <a:p>
                      <a:r>
                        <a:rPr lang="en-US" sz="1100" dirty="0"/>
                        <a:t>315</a:t>
                      </a:r>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100" dirty="0"/>
                        <a:t>VCT tile</a:t>
                      </a:r>
                    </a:p>
                  </a:txBody>
                  <a:tcPr>
                    <a:solidFill>
                      <a:schemeClr val="accent6">
                        <a:lumMod val="40000"/>
                        <a:lumOff val="60000"/>
                      </a:schemeClr>
                    </a:solidFill>
                  </a:tcPr>
                </a:tc>
                <a:tc>
                  <a:txBody>
                    <a:bodyPr/>
                    <a:lstStyle/>
                    <a:p>
                      <a:r>
                        <a:rPr lang="en-US" sz="1100" dirty="0"/>
                        <a:t>B</a:t>
                      </a:r>
                    </a:p>
                  </a:txBody>
                  <a:tcPr>
                    <a:solidFill>
                      <a:schemeClr val="accent6">
                        <a:lumMod val="40000"/>
                        <a:lumOff val="60000"/>
                      </a:schemeClr>
                    </a:solidFill>
                  </a:tcPr>
                </a:tc>
                <a:tc>
                  <a:txBody>
                    <a:bodyPr/>
                    <a:lstStyle/>
                    <a:p>
                      <a:r>
                        <a:rPr lang="en-US" sz="1100" b="0" kern="1200" baseline="0" dirty="0">
                          <a:solidFill>
                            <a:schemeClr val="tx1"/>
                          </a:solidFill>
                          <a:latin typeface="+mn-lt"/>
                          <a:ea typeface="+mn-ea"/>
                          <a:cs typeface="+mn-cs"/>
                        </a:rPr>
                        <a:t>≥ </a:t>
                      </a:r>
                      <a:r>
                        <a:rPr lang="en-US" sz="1100" b="0" kern="1200" dirty="0">
                          <a:solidFill>
                            <a:schemeClr val="tx1"/>
                          </a:solidFill>
                          <a:latin typeface="+mn-lt"/>
                          <a:ea typeface="+mn-ea"/>
                          <a:cs typeface="+mn-cs"/>
                        </a:rPr>
                        <a:t>10 Years</a:t>
                      </a:r>
                      <a:endParaRPr lang="en-US" sz="1100" dirty="0"/>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r>
                        <a:rPr lang="en-US" sz="1100" dirty="0"/>
                        <a:t>Gym</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a:t>Wood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a:t>B</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b="0" kern="1200" baseline="0" dirty="0">
                          <a:solidFill>
                            <a:schemeClr val="tx1"/>
                          </a:solidFill>
                          <a:latin typeface="+mn-lt"/>
                          <a:ea typeface="+mn-ea"/>
                          <a:cs typeface="+mn-cs"/>
                        </a:rPr>
                        <a:t>≥ </a:t>
                      </a:r>
                      <a:r>
                        <a:rPr lang="en-US" sz="1100" b="0" kern="1200" dirty="0">
                          <a:solidFill>
                            <a:schemeClr val="tx1"/>
                          </a:solidFill>
                          <a:latin typeface="+mn-lt"/>
                          <a:ea typeface="+mn-ea"/>
                          <a:cs typeface="+mn-cs"/>
                        </a:rPr>
                        <a:t>10 Years</a:t>
                      </a:r>
                      <a:endParaRPr lang="en-US" sz="11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r>
                        <a:rPr lang="en-US" sz="1100" dirty="0"/>
                        <a:t>431</a:t>
                      </a:r>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100" dirty="0"/>
                        <a:t>VCT tile</a:t>
                      </a:r>
                    </a:p>
                  </a:txBody>
                  <a:tcPr>
                    <a:solidFill>
                      <a:schemeClr val="accent6">
                        <a:lumMod val="40000"/>
                        <a:lumOff val="60000"/>
                      </a:schemeClr>
                    </a:solidFill>
                  </a:tcPr>
                </a:tc>
                <a:tc>
                  <a:txBody>
                    <a:bodyPr/>
                    <a:lstStyle/>
                    <a:p>
                      <a:r>
                        <a:rPr lang="en-US" sz="1100" dirty="0"/>
                        <a:t>B</a:t>
                      </a:r>
                    </a:p>
                  </a:txBody>
                  <a:tcPr>
                    <a:solidFill>
                      <a:schemeClr val="accent6">
                        <a:lumMod val="40000"/>
                        <a:lumOff val="60000"/>
                      </a:schemeClr>
                    </a:solidFill>
                  </a:tcPr>
                </a:tc>
                <a:tc>
                  <a:txBody>
                    <a:bodyPr/>
                    <a:lstStyle/>
                    <a:p>
                      <a:r>
                        <a:rPr lang="en-US" sz="1100" b="0" kern="1200" baseline="0" dirty="0">
                          <a:solidFill>
                            <a:schemeClr val="tx1"/>
                          </a:solidFill>
                          <a:latin typeface="+mn-lt"/>
                          <a:ea typeface="+mn-ea"/>
                          <a:cs typeface="+mn-cs"/>
                        </a:rPr>
                        <a:t>≥ </a:t>
                      </a:r>
                      <a:r>
                        <a:rPr lang="en-US" sz="1100" b="0" kern="1200" dirty="0">
                          <a:solidFill>
                            <a:schemeClr val="tx1"/>
                          </a:solidFill>
                          <a:latin typeface="+mn-lt"/>
                          <a:ea typeface="+mn-ea"/>
                          <a:cs typeface="+mn-cs"/>
                        </a:rPr>
                        <a:t>10 Years</a:t>
                      </a:r>
                      <a:endParaRPr lang="en-US" sz="1100" dirty="0"/>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extLst>
                  <a:ext uri="{0D108BD9-81ED-4DB2-BD59-A6C34878D82A}">
                    <a16:rowId xmlns:a16="http://schemas.microsoft.com/office/drawing/2014/main" val="10017"/>
                  </a:ext>
                </a:extLst>
              </a:tr>
              <a:tr h="249220">
                <a:tc>
                  <a:txBody>
                    <a:bodyPr/>
                    <a:lstStyle/>
                    <a:p>
                      <a:r>
                        <a:rPr lang="en-US" sz="1100" dirty="0"/>
                        <a:t>316</a:t>
                      </a:r>
                    </a:p>
                  </a:txBody>
                  <a:tcPr>
                    <a:lnL w="127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r>
                        <a:rPr lang="en-US" sz="1100" dirty="0"/>
                        <a:t>VCT tile</a:t>
                      </a:r>
                    </a:p>
                  </a:txBody>
                  <a:tcPr>
                    <a:solidFill>
                      <a:schemeClr val="accent6">
                        <a:lumMod val="40000"/>
                        <a:lumOff val="60000"/>
                      </a:schemeClr>
                    </a:solidFill>
                  </a:tcPr>
                </a:tc>
                <a:tc>
                  <a:txBody>
                    <a:bodyPr/>
                    <a:lstStyle/>
                    <a:p>
                      <a:r>
                        <a:rPr lang="en-US" sz="1100" dirty="0"/>
                        <a:t>B</a:t>
                      </a:r>
                    </a:p>
                  </a:txBody>
                  <a:tcPr>
                    <a:solidFill>
                      <a:schemeClr val="accent6">
                        <a:lumMod val="40000"/>
                        <a:lumOff val="60000"/>
                      </a:schemeClr>
                    </a:solidFill>
                  </a:tcPr>
                </a:tc>
                <a:tc>
                  <a:txBody>
                    <a:bodyPr/>
                    <a:lstStyle/>
                    <a:p>
                      <a:r>
                        <a:rPr lang="en-US" sz="1100" b="0" kern="1200" baseline="0" dirty="0">
                          <a:solidFill>
                            <a:schemeClr val="tx1"/>
                          </a:solidFill>
                          <a:latin typeface="+mn-lt"/>
                          <a:ea typeface="+mn-ea"/>
                          <a:cs typeface="+mn-cs"/>
                        </a:rPr>
                        <a:t>≥ </a:t>
                      </a:r>
                      <a:r>
                        <a:rPr lang="en-US" sz="1100" b="0" kern="1200" dirty="0">
                          <a:solidFill>
                            <a:schemeClr val="tx1"/>
                          </a:solidFill>
                          <a:latin typeface="+mn-lt"/>
                          <a:ea typeface="+mn-ea"/>
                          <a:cs typeface="+mn-cs"/>
                        </a:rPr>
                        <a:t>10 Years</a:t>
                      </a:r>
                      <a:endParaRPr lang="en-US" sz="1100" dirty="0"/>
                    </a:p>
                  </a:txBody>
                  <a:tcPr>
                    <a:lnR w="127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r>
                        <a:rPr lang="en-US" sz="1100" dirty="0"/>
                        <a:t>Library</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100" dirty="0"/>
                        <a:t>Carpet new</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100" dirty="0"/>
                        <a:t>A</a:t>
                      </a: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&gt;10 yr.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100" dirty="0"/>
                        <a:t>432</a:t>
                      </a: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en-US" sz="1100" dirty="0"/>
                        <a:t>VCT tile</a:t>
                      </a:r>
                    </a:p>
                  </a:txBody>
                  <a:tcPr>
                    <a:solidFill>
                      <a:schemeClr val="accent6">
                        <a:lumMod val="20000"/>
                        <a:lumOff val="80000"/>
                      </a:schemeClr>
                    </a:solidFill>
                  </a:tcPr>
                </a:tc>
                <a:tc>
                  <a:txBody>
                    <a:bodyPr/>
                    <a:lstStyle/>
                    <a:p>
                      <a:r>
                        <a:rPr lang="en-US" sz="1100" dirty="0"/>
                        <a:t>A</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&gt;10 year</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10018"/>
                  </a:ext>
                </a:extLst>
              </a:tr>
              <a:tr h="249220">
                <a:tc>
                  <a:txBody>
                    <a:bodyPr/>
                    <a:lstStyle/>
                    <a:p>
                      <a:r>
                        <a:rPr lang="en-US" sz="1100" dirty="0"/>
                        <a:t>Yellow Gym</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1100" dirty="0"/>
                        <a:t>Wood</a:t>
                      </a:r>
                    </a:p>
                  </a:txBody>
                  <a:tcPr>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1100" dirty="0"/>
                        <a:t>B</a:t>
                      </a:r>
                    </a:p>
                  </a:txBody>
                  <a:tcPr>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1100" b="0" kern="1200" baseline="0" dirty="0">
                          <a:solidFill>
                            <a:schemeClr val="tx1"/>
                          </a:solidFill>
                          <a:latin typeface="+mn-lt"/>
                          <a:ea typeface="+mn-ea"/>
                          <a:cs typeface="+mn-cs"/>
                        </a:rPr>
                        <a:t>≥ </a:t>
                      </a:r>
                      <a:r>
                        <a:rPr lang="en-US" sz="1100" b="0" kern="1200" dirty="0">
                          <a:solidFill>
                            <a:schemeClr val="tx1"/>
                          </a:solidFill>
                          <a:latin typeface="+mn-lt"/>
                          <a:ea typeface="+mn-ea"/>
                          <a:cs typeface="+mn-cs"/>
                        </a:rPr>
                        <a:t>10 Years</a:t>
                      </a:r>
                      <a:endParaRPr lang="en-US" sz="11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1100" dirty="0"/>
                        <a:t>Yellow hall</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lang="en-US" sz="1100" dirty="0"/>
                        <a:t>Carpet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lang="en-US" sz="1100" dirty="0"/>
                        <a:t>C</a:t>
                      </a:r>
                    </a:p>
                  </a:txBody>
                  <a:tcP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25-29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lang="en-US" sz="1100" dirty="0"/>
                        <a:t>Green hall</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100" dirty="0"/>
                        <a:t>VCT tile</a:t>
                      </a:r>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100" dirty="0"/>
                        <a:t>A/C/B</a:t>
                      </a:r>
                    </a:p>
                  </a:txBody>
                  <a:tcP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Var</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19"/>
                  </a:ext>
                </a:extLst>
              </a:tr>
            </a:tbl>
          </a:graphicData>
        </a:graphic>
      </p:graphicFrame>
      <p:graphicFrame>
        <p:nvGraphicFramePr>
          <p:cNvPr id="6" name="Table 5">
            <a:extLst>
              <a:ext uri="{FF2B5EF4-FFF2-40B4-BE49-F238E27FC236}">
                <a16:creationId xmlns:a16="http://schemas.microsoft.com/office/drawing/2014/main" id="{0E16E6A6-1884-420E-B60B-E70BA9BE72D6}"/>
              </a:ext>
            </a:extLst>
          </p:cNvPr>
          <p:cNvGraphicFramePr>
            <a:graphicFrameLocks noGrp="1"/>
          </p:cNvGraphicFramePr>
          <p:nvPr>
            <p:extLst>
              <p:ext uri="{D42A27DB-BD31-4B8C-83A1-F6EECF244321}">
                <p14:modId xmlns:p14="http://schemas.microsoft.com/office/powerpoint/2010/main" val="1263766779"/>
              </p:ext>
            </p:extLst>
          </p:nvPr>
        </p:nvGraphicFramePr>
        <p:xfrm>
          <a:off x="1778324" y="325700"/>
          <a:ext cx="10135381" cy="640080"/>
        </p:xfrm>
        <a:graphic>
          <a:graphicData uri="http://schemas.openxmlformats.org/drawingml/2006/table">
            <a:tbl>
              <a:tblPr firstRow="1" bandRow="1">
                <a:tableStyleId>{5C22544A-7EE6-4342-B048-85BDC9FD1C3A}</a:tableStyleId>
              </a:tblPr>
              <a:tblGrid>
                <a:gridCol w="388999">
                  <a:extLst>
                    <a:ext uri="{9D8B030D-6E8A-4147-A177-3AD203B41FA5}">
                      <a16:colId xmlns:a16="http://schemas.microsoft.com/office/drawing/2014/main" val="20000"/>
                    </a:ext>
                  </a:extLst>
                </a:gridCol>
                <a:gridCol w="1515145">
                  <a:extLst>
                    <a:ext uri="{9D8B030D-6E8A-4147-A177-3AD203B41FA5}">
                      <a16:colId xmlns:a16="http://schemas.microsoft.com/office/drawing/2014/main" val="20001"/>
                    </a:ext>
                  </a:extLst>
                </a:gridCol>
                <a:gridCol w="270498">
                  <a:extLst>
                    <a:ext uri="{9D8B030D-6E8A-4147-A177-3AD203B41FA5}">
                      <a16:colId xmlns:a16="http://schemas.microsoft.com/office/drawing/2014/main" val="20002"/>
                    </a:ext>
                  </a:extLst>
                </a:gridCol>
                <a:gridCol w="1493857">
                  <a:extLst>
                    <a:ext uri="{9D8B030D-6E8A-4147-A177-3AD203B41FA5}">
                      <a16:colId xmlns:a16="http://schemas.microsoft.com/office/drawing/2014/main" val="20003"/>
                    </a:ext>
                  </a:extLst>
                </a:gridCol>
                <a:gridCol w="251256">
                  <a:extLst>
                    <a:ext uri="{9D8B030D-6E8A-4147-A177-3AD203B41FA5}">
                      <a16:colId xmlns:a16="http://schemas.microsoft.com/office/drawing/2014/main" val="20004"/>
                    </a:ext>
                  </a:extLst>
                </a:gridCol>
                <a:gridCol w="1704365">
                  <a:extLst>
                    <a:ext uri="{9D8B030D-6E8A-4147-A177-3AD203B41FA5}">
                      <a16:colId xmlns:a16="http://schemas.microsoft.com/office/drawing/2014/main" val="20005"/>
                    </a:ext>
                  </a:extLst>
                </a:gridCol>
                <a:gridCol w="289718">
                  <a:extLst>
                    <a:ext uri="{9D8B030D-6E8A-4147-A177-3AD203B41FA5}">
                      <a16:colId xmlns:a16="http://schemas.microsoft.com/office/drawing/2014/main" val="20006"/>
                    </a:ext>
                  </a:extLst>
                </a:gridCol>
                <a:gridCol w="2173335">
                  <a:extLst>
                    <a:ext uri="{9D8B030D-6E8A-4147-A177-3AD203B41FA5}">
                      <a16:colId xmlns:a16="http://schemas.microsoft.com/office/drawing/2014/main" val="20007"/>
                    </a:ext>
                  </a:extLst>
                </a:gridCol>
                <a:gridCol w="251597">
                  <a:extLst>
                    <a:ext uri="{9D8B030D-6E8A-4147-A177-3AD203B41FA5}">
                      <a16:colId xmlns:a16="http://schemas.microsoft.com/office/drawing/2014/main" val="20008"/>
                    </a:ext>
                  </a:extLst>
                </a:gridCol>
                <a:gridCol w="1796611">
                  <a:extLst>
                    <a:ext uri="{9D8B030D-6E8A-4147-A177-3AD203B41FA5}">
                      <a16:colId xmlns:a16="http://schemas.microsoft.com/office/drawing/2014/main" val="20009"/>
                    </a:ext>
                  </a:extLst>
                </a:gridCol>
              </a:tblGrid>
              <a:tr h="268284">
                <a:tc>
                  <a:txBody>
                    <a:bodyPr/>
                    <a:lstStyle/>
                    <a:p>
                      <a:r>
                        <a:rPr lang="en-US" sz="1200" b="0" dirty="0">
                          <a:solidFill>
                            <a:schemeClr val="tx1"/>
                          </a:solidFill>
                          <a:latin typeface="+mj-lt"/>
                        </a:rPr>
                        <a:t>A</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200" b="0" dirty="0">
                          <a:solidFill>
                            <a:schemeClr val="tx1"/>
                          </a:solidFill>
                          <a:latin typeface="+mj-lt"/>
                        </a:rPr>
                        <a:t>New or  like </a:t>
                      </a:r>
                    </a:p>
                    <a:p>
                      <a:r>
                        <a:rPr lang="en-US" sz="1200" b="0" dirty="0">
                          <a:solidFill>
                            <a:schemeClr val="tx1"/>
                          </a:solidFill>
                          <a:latin typeface="+mj-lt"/>
                        </a:rPr>
                        <a:t>new &gt; 10 years</a:t>
                      </a:r>
                    </a:p>
                    <a:p>
                      <a:r>
                        <a:rPr lang="en-US" sz="1200" b="0" dirty="0">
                          <a:solidFill>
                            <a:schemeClr val="tx1"/>
                          </a:solidFill>
                          <a:latin typeface="+mj-lt"/>
                        </a:rPr>
                        <a:t>Life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200" b="0" dirty="0">
                          <a:solidFill>
                            <a:schemeClr val="tx1"/>
                          </a:solidFill>
                          <a:latin typeface="+mj-lt"/>
                        </a:rPr>
                        <a:t>B</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mj-lt"/>
                        </a:rPr>
                        <a:t>Slight wear</a:t>
                      </a:r>
                      <a:r>
                        <a:rPr lang="en-US" sz="1200" b="0" baseline="0" dirty="0">
                          <a:solidFill>
                            <a:schemeClr val="tx1"/>
                          </a:solidFill>
                          <a:latin typeface="+mj-lt"/>
                        </a:rPr>
                        <a:t> replace estimated </a:t>
                      </a:r>
                      <a:r>
                        <a:rPr lang="en-US" sz="1200" b="0" kern="1200" baseline="0" dirty="0">
                          <a:solidFill>
                            <a:schemeClr val="tx1"/>
                          </a:solidFill>
                          <a:latin typeface="+mj-lt"/>
                          <a:ea typeface="+mn-ea"/>
                          <a:cs typeface="+mn-cs"/>
                        </a:rPr>
                        <a:t>≥ </a:t>
                      </a:r>
                      <a:r>
                        <a:rPr lang="en-US" sz="1200" b="0" dirty="0">
                          <a:solidFill>
                            <a:schemeClr val="tx1"/>
                          </a:solidFill>
                          <a:latin typeface="+mj-lt"/>
                        </a:rPr>
                        <a:t>10 Years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1200" b="0" dirty="0">
                          <a:solidFill>
                            <a:schemeClr val="tx1"/>
                          </a:solidFill>
                          <a:latin typeface="+mj-lt"/>
                        </a:rPr>
                        <a:t>C</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200" b="0" dirty="0">
                          <a:solidFill>
                            <a:schemeClr val="tx1"/>
                          </a:solidFill>
                          <a:latin typeface="+mj-lt"/>
                        </a:rPr>
                        <a:t>Worn evenly no damage replace </a:t>
                      </a:r>
                    </a:p>
                    <a:p>
                      <a:r>
                        <a:rPr lang="en-US" sz="1200" b="0" dirty="0">
                          <a:solidFill>
                            <a:schemeClr val="tx1"/>
                          </a:solidFill>
                          <a:latin typeface="+mj-lt"/>
                        </a:rPr>
                        <a:t>estimated 25-29</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200" b="0" dirty="0">
                          <a:solidFill>
                            <a:schemeClr val="tx1"/>
                          </a:solidFill>
                          <a:latin typeface="+mj-lt"/>
                        </a:rPr>
                        <a:t>D</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1200" b="0" dirty="0">
                          <a:solidFill>
                            <a:schemeClr val="tx1"/>
                          </a:solidFill>
                          <a:latin typeface="+mj-lt"/>
                        </a:rPr>
                        <a:t>Perm. stain, minor de-lamination or seam damage</a:t>
                      </a:r>
                      <a:r>
                        <a:rPr lang="en-US" sz="1200" b="0" baseline="0" dirty="0">
                          <a:solidFill>
                            <a:schemeClr val="tx1"/>
                          </a:solidFill>
                          <a:latin typeface="+mj-lt"/>
                        </a:rPr>
                        <a:t> replace estimated 22-25</a:t>
                      </a:r>
                      <a:endParaRPr lang="en-US" sz="1200" b="0" dirty="0">
                        <a:solidFill>
                          <a:schemeClr val="tx1"/>
                        </a:solidFill>
                        <a:latin typeface="+mj-lt"/>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1200" b="0" dirty="0">
                          <a:solidFill>
                            <a:schemeClr val="tx1"/>
                          </a:solidFill>
                          <a:latin typeface="+mj-lt"/>
                        </a:rPr>
                        <a:t>F</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1200" b="0" dirty="0">
                          <a:solidFill>
                            <a:schemeClr val="tx1"/>
                          </a:solidFill>
                          <a:latin typeface="+mj-lt"/>
                        </a:rPr>
                        <a:t>Extensive</a:t>
                      </a:r>
                      <a:r>
                        <a:rPr lang="en-US" sz="1200" b="0" baseline="0" dirty="0">
                          <a:solidFill>
                            <a:schemeClr val="tx1"/>
                          </a:solidFill>
                          <a:latin typeface="+mj-lt"/>
                        </a:rPr>
                        <a:t> damage</a:t>
                      </a:r>
                      <a:r>
                        <a:rPr lang="en-US" sz="1200" b="0" dirty="0">
                          <a:solidFill>
                            <a:schemeClr val="tx1"/>
                          </a:solidFill>
                          <a:latin typeface="+mj-lt"/>
                        </a:rPr>
                        <a:t> replace at earliest opportunity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95002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200" y="0"/>
            <a:ext cx="5181600" cy="1400530"/>
          </a:xfrm>
        </p:spPr>
        <p:txBody>
          <a:bodyPr>
            <a:normAutofit fontScale="90000"/>
          </a:bodyPr>
          <a:lstStyle/>
          <a:p>
            <a:r>
              <a:rPr lang="en-US" dirty="0"/>
              <a:t>Roofing </a:t>
            </a:r>
            <a:br>
              <a:rPr lang="en-US" b="1" dirty="0"/>
            </a:br>
            <a:r>
              <a:rPr lang="en-US" sz="2800" i="1" dirty="0"/>
              <a:t>Roofing Types </a:t>
            </a:r>
            <a:br>
              <a:rPr lang="en-US" sz="2800" i="1" dirty="0"/>
            </a:br>
            <a:r>
              <a:rPr lang="en-US" sz="2800" i="1" dirty="0"/>
              <a:t> </a:t>
            </a:r>
          </a:p>
        </p:txBody>
      </p:sp>
      <p:sp>
        <p:nvSpPr>
          <p:cNvPr id="7" name="TextBox 6"/>
          <p:cNvSpPr txBox="1"/>
          <p:nvPr/>
        </p:nvSpPr>
        <p:spPr>
          <a:xfrm>
            <a:off x="203200" y="2960822"/>
            <a:ext cx="237566" cy="369332"/>
          </a:xfrm>
          <a:prstGeom prst="rect">
            <a:avLst/>
          </a:prstGeom>
          <a:noFill/>
        </p:spPr>
        <p:txBody>
          <a:bodyPr wrap="none" rtlCol="0">
            <a:spAutoFit/>
          </a:bodyPr>
          <a:lstStyle/>
          <a:p>
            <a:r>
              <a:rPr lang="en-US" dirty="0"/>
              <a:t> </a:t>
            </a:r>
          </a:p>
        </p:txBody>
      </p:sp>
      <p:pic>
        <p:nvPicPr>
          <p:cNvPr id="10" name="Picture 9"/>
          <p:cNvPicPr>
            <a:picLocks noChangeAspect="1"/>
          </p:cNvPicPr>
          <p:nvPr/>
        </p:nvPicPr>
        <p:blipFill>
          <a:blip r:embed="rId3"/>
          <a:stretch>
            <a:fillRect/>
          </a:stretch>
        </p:blipFill>
        <p:spPr>
          <a:xfrm>
            <a:off x="265526" y="1018584"/>
            <a:ext cx="2068015" cy="142911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254" y="2867036"/>
            <a:ext cx="2040049" cy="142911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5132" y="1719171"/>
            <a:ext cx="2075024" cy="1457059"/>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085" y="4904420"/>
            <a:ext cx="2155391" cy="1429118"/>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0635" y="3996542"/>
            <a:ext cx="2068015" cy="1422189"/>
          </a:xfrm>
          <a:prstGeom prst="rect">
            <a:avLst/>
          </a:prstGeom>
          <a:ln>
            <a:solidFill>
              <a:schemeClr val="tx1">
                <a:lumMod val="50000"/>
                <a:lumOff val="50000"/>
              </a:schemeClr>
            </a:solidFill>
          </a:ln>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45132" y="98085"/>
            <a:ext cx="2040048" cy="1404180"/>
          </a:xfrm>
          <a:prstGeom prst="rect">
            <a:avLst/>
          </a:prstGeom>
          <a:ln>
            <a:solidFill>
              <a:schemeClr val="tx1">
                <a:lumMod val="50000"/>
                <a:lumOff val="50000"/>
              </a:schemeClr>
            </a:solidFill>
          </a:ln>
        </p:spPr>
      </p:pic>
      <p:sp>
        <p:nvSpPr>
          <p:cNvPr id="17" name="TextBox 16"/>
          <p:cNvSpPr txBox="1"/>
          <p:nvPr/>
        </p:nvSpPr>
        <p:spPr>
          <a:xfrm>
            <a:off x="165085" y="2124536"/>
            <a:ext cx="1956369" cy="646331"/>
          </a:xfrm>
          <a:prstGeom prst="rect">
            <a:avLst/>
          </a:prstGeom>
          <a:noFill/>
        </p:spPr>
        <p:txBody>
          <a:bodyPr wrap="none" rtlCol="0">
            <a:spAutoFit/>
          </a:bodyPr>
          <a:lstStyle/>
          <a:p>
            <a:endParaRPr lang="en-US" dirty="0"/>
          </a:p>
          <a:p>
            <a:r>
              <a:rPr lang="en-US" dirty="0"/>
              <a:t>Composition 3 tab </a:t>
            </a:r>
          </a:p>
        </p:txBody>
      </p:sp>
      <p:sp>
        <p:nvSpPr>
          <p:cNvPr id="19" name="TextBox 18"/>
          <p:cNvSpPr txBox="1"/>
          <p:nvPr/>
        </p:nvSpPr>
        <p:spPr>
          <a:xfrm>
            <a:off x="117070" y="6054939"/>
            <a:ext cx="786562" cy="646331"/>
          </a:xfrm>
          <a:prstGeom prst="rect">
            <a:avLst/>
          </a:prstGeom>
          <a:noFill/>
        </p:spPr>
        <p:txBody>
          <a:bodyPr wrap="none" rtlCol="0">
            <a:spAutoFit/>
          </a:bodyPr>
          <a:lstStyle/>
          <a:p>
            <a:endParaRPr lang="en-US" dirty="0"/>
          </a:p>
          <a:p>
            <a:r>
              <a:rPr lang="en-US" dirty="0"/>
              <a:t>Metal </a:t>
            </a:r>
          </a:p>
        </p:txBody>
      </p:sp>
      <p:sp>
        <p:nvSpPr>
          <p:cNvPr id="20" name="TextBox 19"/>
          <p:cNvSpPr txBox="1"/>
          <p:nvPr/>
        </p:nvSpPr>
        <p:spPr>
          <a:xfrm>
            <a:off x="6296579" y="3251244"/>
            <a:ext cx="2137784" cy="646331"/>
          </a:xfrm>
          <a:prstGeom prst="rect">
            <a:avLst/>
          </a:prstGeom>
          <a:noFill/>
        </p:spPr>
        <p:txBody>
          <a:bodyPr wrap="square" rtlCol="0">
            <a:spAutoFit/>
          </a:bodyPr>
          <a:lstStyle/>
          <a:p>
            <a:r>
              <a:rPr lang="en-US" dirty="0"/>
              <a:t>Built up with composition roll cap</a:t>
            </a:r>
          </a:p>
        </p:txBody>
      </p:sp>
      <p:sp>
        <p:nvSpPr>
          <p:cNvPr id="21" name="TextBox 20"/>
          <p:cNvSpPr txBox="1"/>
          <p:nvPr/>
        </p:nvSpPr>
        <p:spPr>
          <a:xfrm>
            <a:off x="165085" y="4019008"/>
            <a:ext cx="1426994" cy="923330"/>
          </a:xfrm>
          <a:prstGeom prst="rect">
            <a:avLst/>
          </a:prstGeom>
          <a:noFill/>
        </p:spPr>
        <p:txBody>
          <a:bodyPr wrap="none" rtlCol="0">
            <a:spAutoFit/>
          </a:bodyPr>
          <a:lstStyle/>
          <a:p>
            <a:endParaRPr lang="en-US" dirty="0"/>
          </a:p>
          <a:p>
            <a:r>
              <a:rPr lang="en-US" dirty="0"/>
              <a:t>Composition </a:t>
            </a:r>
          </a:p>
          <a:p>
            <a:r>
              <a:rPr lang="en-US" dirty="0"/>
              <a:t>Architectural</a:t>
            </a:r>
          </a:p>
        </p:txBody>
      </p:sp>
      <p:sp>
        <p:nvSpPr>
          <p:cNvPr id="22" name="TextBox 21"/>
          <p:cNvSpPr txBox="1"/>
          <p:nvPr/>
        </p:nvSpPr>
        <p:spPr>
          <a:xfrm>
            <a:off x="5949854" y="5223942"/>
            <a:ext cx="2497094" cy="1477328"/>
          </a:xfrm>
          <a:prstGeom prst="rect">
            <a:avLst/>
          </a:prstGeom>
          <a:noFill/>
        </p:spPr>
        <p:txBody>
          <a:bodyPr wrap="none" rtlCol="0">
            <a:spAutoFit/>
          </a:bodyPr>
          <a:lstStyle/>
          <a:p>
            <a:endParaRPr lang="en-US" dirty="0"/>
          </a:p>
          <a:p>
            <a:r>
              <a:rPr lang="en-US" dirty="0"/>
              <a:t>TPO</a:t>
            </a:r>
          </a:p>
          <a:p>
            <a:r>
              <a:rPr lang="en-US" dirty="0"/>
              <a:t>Thermoplastic Polyolefin</a:t>
            </a:r>
          </a:p>
          <a:p>
            <a:r>
              <a:rPr lang="en-US" dirty="0"/>
              <a:t>Plastic/rubber with filler</a:t>
            </a:r>
          </a:p>
          <a:p>
            <a:r>
              <a:rPr lang="en-US" dirty="0"/>
              <a:t>(Heat-welded seams)</a:t>
            </a:r>
          </a:p>
        </p:txBody>
      </p:sp>
      <p:pic>
        <p:nvPicPr>
          <p:cNvPr id="1028" name="Picture 4" descr="Image result for EPDM roof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86356" y="3232531"/>
            <a:ext cx="3084854" cy="2258671"/>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8844126" y="5473355"/>
            <a:ext cx="2675091" cy="923330"/>
          </a:xfrm>
          <a:prstGeom prst="rect">
            <a:avLst/>
          </a:prstGeom>
          <a:noFill/>
        </p:spPr>
        <p:txBody>
          <a:bodyPr wrap="none" rtlCol="0">
            <a:spAutoFit/>
          </a:bodyPr>
          <a:lstStyle/>
          <a:p>
            <a:r>
              <a:rPr lang="en-US" dirty="0"/>
              <a:t>EPDM Ethylene Propylene </a:t>
            </a:r>
          </a:p>
          <a:p>
            <a:r>
              <a:rPr lang="en-US" dirty="0"/>
              <a:t>Diene Monomer</a:t>
            </a:r>
          </a:p>
          <a:p>
            <a:r>
              <a:rPr lang="en-US" dirty="0"/>
              <a:t>(Glued seams)</a:t>
            </a:r>
          </a:p>
        </p:txBody>
      </p:sp>
      <p:pic>
        <p:nvPicPr>
          <p:cNvPr id="1030" name="Picture 6" descr="https://media4.picsearch.com/is?y87_lQq7Ki5si77qRLX_7bpZCQ885t8XGeWIWoXGdfM&amp;height=2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88619" y="196367"/>
            <a:ext cx="3182590" cy="1955992"/>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8688619" y="2309202"/>
            <a:ext cx="2157001" cy="923330"/>
          </a:xfrm>
          <a:prstGeom prst="rect">
            <a:avLst/>
          </a:prstGeom>
          <a:noFill/>
        </p:spPr>
        <p:txBody>
          <a:bodyPr wrap="none" rtlCol="0">
            <a:spAutoFit/>
          </a:bodyPr>
          <a:lstStyle/>
          <a:p>
            <a:r>
              <a:rPr lang="en-US" dirty="0"/>
              <a:t>PVC </a:t>
            </a:r>
          </a:p>
          <a:p>
            <a:r>
              <a:rPr lang="en-US" dirty="0"/>
              <a:t>Poly vinyl chloride</a:t>
            </a:r>
          </a:p>
          <a:p>
            <a:r>
              <a:rPr lang="en-US" dirty="0"/>
              <a:t>(Heat-welded seams)</a:t>
            </a:r>
          </a:p>
        </p:txBody>
      </p:sp>
      <p:sp>
        <p:nvSpPr>
          <p:cNvPr id="26" name="TextBox 25"/>
          <p:cNvSpPr txBox="1"/>
          <p:nvPr/>
        </p:nvSpPr>
        <p:spPr>
          <a:xfrm>
            <a:off x="3193873" y="1231215"/>
            <a:ext cx="1848391" cy="400110"/>
          </a:xfrm>
          <a:prstGeom prst="rect">
            <a:avLst/>
          </a:prstGeom>
          <a:noFill/>
        </p:spPr>
        <p:txBody>
          <a:bodyPr wrap="none" rtlCol="0">
            <a:spAutoFit/>
          </a:bodyPr>
          <a:lstStyle/>
          <a:p>
            <a:r>
              <a:rPr lang="en-US" sz="2000" dirty="0"/>
              <a:t>PITCHED ROOFS</a:t>
            </a:r>
          </a:p>
        </p:txBody>
      </p:sp>
      <p:sp>
        <p:nvSpPr>
          <p:cNvPr id="27" name="TextBox 26"/>
          <p:cNvSpPr txBox="1"/>
          <p:nvPr/>
        </p:nvSpPr>
        <p:spPr>
          <a:xfrm flipH="1">
            <a:off x="2534220" y="2645037"/>
            <a:ext cx="3167695" cy="707886"/>
          </a:xfrm>
          <a:prstGeom prst="rect">
            <a:avLst/>
          </a:prstGeom>
          <a:noFill/>
        </p:spPr>
        <p:txBody>
          <a:bodyPr wrap="square" rtlCol="0">
            <a:spAutoFit/>
          </a:bodyPr>
          <a:lstStyle/>
          <a:p>
            <a:pPr algn="ctr"/>
            <a:r>
              <a:rPr lang="en-US" sz="2000" dirty="0"/>
              <a:t>FLAT OR ROOFS </a:t>
            </a:r>
          </a:p>
          <a:p>
            <a:pPr algn="ctr"/>
            <a:r>
              <a:rPr lang="en-US" sz="2000" dirty="0"/>
              <a:t>WITH LOW PITCH</a:t>
            </a:r>
          </a:p>
        </p:txBody>
      </p:sp>
      <p:sp>
        <p:nvSpPr>
          <p:cNvPr id="28" name="Isosceles Triangle 27"/>
          <p:cNvSpPr/>
          <p:nvPr/>
        </p:nvSpPr>
        <p:spPr>
          <a:xfrm>
            <a:off x="3321049" y="360984"/>
            <a:ext cx="1671703" cy="808692"/>
          </a:xfrm>
          <a:prstGeom prst="triangle">
            <a:avLst>
              <a:gd name="adj" fmla="val 483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hord 30"/>
          <p:cNvSpPr/>
          <p:nvPr/>
        </p:nvSpPr>
        <p:spPr>
          <a:xfrm rot="10449397">
            <a:off x="2443143" y="2558878"/>
            <a:ext cx="2911791" cy="1381444"/>
          </a:xfrm>
          <a:prstGeom prst="chord">
            <a:avLst>
              <a:gd name="adj1" fmla="val 2700000"/>
              <a:gd name="adj2" fmla="val 9561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 name="Right Arrow 1023"/>
          <p:cNvSpPr/>
          <p:nvPr/>
        </p:nvSpPr>
        <p:spPr>
          <a:xfrm>
            <a:off x="3381635" y="3407535"/>
            <a:ext cx="1390687" cy="166874"/>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5" name="Left Arrow 1024"/>
          <p:cNvSpPr/>
          <p:nvPr/>
        </p:nvSpPr>
        <p:spPr>
          <a:xfrm>
            <a:off x="3381635" y="1644340"/>
            <a:ext cx="1579570" cy="177606"/>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155489" y="3996542"/>
            <a:ext cx="2117223" cy="1200329"/>
          </a:xfrm>
          <a:prstGeom prst="rect">
            <a:avLst/>
          </a:prstGeom>
          <a:noFill/>
        </p:spPr>
        <p:txBody>
          <a:bodyPr wrap="square" rtlCol="0">
            <a:spAutoFit/>
          </a:bodyPr>
          <a:lstStyle/>
          <a:p>
            <a:pPr algn="ctr"/>
            <a:r>
              <a:rPr lang="en-US" u="sng" dirty="0"/>
              <a:t>Roof Coatings</a:t>
            </a:r>
          </a:p>
          <a:p>
            <a:pPr algn="ctr"/>
            <a:r>
              <a:rPr lang="en-US" dirty="0"/>
              <a:t>Silicone-based</a:t>
            </a:r>
          </a:p>
          <a:p>
            <a:pPr algn="ctr"/>
            <a:r>
              <a:rPr lang="en-US" dirty="0"/>
              <a:t>GE Enduris 3500  </a:t>
            </a:r>
          </a:p>
          <a:p>
            <a:pPr algn="ctr"/>
            <a:r>
              <a:rPr lang="en-US" dirty="0"/>
              <a:t> </a:t>
            </a:r>
          </a:p>
        </p:txBody>
      </p:sp>
      <p:pic>
        <p:nvPicPr>
          <p:cNvPr id="2052" name="Picture 4" descr="A reflective coating has been applied to a hybrid asphaltic roof. PHOTO: GA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1161" y="4950868"/>
            <a:ext cx="1965880" cy="1382670"/>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2961564" y="4019008"/>
            <a:ext cx="2648882" cy="26822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353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1000" t="-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3081" y="163773"/>
            <a:ext cx="9404723" cy="1644235"/>
          </a:xfrm>
        </p:spPr>
        <p:txBody>
          <a:bodyPr>
            <a:normAutofit/>
          </a:bodyPr>
          <a:lstStyle/>
          <a:p>
            <a:r>
              <a:rPr lang="en-US" sz="3600" dirty="0"/>
              <a:t>WMS </a:t>
            </a:r>
            <a:br>
              <a:rPr lang="en-US" sz="3600" dirty="0"/>
            </a:br>
            <a:r>
              <a:rPr lang="en-US" sz="2800" i="1" dirty="0"/>
              <a:t>HVAC</a:t>
            </a:r>
            <a:br>
              <a:rPr lang="en-US" sz="3100" i="1" dirty="0"/>
            </a:br>
            <a:endParaRPr lang="en-US" sz="3100" dirty="0"/>
          </a:p>
        </p:txBody>
      </p:sp>
      <p:sp>
        <p:nvSpPr>
          <p:cNvPr id="3" name="Content Placeholder 2"/>
          <p:cNvSpPr>
            <a:spLocks noGrp="1"/>
          </p:cNvSpPr>
          <p:nvPr>
            <p:ph sz="half" idx="1"/>
          </p:nvPr>
        </p:nvSpPr>
        <p:spPr>
          <a:xfrm>
            <a:off x="295664" y="1407814"/>
            <a:ext cx="10725934" cy="4195763"/>
          </a:xfrm>
        </p:spPr>
        <p:txBody>
          <a:bodyPr>
            <a:noAutofit/>
          </a:bodyPr>
          <a:lstStyle/>
          <a:p>
            <a:pPr lvl="0"/>
            <a:r>
              <a:rPr lang="en-US" sz="2200" dirty="0">
                <a:latin typeface="+mj-lt"/>
              </a:rPr>
              <a:t>Computer server room A/C unit. The current A/C system is 23+ years old and is too small for the amount of heat generated by the number of installed computer equipment. Needs new larger system. Recommend adding a ductless A/C split system for 10K.</a:t>
            </a:r>
          </a:p>
          <a:p>
            <a:pPr lvl="0"/>
            <a:r>
              <a:rPr lang="en-US" sz="2200" dirty="0">
                <a:latin typeface="+mj-lt"/>
              </a:rPr>
              <a:t>LRA, District Office, Middle School Office, computer lab and science classrooms all have split heat pump units with air handlers that are beyond their normal service life 23+ years old, these will need to be replaced over the next 10 years as parts become unavailable. Estimated cost is 150K.</a:t>
            </a:r>
          </a:p>
          <a:p>
            <a:pPr lvl="0"/>
            <a:r>
              <a:rPr lang="en-US" sz="2200" dirty="0">
                <a:latin typeface="+mj-lt"/>
              </a:rPr>
              <a:t>Classroom furnaces. Each classroom and common hallway areas are heated by a residential style gas furnace. These gas furnaces are 23+ years old and many of the parts are no longer available.  Furnaces will need to be replaced when parts fail. Estimated cost per furnace to replace is 5K.</a:t>
            </a:r>
          </a:p>
          <a:p>
            <a:pPr lvl="0"/>
            <a:r>
              <a:rPr lang="en-US" sz="2200" dirty="0">
                <a:latin typeface="+mj-lt"/>
              </a:rPr>
              <a:t>Gym and auditorium had new boilers installed 2019. These boilers are connected to old air handling units that should continue to be serviced and repaired with no replacements needed anytime soon.</a:t>
            </a:r>
          </a:p>
          <a:p>
            <a:pPr lvl="0"/>
            <a:r>
              <a:rPr lang="en-US" sz="2200" dirty="0">
                <a:latin typeface="+mj-lt"/>
              </a:rPr>
              <a:t>Entire school had a HVAC control system upgrade 9 years ago.</a:t>
            </a:r>
          </a:p>
          <a:p>
            <a:pPr marL="0" indent="0">
              <a:buNone/>
            </a:pPr>
            <a:endParaRPr lang="en-US" sz="2200" dirty="0">
              <a:latin typeface="+mj-lt"/>
            </a:endParaRPr>
          </a:p>
        </p:txBody>
      </p:sp>
    </p:spTree>
    <p:extLst>
      <p:ext uri="{BB962C8B-B14F-4D97-AF65-F5344CB8AC3E}">
        <p14:creationId xmlns:p14="http://schemas.microsoft.com/office/powerpoint/2010/main" val="2957125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1000" t="-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404723" cy="1400530"/>
          </a:xfrm>
        </p:spPr>
        <p:txBody>
          <a:bodyPr/>
          <a:lstStyle/>
          <a:p>
            <a:r>
              <a:rPr lang="en-US" sz="3600" dirty="0"/>
              <a:t>WMS</a:t>
            </a:r>
            <a:br>
              <a:rPr lang="en-US" dirty="0"/>
            </a:br>
            <a:r>
              <a:rPr lang="en-US" sz="2800" i="1" dirty="0"/>
              <a:t>Structural Interior and Exterior Finishes</a:t>
            </a:r>
          </a:p>
        </p:txBody>
      </p:sp>
      <p:sp>
        <p:nvSpPr>
          <p:cNvPr id="3" name="Content Placeholder 2"/>
          <p:cNvSpPr>
            <a:spLocks noGrp="1"/>
          </p:cNvSpPr>
          <p:nvPr>
            <p:ph sz="half" idx="1"/>
          </p:nvPr>
        </p:nvSpPr>
        <p:spPr>
          <a:xfrm>
            <a:off x="415694" y="1791930"/>
            <a:ext cx="10725934" cy="4195763"/>
          </a:xfrm>
        </p:spPr>
        <p:txBody>
          <a:bodyPr>
            <a:noAutofit/>
          </a:bodyPr>
          <a:lstStyle/>
          <a:p>
            <a:pPr marL="0" indent="0">
              <a:buNone/>
            </a:pPr>
            <a:r>
              <a:rPr lang="en-US" sz="2400" dirty="0">
                <a:latin typeface="+mj-lt"/>
              </a:rPr>
              <a:t>Exterior painting and sealing for $7,500 in 2019-2022 (in house cost, in progress)</a:t>
            </a:r>
          </a:p>
          <a:p>
            <a:pPr marL="0" indent="0">
              <a:buNone/>
            </a:pPr>
            <a:r>
              <a:rPr lang="en-US" sz="2400" dirty="0">
                <a:latin typeface="+mj-lt"/>
              </a:rPr>
              <a:t>Ceiling tiles in green gym (safety concern) for $8500 in 2021  </a:t>
            </a:r>
          </a:p>
          <a:p>
            <a:pPr marL="0" indent="0">
              <a:buNone/>
            </a:pPr>
            <a:r>
              <a:rPr lang="en-US" sz="2400" dirty="0">
                <a:latin typeface="+mj-lt"/>
              </a:rPr>
              <a:t>Floor leveling and coating in covered lunch area for $8500 in 2023   </a:t>
            </a:r>
          </a:p>
          <a:p>
            <a:pPr marL="0" indent="0">
              <a:buNone/>
            </a:pPr>
            <a:r>
              <a:rPr lang="en-US" sz="2400" dirty="0">
                <a:latin typeface="+mj-lt"/>
              </a:rPr>
              <a:t>Enclosed pass through hallway in the green/yellow halls for $25,000 in 2023</a:t>
            </a:r>
          </a:p>
          <a:p>
            <a:pPr marL="0" indent="0">
              <a:buNone/>
            </a:pPr>
            <a:endParaRPr lang="en-US" sz="2400" dirty="0">
              <a:latin typeface="+mj-lt"/>
            </a:endParaRP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32777636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1000" t="-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1771" y="123494"/>
            <a:ext cx="9404723" cy="1400530"/>
          </a:xfrm>
        </p:spPr>
        <p:txBody>
          <a:bodyPr/>
          <a:lstStyle/>
          <a:p>
            <a:r>
              <a:rPr lang="en-US" sz="3600" dirty="0"/>
              <a:t>WMS</a:t>
            </a:r>
            <a:br>
              <a:rPr lang="en-US" b="1" dirty="0"/>
            </a:br>
            <a:r>
              <a:rPr lang="en-US" sz="2800" i="1" dirty="0"/>
              <a:t>Utility Overview</a:t>
            </a:r>
            <a:endParaRPr lang="en-US" sz="2800" dirty="0"/>
          </a:p>
        </p:txBody>
      </p:sp>
      <p:sp>
        <p:nvSpPr>
          <p:cNvPr id="3" name="Content Placeholder 2"/>
          <p:cNvSpPr>
            <a:spLocks noGrp="1"/>
          </p:cNvSpPr>
          <p:nvPr>
            <p:ph sz="half" idx="1"/>
          </p:nvPr>
        </p:nvSpPr>
        <p:spPr>
          <a:xfrm>
            <a:off x="357703" y="1538092"/>
            <a:ext cx="5191902" cy="4195763"/>
          </a:xfrm>
        </p:spPr>
        <p:txBody>
          <a:bodyPr>
            <a:noAutofit/>
          </a:bodyPr>
          <a:lstStyle/>
          <a:p>
            <a:r>
              <a:rPr lang="en-US" sz="2200" dirty="0">
                <a:latin typeface="+mj-lt"/>
              </a:rPr>
              <a:t>Water </a:t>
            </a:r>
          </a:p>
          <a:p>
            <a:pPr lvl="1"/>
            <a:r>
              <a:rPr lang="en-US" sz="2200" dirty="0">
                <a:latin typeface="+mj-lt"/>
              </a:rPr>
              <a:t>Replaced galvanized lines to CTE complex in 2022 (service life expired) for $12,000</a:t>
            </a:r>
          </a:p>
          <a:p>
            <a:pPr lvl="1"/>
            <a:r>
              <a:rPr lang="en-US" sz="2200" dirty="0">
                <a:latin typeface="+mj-lt"/>
              </a:rPr>
              <a:t>Install dedicated fountain service line. Completed in 2021 for $7,500</a:t>
            </a:r>
          </a:p>
          <a:p>
            <a:pPr lvl="1"/>
            <a:r>
              <a:rPr lang="en-US" sz="2200" dirty="0">
                <a:latin typeface="+mj-lt"/>
              </a:rPr>
              <a:t>Electrical</a:t>
            </a:r>
          </a:p>
          <a:p>
            <a:pPr lvl="1"/>
            <a:r>
              <a:rPr lang="en-US" sz="2200" dirty="0">
                <a:latin typeface="+mj-lt"/>
              </a:rPr>
              <a:t>Install exterior LED lighting in covered play area for $3,500 in 2022</a:t>
            </a:r>
          </a:p>
          <a:p>
            <a:pPr lvl="1"/>
            <a:r>
              <a:rPr lang="en-US" sz="2200" dirty="0">
                <a:latin typeface="+mj-lt"/>
              </a:rPr>
              <a:t>Complete main switchboard maintenance for $2500 in 2023</a:t>
            </a:r>
          </a:p>
          <a:p>
            <a:pPr lvl="1"/>
            <a:r>
              <a:rPr lang="en-US" sz="2200" dirty="0">
                <a:latin typeface="+mj-lt"/>
              </a:rPr>
              <a:t>Repair broken panels and add exterior switching for $3,500 in 2021</a:t>
            </a:r>
          </a:p>
          <a:p>
            <a:endParaRPr lang="en-US" sz="2200" dirty="0">
              <a:latin typeface="+mj-lt"/>
            </a:endParaRPr>
          </a:p>
          <a:p>
            <a:pPr marL="0" indent="0">
              <a:buNone/>
            </a:pPr>
            <a:endParaRPr lang="en-US" sz="2200" dirty="0">
              <a:latin typeface="+mj-lt"/>
            </a:endParaRPr>
          </a:p>
          <a:p>
            <a:pPr marL="0" indent="0">
              <a:buNone/>
            </a:pPr>
            <a:endParaRPr lang="en-US" sz="2200" dirty="0">
              <a:latin typeface="+mj-lt"/>
            </a:endParaRPr>
          </a:p>
        </p:txBody>
      </p:sp>
      <p:sp>
        <p:nvSpPr>
          <p:cNvPr id="4" name="Content Placeholder 2"/>
          <p:cNvSpPr>
            <a:spLocks noGrp="1"/>
          </p:cNvSpPr>
          <p:nvPr>
            <p:ph sz="half" idx="1"/>
          </p:nvPr>
        </p:nvSpPr>
        <p:spPr>
          <a:xfrm>
            <a:off x="6435574" y="1524024"/>
            <a:ext cx="5412990" cy="4195763"/>
          </a:xfrm>
        </p:spPr>
        <p:txBody>
          <a:bodyPr>
            <a:noAutofit/>
          </a:bodyPr>
          <a:lstStyle/>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endParaRPr lang="en-US" sz="2200" dirty="0">
              <a:latin typeface="+mj-lt"/>
            </a:endParaRPr>
          </a:p>
          <a:p>
            <a:r>
              <a:rPr lang="en-US" sz="2200" dirty="0">
                <a:latin typeface="+mj-lt"/>
              </a:rPr>
              <a:t>GAS </a:t>
            </a:r>
          </a:p>
          <a:p>
            <a:pPr lvl="1"/>
            <a:r>
              <a:rPr lang="en-US" sz="2200" dirty="0">
                <a:latin typeface="+mj-lt"/>
              </a:rPr>
              <a:t>Install gas leak detection and isolation system for $15,000 in 2021</a:t>
            </a:r>
          </a:p>
          <a:p>
            <a:r>
              <a:rPr lang="en-US" sz="2200" dirty="0">
                <a:latin typeface="+mj-lt"/>
              </a:rPr>
              <a:t>Fire safety</a:t>
            </a:r>
          </a:p>
          <a:p>
            <a:pPr lvl="1"/>
            <a:r>
              <a:rPr lang="en-US" sz="2200" dirty="0">
                <a:latin typeface="+mj-lt"/>
              </a:rPr>
              <a:t>Clean up/map Simplex wiring for $5,000 in 2023</a:t>
            </a:r>
          </a:p>
          <a:p>
            <a:pPr marL="457200" lvl="1" indent="0">
              <a:buNone/>
            </a:pPr>
            <a:r>
              <a:rPr lang="en-US" sz="2200" dirty="0">
                <a:latin typeface="+mj-lt"/>
              </a:rPr>
              <a:t> </a:t>
            </a:r>
          </a:p>
          <a:p>
            <a:endParaRPr lang="en-US" sz="2200" dirty="0">
              <a:latin typeface="+mj-lt"/>
            </a:endParaRPr>
          </a:p>
          <a:p>
            <a:pPr marL="0" indent="0">
              <a:buNone/>
            </a:pPr>
            <a:endParaRPr lang="en-US" sz="2200" dirty="0">
              <a:latin typeface="+mj-lt"/>
            </a:endParaRPr>
          </a:p>
          <a:p>
            <a:pPr marL="0" indent="0">
              <a:buNone/>
            </a:pPr>
            <a:r>
              <a:rPr lang="en-US" sz="2200" dirty="0">
                <a:latin typeface="+mj-lt"/>
              </a:rPr>
              <a:t>22</a:t>
            </a:r>
          </a:p>
          <a:p>
            <a:pPr marL="0" indent="0">
              <a:buNone/>
            </a:pPr>
            <a:endParaRPr lang="en-US" sz="2200" dirty="0">
              <a:latin typeface="+mj-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9209" y="334440"/>
            <a:ext cx="2704884" cy="2901817"/>
          </a:xfrm>
          <a:prstGeom prst="rect">
            <a:avLst/>
          </a:prstGeom>
        </p:spPr>
      </p:pic>
      <p:pic>
        <p:nvPicPr>
          <p:cNvPr id="7" name="Picture 6">
            <a:extLst>
              <a:ext uri="{FF2B5EF4-FFF2-40B4-BE49-F238E27FC236}">
                <a16:creationId xmlns:a16="http://schemas.microsoft.com/office/drawing/2014/main" id="{C1430425-41BE-485E-855C-354054F0F7AA}"/>
              </a:ext>
            </a:extLst>
          </p:cNvPr>
          <p:cNvPicPr>
            <a:picLocks noChangeAspect="1"/>
          </p:cNvPicPr>
          <p:nvPr/>
        </p:nvPicPr>
        <p:blipFill>
          <a:blip r:embed="rId4"/>
          <a:stretch>
            <a:fillRect/>
          </a:stretch>
        </p:blipFill>
        <p:spPr>
          <a:xfrm rot="5400000">
            <a:off x="8570708" y="674650"/>
            <a:ext cx="3367129" cy="2525347"/>
          </a:xfrm>
          <a:prstGeom prst="rect">
            <a:avLst/>
          </a:prstGeom>
        </p:spPr>
      </p:pic>
    </p:spTree>
    <p:extLst>
      <p:ext uri="{BB962C8B-B14F-4D97-AF65-F5344CB8AC3E}">
        <p14:creationId xmlns:p14="http://schemas.microsoft.com/office/powerpoint/2010/main" val="330659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1000" t="-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6273" y="0"/>
            <a:ext cx="9404723" cy="1400530"/>
          </a:xfrm>
        </p:spPr>
        <p:txBody>
          <a:bodyPr/>
          <a:lstStyle/>
          <a:p>
            <a:r>
              <a:rPr lang="en-US" sz="3600" dirty="0"/>
              <a:t>WMS</a:t>
            </a:r>
            <a:br>
              <a:rPr lang="en-US" sz="3600" dirty="0"/>
            </a:br>
            <a:r>
              <a:rPr lang="en-US" sz="2800" i="1" dirty="0"/>
              <a:t>Grounds</a:t>
            </a:r>
            <a:endParaRPr lang="en-US" sz="2800" dirty="0"/>
          </a:p>
        </p:txBody>
      </p:sp>
      <p:graphicFrame>
        <p:nvGraphicFramePr>
          <p:cNvPr id="5" name="Table 4"/>
          <p:cNvGraphicFramePr>
            <a:graphicFrameLocks noGrp="1"/>
          </p:cNvGraphicFramePr>
          <p:nvPr>
            <p:extLst>
              <p:ext uri="{D42A27DB-BD31-4B8C-83A1-F6EECF244321}">
                <p14:modId xmlns:p14="http://schemas.microsoft.com/office/powerpoint/2010/main" val="376727275"/>
              </p:ext>
            </p:extLst>
          </p:nvPr>
        </p:nvGraphicFramePr>
        <p:xfrm>
          <a:off x="1531745" y="1705893"/>
          <a:ext cx="8596994" cy="3480791"/>
        </p:xfrm>
        <a:graphic>
          <a:graphicData uri="http://schemas.openxmlformats.org/drawingml/2006/table">
            <a:tbl>
              <a:tblPr firstRow="1" bandRow="1">
                <a:tableStyleId>{5C22544A-7EE6-4342-B048-85BDC9FD1C3A}</a:tableStyleId>
              </a:tblPr>
              <a:tblGrid>
                <a:gridCol w="5972236">
                  <a:extLst>
                    <a:ext uri="{9D8B030D-6E8A-4147-A177-3AD203B41FA5}">
                      <a16:colId xmlns:a16="http://schemas.microsoft.com/office/drawing/2014/main" val="20000"/>
                    </a:ext>
                  </a:extLst>
                </a:gridCol>
                <a:gridCol w="1368758">
                  <a:extLst>
                    <a:ext uri="{9D8B030D-6E8A-4147-A177-3AD203B41FA5}">
                      <a16:colId xmlns:a16="http://schemas.microsoft.com/office/drawing/2014/main" val="20001"/>
                    </a:ext>
                  </a:extLst>
                </a:gridCol>
                <a:gridCol w="1256000">
                  <a:extLst>
                    <a:ext uri="{9D8B030D-6E8A-4147-A177-3AD203B41FA5}">
                      <a16:colId xmlns:a16="http://schemas.microsoft.com/office/drawing/2014/main" val="20002"/>
                    </a:ext>
                  </a:extLst>
                </a:gridCol>
              </a:tblGrid>
              <a:tr h="418742">
                <a:tc>
                  <a:txBody>
                    <a:bodyPr/>
                    <a:lstStyle/>
                    <a:p>
                      <a:r>
                        <a:rPr lang="en-US" sz="1400" dirty="0">
                          <a:latin typeface="+mj-lt"/>
                        </a:rPr>
                        <a:t>Item </a:t>
                      </a:r>
                    </a:p>
                  </a:txBody>
                  <a:tcPr/>
                </a:tc>
                <a:tc>
                  <a:txBody>
                    <a:bodyPr/>
                    <a:lstStyle/>
                    <a:p>
                      <a:r>
                        <a:rPr lang="en-US" sz="1400" dirty="0">
                          <a:latin typeface="+mj-lt"/>
                        </a:rPr>
                        <a:t>Cost</a:t>
                      </a:r>
                    </a:p>
                  </a:txBody>
                  <a:tcPr/>
                </a:tc>
                <a:tc>
                  <a:txBody>
                    <a:bodyPr/>
                    <a:lstStyle/>
                    <a:p>
                      <a:r>
                        <a:rPr lang="en-US" sz="1400" dirty="0">
                          <a:latin typeface="+mj-lt"/>
                        </a:rPr>
                        <a:t>When</a:t>
                      </a:r>
                    </a:p>
                  </a:txBody>
                  <a:tcPr/>
                </a:tc>
                <a:extLst>
                  <a:ext uri="{0D108BD9-81ED-4DB2-BD59-A6C34878D82A}">
                    <a16:rowId xmlns:a16="http://schemas.microsoft.com/office/drawing/2014/main" val="10000"/>
                  </a:ext>
                </a:extLst>
              </a:tr>
              <a:tr h="923009">
                <a:tc>
                  <a:txBody>
                    <a:bodyPr/>
                    <a:lstStyle/>
                    <a:p>
                      <a:r>
                        <a:rPr lang="en-US" sz="1400" kern="1200" dirty="0">
                          <a:solidFill>
                            <a:schemeClr val="dk1"/>
                          </a:solidFill>
                          <a:latin typeface="+mj-lt"/>
                          <a:ea typeface="+mn-ea"/>
                          <a:cs typeface="+mn-cs"/>
                        </a:rPr>
                        <a:t>Remove balance of pin oaks install new trees Buckeye St – undermining</a:t>
                      </a:r>
                      <a:r>
                        <a:rPr lang="en-US" sz="1400" kern="1200" baseline="0" dirty="0">
                          <a:solidFill>
                            <a:schemeClr val="dk1"/>
                          </a:solidFill>
                          <a:latin typeface="+mj-lt"/>
                          <a:ea typeface="+mn-ea"/>
                          <a:cs typeface="+mn-cs"/>
                        </a:rPr>
                        <a:t> sidewalk and blacktop </a:t>
                      </a:r>
                      <a:r>
                        <a:rPr lang="en-US" sz="1400" kern="1200" dirty="0">
                          <a:solidFill>
                            <a:schemeClr val="dk1"/>
                          </a:solidFill>
                          <a:latin typeface="+mj-lt"/>
                          <a:ea typeface="+mn-ea"/>
                          <a:cs typeface="+mn-cs"/>
                        </a:rPr>
                        <a:t> </a:t>
                      </a:r>
                      <a:endParaRPr lang="en-US" sz="1400" dirty="0">
                        <a:latin typeface="+mj-lt"/>
                      </a:endParaRPr>
                    </a:p>
                  </a:txBody>
                  <a:tcPr/>
                </a:tc>
                <a:tc>
                  <a:txBody>
                    <a:bodyPr/>
                    <a:lstStyle/>
                    <a:p>
                      <a:endParaRPr lang="en-US" sz="1400" dirty="0">
                        <a:latin typeface="+mj-lt"/>
                      </a:endParaRPr>
                    </a:p>
                  </a:txBody>
                  <a:tcPr/>
                </a:tc>
                <a:tc>
                  <a:txBody>
                    <a:bodyPr/>
                    <a:lstStyle/>
                    <a:p>
                      <a:r>
                        <a:rPr lang="en-US" sz="1400" dirty="0">
                          <a:latin typeface="+mj-lt"/>
                        </a:rPr>
                        <a:t>Completed 2020</a:t>
                      </a:r>
                    </a:p>
                  </a:txBody>
                  <a:tcPr/>
                </a:tc>
                <a:extLst>
                  <a:ext uri="{0D108BD9-81ED-4DB2-BD59-A6C34878D82A}">
                    <a16:rowId xmlns:a16="http://schemas.microsoft.com/office/drawing/2014/main" val="10001"/>
                  </a:ext>
                </a:extLst>
              </a:tr>
              <a:tr h="534760">
                <a:tc>
                  <a:txBody>
                    <a:bodyPr/>
                    <a:lstStyle/>
                    <a:p>
                      <a:r>
                        <a:rPr lang="en-US" sz="1400" kern="1200" dirty="0">
                          <a:solidFill>
                            <a:schemeClr val="dk1"/>
                          </a:solidFill>
                          <a:latin typeface="+mj-lt"/>
                          <a:ea typeface="+mn-ea"/>
                          <a:cs typeface="+mn-cs"/>
                        </a:rPr>
                        <a:t>Building gutter replacement (in progress)</a:t>
                      </a:r>
                      <a:endParaRPr lang="en-US" sz="1400" dirty="0">
                        <a:latin typeface="+mj-lt"/>
                      </a:endParaRPr>
                    </a:p>
                  </a:txBody>
                  <a:tcPr/>
                </a:tc>
                <a:tc>
                  <a:txBody>
                    <a:bodyPr/>
                    <a:lstStyle/>
                    <a:p>
                      <a:r>
                        <a:rPr lang="en-US" sz="1400" dirty="0">
                          <a:latin typeface="+mj-lt"/>
                        </a:rPr>
                        <a:t>$17,325</a:t>
                      </a:r>
                    </a:p>
                  </a:txBody>
                  <a:tcPr/>
                </a:tc>
                <a:tc>
                  <a:txBody>
                    <a:bodyPr/>
                    <a:lstStyle/>
                    <a:p>
                      <a:r>
                        <a:rPr lang="en-US" sz="1400" dirty="0">
                          <a:latin typeface="+mj-lt"/>
                        </a:rPr>
                        <a:t>2021</a:t>
                      </a:r>
                    </a:p>
                  </a:txBody>
                  <a:tcPr/>
                </a:tc>
                <a:extLst>
                  <a:ext uri="{0D108BD9-81ED-4DB2-BD59-A6C34878D82A}">
                    <a16:rowId xmlns:a16="http://schemas.microsoft.com/office/drawing/2014/main" val="10004"/>
                  </a:ext>
                </a:extLst>
              </a:tr>
              <a:tr h="534760">
                <a:tc>
                  <a:txBody>
                    <a:bodyPr/>
                    <a:lstStyle/>
                    <a:p>
                      <a:r>
                        <a:rPr lang="en-US" sz="1400" kern="1200" dirty="0">
                          <a:solidFill>
                            <a:schemeClr val="dk1"/>
                          </a:solidFill>
                          <a:latin typeface="+mj-lt"/>
                          <a:ea typeface="+mn-ea"/>
                          <a:cs typeface="+mn-cs"/>
                        </a:rPr>
                        <a:t>Well distribution storage tanks and distribution  </a:t>
                      </a:r>
                      <a:endParaRPr lang="en-US" sz="1400" dirty="0">
                        <a:latin typeface="+mj-lt"/>
                      </a:endParaRPr>
                    </a:p>
                  </a:txBody>
                  <a:tcPr/>
                </a:tc>
                <a:tc>
                  <a:txBody>
                    <a:bodyPr/>
                    <a:lstStyle/>
                    <a:p>
                      <a:r>
                        <a:rPr lang="en-US" sz="1400" dirty="0">
                          <a:latin typeface="+mj-lt"/>
                        </a:rPr>
                        <a:t>$7,500</a:t>
                      </a:r>
                    </a:p>
                  </a:txBody>
                  <a:tcPr/>
                </a:tc>
                <a:tc>
                  <a:txBody>
                    <a:bodyPr/>
                    <a:lstStyle/>
                    <a:p>
                      <a:r>
                        <a:rPr lang="en-US" sz="1400" dirty="0">
                          <a:latin typeface="+mj-lt"/>
                        </a:rPr>
                        <a:t>2022</a:t>
                      </a:r>
                    </a:p>
                  </a:txBody>
                  <a:tcPr/>
                </a:tc>
                <a:extLst>
                  <a:ext uri="{0D108BD9-81ED-4DB2-BD59-A6C34878D82A}">
                    <a16:rowId xmlns:a16="http://schemas.microsoft.com/office/drawing/2014/main" val="10005"/>
                  </a:ext>
                </a:extLst>
              </a:tr>
              <a:tr h="534760">
                <a:tc>
                  <a:txBody>
                    <a:bodyPr/>
                    <a:lstStyle/>
                    <a:p>
                      <a:r>
                        <a:rPr lang="en-US" sz="1400" kern="1200" dirty="0">
                          <a:solidFill>
                            <a:schemeClr val="dk1"/>
                          </a:solidFill>
                          <a:latin typeface="+mj-lt"/>
                          <a:ea typeface="+mn-ea"/>
                          <a:cs typeface="+mn-cs"/>
                        </a:rPr>
                        <a:t>Drywell drain line clearing</a:t>
                      </a:r>
                      <a:endParaRPr lang="en-US" sz="1400" dirty="0">
                        <a:latin typeface="+mj-lt"/>
                      </a:endParaRPr>
                    </a:p>
                  </a:txBody>
                  <a:tcPr/>
                </a:tc>
                <a:tc>
                  <a:txBody>
                    <a:bodyPr/>
                    <a:lstStyle/>
                    <a:p>
                      <a:r>
                        <a:rPr lang="en-US" sz="1400" dirty="0">
                          <a:latin typeface="+mj-lt"/>
                        </a:rPr>
                        <a:t>$4,500</a:t>
                      </a:r>
                    </a:p>
                  </a:txBody>
                  <a:tcPr/>
                </a:tc>
                <a:tc>
                  <a:txBody>
                    <a:bodyPr/>
                    <a:lstStyle/>
                    <a:p>
                      <a:r>
                        <a:rPr lang="en-US" sz="1400" dirty="0">
                          <a:latin typeface="+mj-lt"/>
                        </a:rPr>
                        <a:t>2022</a:t>
                      </a:r>
                    </a:p>
                  </a:txBody>
                  <a:tcPr/>
                </a:tc>
                <a:extLst>
                  <a:ext uri="{0D108BD9-81ED-4DB2-BD59-A6C34878D82A}">
                    <a16:rowId xmlns:a16="http://schemas.microsoft.com/office/drawing/2014/main" val="10006"/>
                  </a:ext>
                </a:extLst>
              </a:tr>
              <a:tr h="534760">
                <a:tc>
                  <a:txBody>
                    <a:bodyPr/>
                    <a:lstStyle/>
                    <a:p>
                      <a:r>
                        <a:rPr lang="en-US" sz="1400" kern="1200" dirty="0">
                          <a:solidFill>
                            <a:schemeClr val="dk1"/>
                          </a:solidFill>
                          <a:latin typeface="+mj-lt"/>
                          <a:ea typeface="+mn-ea"/>
                          <a:cs typeface="+mn-cs"/>
                        </a:rPr>
                        <a:t>Covered walkway gutter replacement </a:t>
                      </a:r>
                      <a:endParaRPr lang="en-US" sz="1400" dirty="0">
                        <a:latin typeface="+mj-lt"/>
                      </a:endParaRPr>
                    </a:p>
                  </a:txBody>
                  <a:tcPr/>
                </a:tc>
                <a:tc>
                  <a:txBody>
                    <a:bodyPr/>
                    <a:lstStyle/>
                    <a:p>
                      <a:r>
                        <a:rPr lang="en-US" sz="1400" dirty="0">
                          <a:latin typeface="+mj-lt"/>
                        </a:rPr>
                        <a:t>$17,100</a:t>
                      </a:r>
                    </a:p>
                  </a:txBody>
                  <a:tcPr/>
                </a:tc>
                <a:tc>
                  <a:txBody>
                    <a:bodyPr/>
                    <a:lstStyle/>
                    <a:p>
                      <a:r>
                        <a:rPr lang="en-US" sz="1400" dirty="0">
                          <a:latin typeface="+mj-lt"/>
                        </a:rPr>
                        <a:t>2024</a:t>
                      </a:r>
                    </a:p>
                  </a:txBody>
                  <a:tcPr/>
                </a:tc>
                <a:extLst>
                  <a:ext uri="{0D108BD9-81ED-4DB2-BD59-A6C34878D82A}">
                    <a16:rowId xmlns:a16="http://schemas.microsoft.com/office/drawing/2014/main" val="3233715737"/>
                  </a:ext>
                </a:extLst>
              </a:tr>
            </a:tbl>
          </a:graphicData>
        </a:graphic>
      </p:graphicFrame>
    </p:spTree>
    <p:extLst>
      <p:ext uri="{BB962C8B-B14F-4D97-AF65-F5344CB8AC3E}">
        <p14:creationId xmlns:p14="http://schemas.microsoft.com/office/powerpoint/2010/main" val="330104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1000" t="-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404723" cy="1400530"/>
          </a:xfrm>
        </p:spPr>
        <p:txBody>
          <a:bodyPr/>
          <a:lstStyle/>
          <a:p>
            <a:r>
              <a:rPr lang="en-US" sz="3600" dirty="0"/>
              <a:t>WMS</a:t>
            </a:r>
            <a:br>
              <a:rPr lang="en-US" dirty="0"/>
            </a:br>
            <a:r>
              <a:rPr lang="en-US" sz="2800" i="1" dirty="0"/>
              <a:t>Portable Buildings</a:t>
            </a:r>
            <a:endParaRPr lang="en-US" sz="2800" dirty="0"/>
          </a:p>
        </p:txBody>
      </p:sp>
      <p:sp>
        <p:nvSpPr>
          <p:cNvPr id="3" name="Content Placeholder 2"/>
          <p:cNvSpPr>
            <a:spLocks noGrp="1"/>
          </p:cNvSpPr>
          <p:nvPr>
            <p:ph sz="half" idx="1"/>
          </p:nvPr>
        </p:nvSpPr>
        <p:spPr>
          <a:xfrm>
            <a:off x="433764" y="2283441"/>
            <a:ext cx="10725934" cy="4195763"/>
          </a:xfrm>
        </p:spPr>
        <p:txBody>
          <a:bodyPr>
            <a:noAutofit/>
          </a:bodyPr>
          <a:lstStyle/>
          <a:p>
            <a:pPr marL="0" indent="0">
              <a:buNone/>
            </a:pPr>
            <a:r>
              <a:rPr lang="en-US" sz="2400" dirty="0"/>
              <a:t>462</a:t>
            </a:r>
          </a:p>
        </p:txBody>
      </p:sp>
      <p:graphicFrame>
        <p:nvGraphicFramePr>
          <p:cNvPr id="4" name="Table 3"/>
          <p:cNvGraphicFramePr>
            <a:graphicFrameLocks noGrp="1"/>
          </p:cNvGraphicFramePr>
          <p:nvPr>
            <p:extLst>
              <p:ext uri="{D42A27DB-BD31-4B8C-83A1-F6EECF244321}">
                <p14:modId xmlns:p14="http://schemas.microsoft.com/office/powerpoint/2010/main" val="479483269"/>
              </p:ext>
            </p:extLst>
          </p:nvPr>
        </p:nvGraphicFramePr>
        <p:xfrm>
          <a:off x="322927" y="1524000"/>
          <a:ext cx="11057427" cy="4594652"/>
        </p:xfrm>
        <a:graphic>
          <a:graphicData uri="http://schemas.openxmlformats.org/drawingml/2006/table">
            <a:tbl>
              <a:tblPr firstRow="1" bandRow="1">
                <a:tableStyleId>{5C22544A-7EE6-4342-B048-85BDC9FD1C3A}</a:tableStyleId>
              </a:tblPr>
              <a:tblGrid>
                <a:gridCol w="914928">
                  <a:extLst>
                    <a:ext uri="{9D8B030D-6E8A-4147-A177-3AD203B41FA5}">
                      <a16:colId xmlns:a16="http://schemas.microsoft.com/office/drawing/2014/main" val="20000"/>
                    </a:ext>
                  </a:extLst>
                </a:gridCol>
                <a:gridCol w="1076741">
                  <a:extLst>
                    <a:ext uri="{9D8B030D-6E8A-4147-A177-3AD203B41FA5}">
                      <a16:colId xmlns:a16="http://schemas.microsoft.com/office/drawing/2014/main" val="20001"/>
                    </a:ext>
                  </a:extLst>
                </a:gridCol>
                <a:gridCol w="733403">
                  <a:extLst>
                    <a:ext uri="{9D8B030D-6E8A-4147-A177-3AD203B41FA5}">
                      <a16:colId xmlns:a16="http://schemas.microsoft.com/office/drawing/2014/main" val="20002"/>
                    </a:ext>
                  </a:extLst>
                </a:gridCol>
                <a:gridCol w="858982">
                  <a:extLst>
                    <a:ext uri="{9D8B030D-6E8A-4147-A177-3AD203B41FA5}">
                      <a16:colId xmlns:a16="http://schemas.microsoft.com/office/drawing/2014/main" val="20003"/>
                    </a:ext>
                  </a:extLst>
                </a:gridCol>
                <a:gridCol w="960854">
                  <a:extLst>
                    <a:ext uri="{9D8B030D-6E8A-4147-A177-3AD203B41FA5}">
                      <a16:colId xmlns:a16="http://schemas.microsoft.com/office/drawing/2014/main" val="20004"/>
                    </a:ext>
                  </a:extLst>
                </a:gridCol>
                <a:gridCol w="1034201">
                  <a:extLst>
                    <a:ext uri="{9D8B030D-6E8A-4147-A177-3AD203B41FA5}">
                      <a16:colId xmlns:a16="http://schemas.microsoft.com/office/drawing/2014/main" val="20005"/>
                    </a:ext>
                  </a:extLst>
                </a:gridCol>
                <a:gridCol w="1122219">
                  <a:extLst>
                    <a:ext uri="{9D8B030D-6E8A-4147-A177-3AD203B41FA5}">
                      <a16:colId xmlns:a16="http://schemas.microsoft.com/office/drawing/2014/main" val="20006"/>
                    </a:ext>
                  </a:extLst>
                </a:gridCol>
                <a:gridCol w="1086592">
                  <a:extLst>
                    <a:ext uri="{9D8B030D-6E8A-4147-A177-3AD203B41FA5}">
                      <a16:colId xmlns:a16="http://schemas.microsoft.com/office/drawing/2014/main" val="20007"/>
                    </a:ext>
                  </a:extLst>
                </a:gridCol>
                <a:gridCol w="3269507">
                  <a:extLst>
                    <a:ext uri="{9D8B030D-6E8A-4147-A177-3AD203B41FA5}">
                      <a16:colId xmlns:a16="http://schemas.microsoft.com/office/drawing/2014/main" val="20008"/>
                    </a:ext>
                  </a:extLst>
                </a:gridCol>
              </a:tblGrid>
              <a:tr h="590214">
                <a:tc>
                  <a:txBody>
                    <a:bodyPr/>
                    <a:lstStyle/>
                    <a:p>
                      <a:r>
                        <a:rPr lang="en-US" sz="1400" dirty="0">
                          <a:latin typeface="+mj-lt"/>
                        </a:rPr>
                        <a:t>Port.</a:t>
                      </a:r>
                    </a:p>
                    <a:p>
                      <a:r>
                        <a:rPr lang="en-US" sz="1400" dirty="0">
                          <a:latin typeface="+mj-lt"/>
                        </a:rPr>
                        <a:t>Bldg. </a:t>
                      </a:r>
                    </a:p>
                  </a:txBody>
                  <a:tcPr/>
                </a:tc>
                <a:tc>
                  <a:txBody>
                    <a:bodyPr/>
                    <a:lstStyle/>
                    <a:p>
                      <a:r>
                        <a:rPr lang="en-US" sz="1400" baseline="0" dirty="0">
                          <a:latin typeface="+mj-lt"/>
                        </a:rPr>
                        <a:t>Use</a:t>
                      </a:r>
                      <a:endParaRPr lang="en-US" sz="1400" dirty="0">
                        <a:latin typeface="+mj-lt"/>
                      </a:endParaRPr>
                    </a:p>
                  </a:txBody>
                  <a:tcPr/>
                </a:tc>
                <a:tc>
                  <a:txBody>
                    <a:bodyPr/>
                    <a:lstStyle/>
                    <a:p>
                      <a:r>
                        <a:rPr lang="en-US" sz="1400" dirty="0">
                          <a:latin typeface="+mj-lt"/>
                        </a:rPr>
                        <a:t>Roof </a:t>
                      </a:r>
                    </a:p>
                  </a:txBody>
                  <a:tcPr/>
                </a:tc>
                <a:tc>
                  <a:txBody>
                    <a:bodyPr/>
                    <a:lstStyle/>
                    <a:p>
                      <a:r>
                        <a:rPr lang="en-US" sz="1400" dirty="0">
                          <a:latin typeface="+mj-lt"/>
                        </a:rPr>
                        <a:t>Side </a:t>
                      </a:r>
                    </a:p>
                  </a:txBody>
                  <a:tcPr/>
                </a:tc>
                <a:tc>
                  <a:txBody>
                    <a:bodyPr/>
                    <a:lstStyle/>
                    <a:p>
                      <a:r>
                        <a:rPr lang="en-US" sz="1400" dirty="0">
                          <a:latin typeface="+mj-lt"/>
                        </a:rPr>
                        <a:t>Ramp</a:t>
                      </a:r>
                    </a:p>
                  </a:txBody>
                  <a:tcPr/>
                </a:tc>
                <a:tc>
                  <a:txBody>
                    <a:bodyPr/>
                    <a:lstStyle/>
                    <a:p>
                      <a:r>
                        <a:rPr lang="en-US" sz="1400" dirty="0">
                          <a:latin typeface="+mj-lt"/>
                        </a:rPr>
                        <a:t>Flooring</a:t>
                      </a:r>
                    </a:p>
                  </a:txBody>
                  <a:tcPr/>
                </a:tc>
                <a:tc>
                  <a:txBody>
                    <a:bodyPr/>
                    <a:lstStyle/>
                    <a:p>
                      <a:r>
                        <a:rPr lang="en-US" sz="1400" dirty="0">
                          <a:latin typeface="+mj-lt"/>
                        </a:rPr>
                        <a:t>Interior</a:t>
                      </a:r>
                    </a:p>
                    <a:p>
                      <a:r>
                        <a:rPr lang="en-US" sz="1400" dirty="0">
                          <a:latin typeface="+mj-lt"/>
                        </a:rPr>
                        <a:t>Finishes </a:t>
                      </a:r>
                    </a:p>
                  </a:txBody>
                  <a:tcPr/>
                </a:tc>
                <a:tc>
                  <a:txBody>
                    <a:bodyPr/>
                    <a:lstStyle/>
                    <a:p>
                      <a:r>
                        <a:rPr lang="en-US" sz="1400" dirty="0">
                          <a:latin typeface="+mj-lt"/>
                        </a:rPr>
                        <a:t>Restroom </a:t>
                      </a:r>
                    </a:p>
                  </a:txBody>
                  <a:tcPr/>
                </a:tc>
                <a:tc>
                  <a:txBody>
                    <a:bodyPr/>
                    <a:lstStyle/>
                    <a:p>
                      <a:r>
                        <a:rPr lang="en-US" sz="1400" dirty="0">
                          <a:latin typeface="+mj-lt"/>
                        </a:rPr>
                        <a:t>Cost /Notes</a:t>
                      </a:r>
                    </a:p>
                  </a:txBody>
                  <a:tcPr/>
                </a:tc>
                <a:extLst>
                  <a:ext uri="{0D108BD9-81ED-4DB2-BD59-A6C34878D82A}">
                    <a16:rowId xmlns:a16="http://schemas.microsoft.com/office/drawing/2014/main" val="10000"/>
                  </a:ext>
                </a:extLst>
              </a:tr>
              <a:tr h="765133">
                <a:tc>
                  <a:txBody>
                    <a:bodyPr/>
                    <a:lstStyle/>
                    <a:p>
                      <a:r>
                        <a:rPr lang="en-US" sz="1400" dirty="0">
                          <a:latin typeface="+mj-lt"/>
                        </a:rPr>
                        <a:t>462</a:t>
                      </a:r>
                    </a:p>
                    <a:p>
                      <a:r>
                        <a:rPr lang="en-US" sz="1400" dirty="0">
                          <a:latin typeface="+mj-lt"/>
                        </a:rPr>
                        <a:t>463</a:t>
                      </a:r>
                    </a:p>
                  </a:txBody>
                  <a:tcPr/>
                </a:tc>
                <a:tc>
                  <a:txBody>
                    <a:bodyPr/>
                    <a:lstStyle/>
                    <a:p>
                      <a:r>
                        <a:rPr lang="en-US" sz="1400" dirty="0">
                          <a:latin typeface="+mj-lt"/>
                        </a:rPr>
                        <a:t>FAC/Train</a:t>
                      </a:r>
                    </a:p>
                    <a:p>
                      <a:r>
                        <a:rPr lang="en-US" sz="1400" dirty="0">
                          <a:latin typeface="+mj-lt"/>
                        </a:rPr>
                        <a:t>ELL</a:t>
                      </a:r>
                    </a:p>
                  </a:txBody>
                  <a:tcPr/>
                </a:tc>
                <a:tc>
                  <a:txBody>
                    <a:bodyPr/>
                    <a:lstStyle/>
                    <a:p>
                      <a:r>
                        <a:rPr lang="en-US" sz="1400" dirty="0">
                          <a:solidFill>
                            <a:schemeClr val="tx1"/>
                          </a:solidFill>
                          <a:latin typeface="+mj-lt"/>
                        </a:rPr>
                        <a:t>C</a:t>
                      </a:r>
                    </a:p>
                    <a:p>
                      <a:r>
                        <a:rPr lang="en-US" sz="1400" dirty="0">
                          <a:solidFill>
                            <a:schemeClr val="tx1"/>
                          </a:solidFill>
                          <a:latin typeface="+mj-lt"/>
                        </a:rPr>
                        <a:t>2030</a:t>
                      </a:r>
                    </a:p>
                  </a:txBody>
                  <a:tcPr/>
                </a:tc>
                <a:tc>
                  <a:txBody>
                    <a:bodyPr/>
                    <a:lstStyle/>
                    <a:p>
                      <a:r>
                        <a:rPr lang="en-US" sz="1400" dirty="0">
                          <a:solidFill>
                            <a:schemeClr val="tx1"/>
                          </a:solidFill>
                          <a:latin typeface="+mj-lt"/>
                        </a:rPr>
                        <a:t>New </a:t>
                      </a:r>
                    </a:p>
                    <a:p>
                      <a:r>
                        <a:rPr lang="en-US" sz="1400" dirty="0">
                          <a:solidFill>
                            <a:schemeClr val="tx1"/>
                          </a:solidFill>
                          <a:latin typeface="+mj-lt"/>
                        </a:rPr>
                        <a:t>2017</a:t>
                      </a:r>
                    </a:p>
                  </a:txBody>
                  <a:tcPr/>
                </a:tc>
                <a:tc>
                  <a:txBody>
                    <a:bodyPr/>
                    <a:lstStyle/>
                    <a:p>
                      <a:r>
                        <a:rPr lang="en-US" sz="1400" dirty="0">
                          <a:solidFill>
                            <a:schemeClr val="tx1"/>
                          </a:solidFill>
                          <a:latin typeface="+mj-lt"/>
                        </a:rPr>
                        <a:t>New</a:t>
                      </a:r>
                    </a:p>
                    <a:p>
                      <a:r>
                        <a:rPr lang="en-US" sz="1400" dirty="0">
                          <a:solidFill>
                            <a:schemeClr val="tx1"/>
                          </a:solidFill>
                          <a:latin typeface="+mj-lt"/>
                        </a:rPr>
                        <a:t>2017</a:t>
                      </a:r>
                    </a:p>
                  </a:txBody>
                  <a:tcPr/>
                </a:tc>
                <a:tc>
                  <a:txBody>
                    <a:bodyPr/>
                    <a:lstStyle/>
                    <a:p>
                      <a:r>
                        <a:rPr lang="en-US" sz="1400" dirty="0">
                          <a:latin typeface="+mj-lt"/>
                        </a:rPr>
                        <a:t>New A</a:t>
                      </a:r>
                    </a:p>
                    <a:p>
                      <a:r>
                        <a:rPr lang="en-US" sz="1400" dirty="0">
                          <a:latin typeface="+mj-lt"/>
                        </a:rPr>
                        <a:t>New A</a:t>
                      </a:r>
                    </a:p>
                  </a:txBody>
                  <a:tcPr/>
                </a:tc>
                <a:tc>
                  <a:txBody>
                    <a:bodyPr/>
                    <a:lstStyle/>
                    <a:p>
                      <a:r>
                        <a:rPr lang="en-US" sz="1400" dirty="0">
                          <a:latin typeface="+mj-lt"/>
                        </a:rPr>
                        <a:t>B</a:t>
                      </a:r>
                    </a:p>
                    <a:p>
                      <a:r>
                        <a:rPr lang="en-US" sz="1400" dirty="0">
                          <a:latin typeface="+mj-lt"/>
                        </a:rPr>
                        <a:t>B</a:t>
                      </a:r>
                    </a:p>
                  </a:txBody>
                  <a:tcPr/>
                </a:tc>
                <a:tc>
                  <a:txBody>
                    <a:bodyPr/>
                    <a:lstStyle/>
                    <a:p>
                      <a:r>
                        <a:rPr lang="en-US" sz="1400" dirty="0">
                          <a:latin typeface="+mj-lt"/>
                        </a:rPr>
                        <a:t>No</a:t>
                      </a:r>
                    </a:p>
                    <a:p>
                      <a:r>
                        <a:rPr lang="en-US" sz="1400" dirty="0">
                          <a:latin typeface="+mj-lt"/>
                        </a:rPr>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Roof 2030-$8,000</a:t>
                      </a:r>
                    </a:p>
                  </a:txBody>
                  <a:tcPr/>
                </a:tc>
                <a:extLst>
                  <a:ext uri="{0D108BD9-81ED-4DB2-BD59-A6C34878D82A}">
                    <a16:rowId xmlns:a16="http://schemas.microsoft.com/office/drawing/2014/main" val="10001"/>
                  </a:ext>
                </a:extLst>
              </a:tr>
              <a:tr h="843163">
                <a:tc>
                  <a:txBody>
                    <a:bodyPr/>
                    <a:lstStyle/>
                    <a:p>
                      <a:r>
                        <a:rPr lang="en-US" sz="1400" dirty="0">
                          <a:latin typeface="+mj-lt"/>
                        </a:rPr>
                        <a:t>464</a:t>
                      </a:r>
                    </a:p>
                    <a:p>
                      <a:r>
                        <a:rPr lang="en-US" sz="1400" dirty="0">
                          <a:latin typeface="+mj-lt"/>
                        </a:rPr>
                        <a:t>465</a:t>
                      </a:r>
                    </a:p>
                  </a:txBody>
                  <a:tcPr/>
                </a:tc>
                <a:tc>
                  <a:txBody>
                    <a:bodyPr/>
                    <a:lstStyle/>
                    <a:p>
                      <a:r>
                        <a:rPr lang="en-US" sz="1400" dirty="0">
                          <a:latin typeface="+mj-lt"/>
                        </a:rPr>
                        <a:t>GRN</a:t>
                      </a:r>
                      <a:r>
                        <a:rPr lang="en-US" sz="1400" baseline="0" dirty="0">
                          <a:latin typeface="+mj-lt"/>
                        </a:rPr>
                        <a:t> Rm</a:t>
                      </a:r>
                    </a:p>
                    <a:p>
                      <a:r>
                        <a:rPr lang="en-US" sz="1400" baseline="0" dirty="0">
                          <a:latin typeface="+mj-lt"/>
                        </a:rPr>
                        <a:t>Storage</a:t>
                      </a:r>
                      <a:endParaRPr lang="en-US" sz="1400" dirty="0">
                        <a:latin typeface="+mj-lt"/>
                      </a:endParaRPr>
                    </a:p>
                  </a:txBody>
                  <a:tcPr/>
                </a:tc>
                <a:tc>
                  <a:txBody>
                    <a:bodyPr/>
                    <a:lstStyle/>
                    <a:p>
                      <a:r>
                        <a:rPr lang="en-US" sz="1400" dirty="0">
                          <a:solidFill>
                            <a:schemeClr val="tx1"/>
                          </a:solidFill>
                          <a:latin typeface="+mj-lt"/>
                        </a:rPr>
                        <a:t>D</a:t>
                      </a:r>
                    </a:p>
                    <a:p>
                      <a:r>
                        <a:rPr lang="en-US" sz="1400" dirty="0">
                          <a:solidFill>
                            <a:schemeClr val="tx1"/>
                          </a:solidFill>
                          <a:latin typeface="+mj-lt"/>
                        </a:rPr>
                        <a:t>2026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j-lt"/>
                        </a:rPr>
                        <a:t>New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j-lt"/>
                        </a:rPr>
                        <a:t>2017</a:t>
                      </a:r>
                    </a:p>
                  </a:txBody>
                  <a:tcPr/>
                </a:tc>
                <a:tc>
                  <a:txBody>
                    <a:bodyPr/>
                    <a:lstStyle/>
                    <a:p>
                      <a:r>
                        <a:rPr lang="en-US" sz="1400" dirty="0">
                          <a:solidFill>
                            <a:schemeClr val="tx1"/>
                          </a:solidFill>
                          <a:latin typeface="+mj-lt"/>
                        </a:rPr>
                        <a:t>New</a:t>
                      </a:r>
                    </a:p>
                    <a:p>
                      <a:r>
                        <a:rPr lang="en-US" sz="1400" dirty="0">
                          <a:solidFill>
                            <a:schemeClr val="tx1"/>
                          </a:solidFill>
                          <a:latin typeface="+mj-lt"/>
                        </a:rPr>
                        <a:t>2017</a:t>
                      </a:r>
                    </a:p>
                  </a:txBody>
                  <a:tcPr/>
                </a:tc>
                <a:tc>
                  <a:txBody>
                    <a:bodyPr/>
                    <a:lstStyle/>
                    <a:p>
                      <a:r>
                        <a:rPr lang="en-US" sz="1400" dirty="0">
                          <a:latin typeface="+mj-lt"/>
                        </a:rPr>
                        <a:t>VCT D</a:t>
                      </a:r>
                    </a:p>
                    <a:p>
                      <a:r>
                        <a:rPr lang="en-US" sz="1400" dirty="0">
                          <a:latin typeface="+mj-lt"/>
                        </a:rPr>
                        <a:t>VCT D</a:t>
                      </a:r>
                    </a:p>
                  </a:txBody>
                  <a:tcPr/>
                </a:tc>
                <a:tc>
                  <a:txBody>
                    <a:bodyPr/>
                    <a:lstStyle/>
                    <a:p>
                      <a:r>
                        <a:rPr lang="en-US" sz="1400" dirty="0">
                          <a:latin typeface="+mj-lt"/>
                        </a:rPr>
                        <a:t>C</a:t>
                      </a:r>
                    </a:p>
                    <a:p>
                      <a:r>
                        <a:rPr lang="en-US" sz="1400" dirty="0">
                          <a:latin typeface="+mj-lt"/>
                        </a:rPr>
                        <a:t>C</a:t>
                      </a:r>
                    </a:p>
                  </a:txBody>
                  <a:tcPr/>
                </a:tc>
                <a:tc>
                  <a:txBody>
                    <a:bodyPr/>
                    <a:lstStyle/>
                    <a:p>
                      <a:r>
                        <a:rPr lang="en-US" sz="1400" kern="1200" dirty="0">
                          <a:solidFill>
                            <a:schemeClr val="dk1"/>
                          </a:solidFill>
                          <a:latin typeface="+mj-lt"/>
                          <a:ea typeface="+mn-ea"/>
                          <a:cs typeface="+mn-cs"/>
                        </a:rPr>
                        <a:t>No</a:t>
                      </a:r>
                    </a:p>
                    <a:p>
                      <a:r>
                        <a:rPr lang="en-US" sz="1400" kern="1200" dirty="0">
                          <a:solidFill>
                            <a:schemeClr val="dk1"/>
                          </a:solidFill>
                          <a:latin typeface="+mj-lt"/>
                          <a:ea typeface="+mn-ea"/>
                          <a:cs typeface="+mn-cs"/>
                        </a:rPr>
                        <a:t>No</a:t>
                      </a:r>
                    </a:p>
                    <a:p>
                      <a:endParaRPr lang="en-US" sz="14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j-lt"/>
                        </a:rPr>
                        <a:t>Flooring 2024-$7,000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j-lt"/>
                        </a:rPr>
                        <a:t>Roof 2026-$8,000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j-lt"/>
                        </a:rPr>
                        <a:t>Interior 2023-$3,000 </a:t>
                      </a:r>
                    </a:p>
                  </a:txBody>
                  <a:tcPr/>
                </a:tc>
                <a:extLst>
                  <a:ext uri="{0D108BD9-81ED-4DB2-BD59-A6C34878D82A}">
                    <a16:rowId xmlns:a16="http://schemas.microsoft.com/office/drawing/2014/main" val="10002"/>
                  </a:ext>
                </a:extLst>
              </a:tr>
              <a:tr h="821459">
                <a:tc>
                  <a:txBody>
                    <a:bodyPr/>
                    <a:lstStyle/>
                    <a:p>
                      <a:r>
                        <a:rPr lang="en-US" sz="1400" dirty="0">
                          <a:latin typeface="+mj-lt"/>
                        </a:rPr>
                        <a:t>466</a:t>
                      </a:r>
                    </a:p>
                    <a:p>
                      <a:r>
                        <a:rPr lang="en-US" sz="1400" dirty="0">
                          <a:latin typeface="+mj-lt"/>
                        </a:rPr>
                        <a:t>467</a:t>
                      </a:r>
                    </a:p>
                  </a:txBody>
                  <a:tcPr/>
                </a:tc>
                <a:tc>
                  <a:txBody>
                    <a:bodyPr/>
                    <a:lstStyle/>
                    <a:p>
                      <a:r>
                        <a:rPr lang="en-US" sz="1400" dirty="0">
                          <a:latin typeface="+mj-lt"/>
                        </a:rPr>
                        <a:t>Training </a:t>
                      </a:r>
                    </a:p>
                    <a:p>
                      <a:r>
                        <a:rPr lang="en-US" sz="1400" dirty="0">
                          <a:latin typeface="+mj-lt"/>
                        </a:rPr>
                        <a:t>SS</a:t>
                      </a:r>
                    </a:p>
                  </a:txBody>
                  <a:tcPr/>
                </a:tc>
                <a:tc>
                  <a:txBody>
                    <a:bodyPr/>
                    <a:lstStyle/>
                    <a:p>
                      <a:r>
                        <a:rPr lang="en-US" sz="1400" dirty="0">
                          <a:solidFill>
                            <a:schemeClr val="tx1"/>
                          </a:solidFill>
                          <a:latin typeface="+mj-lt"/>
                        </a:rPr>
                        <a:t>C</a:t>
                      </a:r>
                    </a:p>
                    <a:p>
                      <a:r>
                        <a:rPr lang="en-US" sz="1400" dirty="0">
                          <a:solidFill>
                            <a:schemeClr val="tx1"/>
                          </a:solidFill>
                          <a:latin typeface="+mj-lt"/>
                        </a:rPr>
                        <a:t>2029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j-lt"/>
                        </a:rPr>
                        <a:t>New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j-lt"/>
                        </a:rPr>
                        <a:t>2017</a:t>
                      </a:r>
                    </a:p>
                  </a:txBody>
                  <a:tcPr/>
                </a:tc>
                <a:tc>
                  <a:txBody>
                    <a:bodyPr/>
                    <a:lstStyle/>
                    <a:p>
                      <a:r>
                        <a:rPr lang="en-US" sz="1400" dirty="0">
                          <a:solidFill>
                            <a:schemeClr val="tx1"/>
                          </a:solidFill>
                          <a:latin typeface="+mj-lt"/>
                        </a:rPr>
                        <a:t>New</a:t>
                      </a:r>
                    </a:p>
                    <a:p>
                      <a:r>
                        <a:rPr lang="en-US" sz="1400" dirty="0">
                          <a:solidFill>
                            <a:schemeClr val="tx1"/>
                          </a:solidFill>
                          <a:latin typeface="+mj-lt"/>
                        </a:rPr>
                        <a:t>2017</a:t>
                      </a:r>
                    </a:p>
                  </a:txBody>
                  <a:tcPr/>
                </a:tc>
                <a:tc>
                  <a:txBody>
                    <a:bodyPr/>
                    <a:lstStyle/>
                    <a:p>
                      <a:r>
                        <a:rPr lang="en-US" sz="1400" dirty="0">
                          <a:latin typeface="+mj-lt"/>
                        </a:rPr>
                        <a:t>Carpet C</a:t>
                      </a:r>
                    </a:p>
                    <a:p>
                      <a:r>
                        <a:rPr lang="en-US" sz="1400" dirty="0">
                          <a:latin typeface="+mj-lt"/>
                        </a:rPr>
                        <a:t>Carpet C</a:t>
                      </a:r>
                    </a:p>
                  </a:txBody>
                  <a:tcPr/>
                </a:tc>
                <a:tc>
                  <a:txBody>
                    <a:bodyPr/>
                    <a:lstStyle/>
                    <a:p>
                      <a:r>
                        <a:rPr lang="en-US" sz="1400" dirty="0">
                          <a:latin typeface="+mj-lt"/>
                        </a:rPr>
                        <a:t>C</a:t>
                      </a:r>
                    </a:p>
                    <a:p>
                      <a:r>
                        <a:rPr lang="en-US" sz="1400" dirty="0">
                          <a:latin typeface="+mj-lt"/>
                        </a:rPr>
                        <a:t>C</a:t>
                      </a:r>
                    </a:p>
                  </a:txBody>
                  <a:tcPr/>
                </a:tc>
                <a:tc>
                  <a:txBody>
                    <a:bodyPr/>
                    <a:lstStyle/>
                    <a:p>
                      <a:r>
                        <a:rPr lang="en-US" sz="1400" kern="1200" dirty="0">
                          <a:solidFill>
                            <a:schemeClr val="dk1"/>
                          </a:solidFill>
                          <a:latin typeface="+mj-lt"/>
                          <a:ea typeface="+mn-ea"/>
                          <a:cs typeface="+mn-cs"/>
                        </a:rPr>
                        <a:t>No</a:t>
                      </a:r>
                    </a:p>
                    <a:p>
                      <a:r>
                        <a:rPr lang="en-US" sz="1400" kern="1200" dirty="0">
                          <a:solidFill>
                            <a:schemeClr val="dk1"/>
                          </a:solidFill>
                          <a:latin typeface="+mj-lt"/>
                          <a:ea typeface="+mn-ea"/>
                          <a:cs typeface="+mn-cs"/>
                        </a:rPr>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j-lt"/>
                        </a:rPr>
                        <a:t>flooring 2025-$7,000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j-lt"/>
                        </a:rPr>
                        <a:t>Roof, 2026 -$8,000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j-lt"/>
                        </a:rPr>
                        <a:t> </a:t>
                      </a:r>
                      <a:endParaRPr lang="en-US" sz="1400" dirty="0">
                        <a:latin typeface="+mj-lt"/>
                      </a:endParaRPr>
                    </a:p>
                  </a:txBody>
                  <a:tcPr/>
                </a:tc>
                <a:extLst>
                  <a:ext uri="{0D108BD9-81ED-4DB2-BD59-A6C34878D82A}">
                    <a16:rowId xmlns:a16="http://schemas.microsoft.com/office/drawing/2014/main" val="10003"/>
                  </a:ext>
                </a:extLst>
              </a:tr>
              <a:tr h="843163">
                <a:tc>
                  <a:txBody>
                    <a:bodyPr/>
                    <a:lstStyle/>
                    <a:p>
                      <a:r>
                        <a:rPr lang="en-US" sz="1400" dirty="0">
                          <a:latin typeface="+mj-lt"/>
                        </a:rPr>
                        <a:t>468</a:t>
                      </a:r>
                    </a:p>
                    <a:p>
                      <a:r>
                        <a:rPr lang="en-US" sz="1400" dirty="0">
                          <a:latin typeface="+mj-lt"/>
                        </a:rPr>
                        <a:t>469</a:t>
                      </a:r>
                    </a:p>
                  </a:txBody>
                  <a:tcPr/>
                </a:tc>
                <a:tc>
                  <a:txBody>
                    <a:bodyPr/>
                    <a:lstStyle/>
                    <a:p>
                      <a:r>
                        <a:rPr lang="en-US" sz="1400" dirty="0">
                          <a:latin typeface="+mj-lt"/>
                        </a:rPr>
                        <a:t>Music</a:t>
                      </a:r>
                    </a:p>
                    <a:p>
                      <a:r>
                        <a:rPr lang="en-US" sz="1400" dirty="0">
                          <a:latin typeface="+mj-lt"/>
                        </a:rPr>
                        <a:t>Testing</a:t>
                      </a:r>
                    </a:p>
                  </a:txBody>
                  <a:tcPr/>
                </a:tc>
                <a:tc>
                  <a:txBody>
                    <a:bodyPr/>
                    <a:lstStyle/>
                    <a:p>
                      <a:r>
                        <a:rPr lang="en-US" sz="1400" dirty="0">
                          <a:solidFill>
                            <a:schemeClr val="tx1"/>
                          </a:solidFill>
                          <a:latin typeface="+mj-lt"/>
                        </a:rPr>
                        <a:t>C</a:t>
                      </a:r>
                    </a:p>
                    <a:p>
                      <a:r>
                        <a:rPr lang="en-US" sz="1400" dirty="0">
                          <a:solidFill>
                            <a:schemeClr val="tx1"/>
                          </a:solidFill>
                          <a:latin typeface="+mj-lt"/>
                        </a:rPr>
                        <a:t>2029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j-lt"/>
                        </a:rPr>
                        <a:t>New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j-lt"/>
                        </a:rPr>
                        <a:t>2017</a:t>
                      </a:r>
                    </a:p>
                    <a:p>
                      <a:endParaRPr lang="en-US" sz="1400" dirty="0">
                        <a:solidFill>
                          <a:schemeClr val="tx1"/>
                        </a:solidFill>
                        <a:latin typeface="+mj-lt"/>
                      </a:endParaRPr>
                    </a:p>
                  </a:txBody>
                  <a:tcPr/>
                </a:tc>
                <a:tc>
                  <a:txBody>
                    <a:bodyPr/>
                    <a:lstStyle/>
                    <a:p>
                      <a:r>
                        <a:rPr lang="en-US" sz="1400" dirty="0">
                          <a:solidFill>
                            <a:schemeClr val="tx1"/>
                          </a:solidFill>
                          <a:latin typeface="+mj-lt"/>
                        </a:rPr>
                        <a:t>New</a:t>
                      </a:r>
                    </a:p>
                    <a:p>
                      <a:r>
                        <a:rPr lang="en-US" sz="1400" dirty="0">
                          <a:solidFill>
                            <a:schemeClr val="tx1"/>
                          </a:solidFill>
                          <a:latin typeface="+mj-lt"/>
                        </a:rPr>
                        <a:t>2017</a:t>
                      </a:r>
                    </a:p>
                    <a:p>
                      <a:endParaRPr lang="en-US" sz="1400" dirty="0">
                        <a:solidFill>
                          <a:schemeClr val="tx1"/>
                        </a:solidFill>
                        <a:latin typeface="+mj-lt"/>
                      </a:endParaRPr>
                    </a:p>
                  </a:txBody>
                  <a:tcPr/>
                </a:tc>
                <a:tc>
                  <a:txBody>
                    <a:bodyPr/>
                    <a:lstStyle/>
                    <a:p>
                      <a:r>
                        <a:rPr lang="en-US" sz="1400" dirty="0">
                          <a:latin typeface="+mj-lt"/>
                        </a:rPr>
                        <a:t>Carpet D</a:t>
                      </a:r>
                    </a:p>
                    <a:p>
                      <a:r>
                        <a:rPr lang="en-US" sz="1400" dirty="0">
                          <a:latin typeface="+mj-lt"/>
                        </a:rPr>
                        <a:t>Carpet B</a:t>
                      </a:r>
                    </a:p>
                  </a:txBody>
                  <a:tcPr/>
                </a:tc>
                <a:tc>
                  <a:txBody>
                    <a:bodyPr/>
                    <a:lstStyle/>
                    <a:p>
                      <a:r>
                        <a:rPr lang="en-US" sz="1400" dirty="0">
                          <a:latin typeface="+mj-lt"/>
                        </a:rPr>
                        <a:t>B</a:t>
                      </a:r>
                    </a:p>
                    <a:p>
                      <a:r>
                        <a:rPr lang="en-US" sz="1400" dirty="0">
                          <a:latin typeface="+mj-lt"/>
                        </a:rPr>
                        <a:t>B</a:t>
                      </a:r>
                    </a:p>
                  </a:txBody>
                  <a:tcPr/>
                </a:tc>
                <a:tc>
                  <a:txBody>
                    <a:bodyPr/>
                    <a:lstStyle/>
                    <a:p>
                      <a:r>
                        <a:rPr lang="en-US" sz="1400" kern="1200" dirty="0">
                          <a:solidFill>
                            <a:schemeClr val="dk1"/>
                          </a:solidFill>
                          <a:latin typeface="+mj-lt"/>
                          <a:ea typeface="+mn-ea"/>
                          <a:cs typeface="+mn-cs"/>
                        </a:rPr>
                        <a:t>No</a:t>
                      </a:r>
                    </a:p>
                    <a:p>
                      <a:r>
                        <a:rPr lang="en-US" sz="1400" kern="1200" dirty="0">
                          <a:solidFill>
                            <a:schemeClr val="dk1"/>
                          </a:solidFill>
                          <a:latin typeface="+mj-lt"/>
                          <a:ea typeface="+mn-ea"/>
                          <a:cs typeface="+mn-cs"/>
                        </a:rPr>
                        <a:t>No</a:t>
                      </a:r>
                    </a:p>
                    <a:p>
                      <a:endParaRPr lang="en-US" sz="1400" dirty="0">
                        <a:latin typeface="+mj-lt"/>
                      </a:endParaRPr>
                    </a:p>
                  </a:txBody>
                  <a:tcPr/>
                </a:tc>
                <a:tc>
                  <a:txBody>
                    <a:bodyPr/>
                    <a:lstStyle/>
                    <a:p>
                      <a:r>
                        <a:rPr lang="en-US" sz="1400" dirty="0">
                          <a:latin typeface="+mj-lt"/>
                        </a:rPr>
                        <a:t>Flooring</a:t>
                      </a:r>
                      <a:r>
                        <a:rPr lang="en-US" sz="1400" baseline="0" dirty="0">
                          <a:latin typeface="+mj-lt"/>
                        </a:rPr>
                        <a:t> 2029 – $7,000</a:t>
                      </a:r>
                    </a:p>
                    <a:p>
                      <a:r>
                        <a:rPr lang="en-US" sz="1400" baseline="0" dirty="0">
                          <a:latin typeface="+mj-lt"/>
                        </a:rPr>
                        <a:t>Roof 2027 – $8,000</a:t>
                      </a:r>
                    </a:p>
                  </a:txBody>
                  <a:tcPr/>
                </a:tc>
                <a:extLst>
                  <a:ext uri="{0D108BD9-81ED-4DB2-BD59-A6C34878D82A}">
                    <a16:rowId xmlns:a16="http://schemas.microsoft.com/office/drawing/2014/main" val="10004"/>
                  </a:ext>
                </a:extLst>
              </a:tr>
              <a:tr h="690113">
                <a:tc>
                  <a:txBody>
                    <a:bodyPr/>
                    <a:lstStyle/>
                    <a:p>
                      <a:r>
                        <a:rPr lang="en-US" sz="1400" dirty="0">
                          <a:latin typeface="+mj-lt"/>
                        </a:rPr>
                        <a:t>470</a:t>
                      </a:r>
                    </a:p>
                    <a:p>
                      <a:r>
                        <a:rPr lang="en-US" sz="1400" dirty="0">
                          <a:latin typeface="+mj-lt"/>
                        </a:rPr>
                        <a:t>471 </a:t>
                      </a:r>
                    </a:p>
                  </a:txBody>
                  <a:tcPr/>
                </a:tc>
                <a:tc>
                  <a:txBody>
                    <a:bodyPr/>
                    <a:lstStyle/>
                    <a:p>
                      <a:r>
                        <a:rPr lang="en-US" sz="1400" dirty="0">
                          <a:latin typeface="+mj-lt"/>
                        </a:rPr>
                        <a:t>Comp lab</a:t>
                      </a:r>
                    </a:p>
                    <a:p>
                      <a:r>
                        <a:rPr lang="en-US" sz="1400" dirty="0">
                          <a:latin typeface="+mj-lt"/>
                        </a:rPr>
                        <a:t>Comp lab</a:t>
                      </a:r>
                    </a:p>
                  </a:txBody>
                  <a:tcPr/>
                </a:tc>
                <a:tc>
                  <a:txBody>
                    <a:bodyPr/>
                    <a:lstStyle/>
                    <a:p>
                      <a:r>
                        <a:rPr lang="en-US" sz="1400" dirty="0">
                          <a:solidFill>
                            <a:schemeClr val="tx1"/>
                          </a:solidFill>
                          <a:latin typeface="+mj-lt"/>
                        </a:rPr>
                        <a:t>D</a:t>
                      </a:r>
                    </a:p>
                    <a:p>
                      <a:r>
                        <a:rPr lang="en-US" sz="1400" dirty="0">
                          <a:solidFill>
                            <a:schemeClr val="tx1"/>
                          </a:solidFill>
                          <a:latin typeface="+mj-lt"/>
                        </a:rPr>
                        <a:t>2026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j-lt"/>
                        </a:rPr>
                        <a:t>New</a:t>
                      </a:r>
                    </a:p>
                    <a:p>
                      <a:r>
                        <a:rPr lang="en-US" sz="1400" dirty="0">
                          <a:solidFill>
                            <a:schemeClr val="tx1"/>
                          </a:solidFill>
                          <a:latin typeface="+mj-lt"/>
                        </a:rPr>
                        <a:t>2017</a:t>
                      </a:r>
                    </a:p>
                  </a:txBody>
                  <a:tcPr/>
                </a:tc>
                <a:tc>
                  <a:txBody>
                    <a:bodyPr/>
                    <a:lstStyle/>
                    <a:p>
                      <a:r>
                        <a:rPr lang="en-US" sz="1400" dirty="0">
                          <a:solidFill>
                            <a:schemeClr val="tx1"/>
                          </a:solidFill>
                          <a:latin typeface="+mj-lt"/>
                        </a:rPr>
                        <a:t>Replace</a:t>
                      </a:r>
                    </a:p>
                  </a:txBody>
                  <a:tcPr/>
                </a:tc>
                <a:tc>
                  <a:txBody>
                    <a:bodyPr/>
                    <a:lstStyle/>
                    <a:p>
                      <a:r>
                        <a:rPr lang="en-US" sz="1400" dirty="0">
                          <a:latin typeface="+mj-lt"/>
                        </a:rPr>
                        <a:t>Carpet B</a:t>
                      </a:r>
                    </a:p>
                    <a:p>
                      <a:r>
                        <a:rPr lang="en-US" sz="1400" dirty="0">
                          <a:latin typeface="+mj-lt"/>
                        </a:rPr>
                        <a:t>Carpet</a:t>
                      </a:r>
                      <a:r>
                        <a:rPr lang="en-US" sz="1400" baseline="0" dirty="0">
                          <a:latin typeface="+mj-lt"/>
                        </a:rPr>
                        <a:t> B</a:t>
                      </a:r>
                      <a:r>
                        <a:rPr lang="en-US" sz="1400" dirty="0">
                          <a:latin typeface="+mj-lt"/>
                        </a:rPr>
                        <a:t> </a:t>
                      </a:r>
                    </a:p>
                  </a:txBody>
                  <a:tcPr/>
                </a:tc>
                <a:tc>
                  <a:txBody>
                    <a:bodyPr/>
                    <a:lstStyle/>
                    <a:p>
                      <a:r>
                        <a:rPr lang="en-US" sz="1400" dirty="0">
                          <a:latin typeface="+mj-lt"/>
                        </a:rPr>
                        <a:t>B</a:t>
                      </a:r>
                    </a:p>
                    <a:p>
                      <a:r>
                        <a:rPr lang="en-US" sz="1400" dirty="0">
                          <a:latin typeface="+mj-lt"/>
                        </a:rPr>
                        <a:t>B</a:t>
                      </a:r>
                    </a:p>
                  </a:txBody>
                  <a:tcPr/>
                </a:tc>
                <a:tc>
                  <a:txBody>
                    <a:bodyPr/>
                    <a:lstStyle/>
                    <a:p>
                      <a:r>
                        <a:rPr lang="en-US" sz="1400" dirty="0">
                          <a:latin typeface="+mj-lt"/>
                        </a:rPr>
                        <a:t>No</a:t>
                      </a:r>
                    </a:p>
                    <a:p>
                      <a:r>
                        <a:rPr lang="en-US" sz="1400" dirty="0">
                          <a:latin typeface="+mj-lt"/>
                        </a:rPr>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Ramp 2022-$5,000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Carpet 2023-$7,000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mj-lt"/>
                        </a:rPr>
                        <a:t>Roof 2028  -$8,000</a:t>
                      </a:r>
                      <a:endParaRPr lang="en-US" sz="1400" dirty="0">
                        <a:latin typeface="+mj-lt"/>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648089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l="-1000" t="-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617" y="109217"/>
            <a:ext cx="9404723" cy="1400530"/>
          </a:xfrm>
        </p:spPr>
        <p:txBody>
          <a:bodyPr/>
          <a:lstStyle/>
          <a:p>
            <a:r>
              <a:rPr lang="en-US" sz="3600" dirty="0"/>
              <a:t>WMS</a:t>
            </a:r>
            <a:br>
              <a:rPr lang="en-US" dirty="0"/>
            </a:br>
            <a:r>
              <a:rPr lang="en-US" sz="2800" i="1" dirty="0"/>
              <a:t>120 month maintenance plan </a:t>
            </a:r>
            <a:endParaRPr lang="en-US" sz="2800" dirty="0"/>
          </a:p>
        </p:txBody>
      </p:sp>
      <p:graphicFrame>
        <p:nvGraphicFramePr>
          <p:cNvPr id="5" name="Content Placeholder 3"/>
          <p:cNvGraphicFramePr>
            <a:graphicFrameLocks noGrp="1"/>
          </p:cNvGraphicFramePr>
          <p:nvPr>
            <p:ph sz="half" idx="1"/>
            <p:extLst>
              <p:ext uri="{D42A27DB-BD31-4B8C-83A1-F6EECF244321}">
                <p14:modId xmlns:p14="http://schemas.microsoft.com/office/powerpoint/2010/main" val="142744184"/>
              </p:ext>
            </p:extLst>
          </p:nvPr>
        </p:nvGraphicFramePr>
        <p:xfrm>
          <a:off x="324630" y="1584589"/>
          <a:ext cx="11435961" cy="4201062"/>
        </p:xfrm>
        <a:graphic>
          <a:graphicData uri="http://schemas.openxmlformats.org/drawingml/2006/table">
            <a:tbl>
              <a:tblPr firstRow="1" bandRow="1">
                <a:tableStyleId>{5C22544A-7EE6-4342-B048-85BDC9FD1C3A}</a:tableStyleId>
              </a:tblPr>
              <a:tblGrid>
                <a:gridCol w="1100758">
                  <a:extLst>
                    <a:ext uri="{9D8B030D-6E8A-4147-A177-3AD203B41FA5}">
                      <a16:colId xmlns:a16="http://schemas.microsoft.com/office/drawing/2014/main" val="20000"/>
                    </a:ext>
                  </a:extLst>
                </a:gridCol>
                <a:gridCol w="977153">
                  <a:extLst>
                    <a:ext uri="{9D8B030D-6E8A-4147-A177-3AD203B41FA5}">
                      <a16:colId xmlns:a16="http://schemas.microsoft.com/office/drawing/2014/main" val="20001"/>
                    </a:ext>
                  </a:extLst>
                </a:gridCol>
                <a:gridCol w="878541">
                  <a:extLst>
                    <a:ext uri="{9D8B030D-6E8A-4147-A177-3AD203B41FA5}">
                      <a16:colId xmlns:a16="http://schemas.microsoft.com/office/drawing/2014/main" val="20002"/>
                    </a:ext>
                  </a:extLst>
                </a:gridCol>
                <a:gridCol w="905436">
                  <a:extLst>
                    <a:ext uri="{9D8B030D-6E8A-4147-A177-3AD203B41FA5}">
                      <a16:colId xmlns:a16="http://schemas.microsoft.com/office/drawing/2014/main" val="20003"/>
                    </a:ext>
                  </a:extLst>
                </a:gridCol>
                <a:gridCol w="896470">
                  <a:extLst>
                    <a:ext uri="{9D8B030D-6E8A-4147-A177-3AD203B41FA5}">
                      <a16:colId xmlns:a16="http://schemas.microsoft.com/office/drawing/2014/main" val="20004"/>
                    </a:ext>
                  </a:extLst>
                </a:gridCol>
                <a:gridCol w="878541">
                  <a:extLst>
                    <a:ext uri="{9D8B030D-6E8A-4147-A177-3AD203B41FA5}">
                      <a16:colId xmlns:a16="http://schemas.microsoft.com/office/drawing/2014/main" val="20005"/>
                    </a:ext>
                  </a:extLst>
                </a:gridCol>
                <a:gridCol w="923365">
                  <a:extLst>
                    <a:ext uri="{9D8B030D-6E8A-4147-A177-3AD203B41FA5}">
                      <a16:colId xmlns:a16="http://schemas.microsoft.com/office/drawing/2014/main" val="20006"/>
                    </a:ext>
                  </a:extLst>
                </a:gridCol>
                <a:gridCol w="977153">
                  <a:extLst>
                    <a:ext uri="{9D8B030D-6E8A-4147-A177-3AD203B41FA5}">
                      <a16:colId xmlns:a16="http://schemas.microsoft.com/office/drawing/2014/main" val="20007"/>
                    </a:ext>
                  </a:extLst>
                </a:gridCol>
                <a:gridCol w="959224">
                  <a:extLst>
                    <a:ext uri="{9D8B030D-6E8A-4147-A177-3AD203B41FA5}">
                      <a16:colId xmlns:a16="http://schemas.microsoft.com/office/drawing/2014/main" val="20008"/>
                    </a:ext>
                  </a:extLst>
                </a:gridCol>
                <a:gridCol w="878541">
                  <a:extLst>
                    <a:ext uri="{9D8B030D-6E8A-4147-A177-3AD203B41FA5}">
                      <a16:colId xmlns:a16="http://schemas.microsoft.com/office/drawing/2014/main" val="20009"/>
                    </a:ext>
                  </a:extLst>
                </a:gridCol>
                <a:gridCol w="869576">
                  <a:extLst>
                    <a:ext uri="{9D8B030D-6E8A-4147-A177-3AD203B41FA5}">
                      <a16:colId xmlns:a16="http://schemas.microsoft.com/office/drawing/2014/main" val="20010"/>
                    </a:ext>
                  </a:extLst>
                </a:gridCol>
                <a:gridCol w="1191203">
                  <a:extLst>
                    <a:ext uri="{9D8B030D-6E8A-4147-A177-3AD203B41FA5}">
                      <a16:colId xmlns:a16="http://schemas.microsoft.com/office/drawing/2014/main" val="3153558957"/>
                    </a:ext>
                  </a:extLst>
                </a:gridCol>
              </a:tblGrid>
              <a:tr h="726342">
                <a:tc>
                  <a:txBody>
                    <a:bodyPr/>
                    <a:lstStyle/>
                    <a:p>
                      <a:r>
                        <a:rPr lang="en-US" sz="1400" dirty="0">
                          <a:latin typeface="+mj-lt"/>
                        </a:rPr>
                        <a:t>6 month </a:t>
                      </a:r>
                    </a:p>
                  </a:txBody>
                  <a:tcPr/>
                </a:tc>
                <a:tc>
                  <a:txBody>
                    <a:bodyPr/>
                    <a:lstStyle/>
                    <a:p>
                      <a:r>
                        <a:rPr lang="en-US" sz="1400" dirty="0">
                          <a:latin typeface="+mj-lt"/>
                        </a:rPr>
                        <a:t>2021</a:t>
                      </a:r>
                    </a:p>
                  </a:txBody>
                  <a:tcPr/>
                </a:tc>
                <a:tc>
                  <a:txBody>
                    <a:bodyPr/>
                    <a:lstStyle/>
                    <a:p>
                      <a:r>
                        <a:rPr lang="en-US" sz="1400" dirty="0">
                          <a:latin typeface="+mj-lt"/>
                        </a:rPr>
                        <a:t>2022 </a:t>
                      </a:r>
                    </a:p>
                  </a:txBody>
                  <a:tcPr/>
                </a:tc>
                <a:tc>
                  <a:txBody>
                    <a:bodyPr/>
                    <a:lstStyle/>
                    <a:p>
                      <a:r>
                        <a:rPr lang="en-US" sz="1400" dirty="0">
                          <a:latin typeface="+mj-lt"/>
                        </a:rPr>
                        <a:t>2023</a:t>
                      </a:r>
                    </a:p>
                  </a:txBody>
                  <a:tcPr/>
                </a:tc>
                <a:tc>
                  <a:txBody>
                    <a:bodyPr/>
                    <a:lstStyle/>
                    <a:p>
                      <a:r>
                        <a:rPr lang="en-US" sz="1400" dirty="0">
                          <a:latin typeface="+mj-lt"/>
                        </a:rPr>
                        <a:t>2024</a:t>
                      </a:r>
                    </a:p>
                  </a:txBody>
                  <a:tcPr/>
                </a:tc>
                <a:tc>
                  <a:txBody>
                    <a:bodyPr/>
                    <a:lstStyle/>
                    <a:p>
                      <a:r>
                        <a:rPr lang="en-US" sz="1400" dirty="0">
                          <a:latin typeface="+mj-lt"/>
                        </a:rPr>
                        <a:t>2025</a:t>
                      </a:r>
                    </a:p>
                  </a:txBody>
                  <a:tcPr/>
                </a:tc>
                <a:tc>
                  <a:txBody>
                    <a:bodyPr/>
                    <a:lstStyle/>
                    <a:p>
                      <a:r>
                        <a:rPr lang="en-US" sz="1400" dirty="0">
                          <a:latin typeface="+mj-lt"/>
                        </a:rPr>
                        <a:t>2026</a:t>
                      </a:r>
                    </a:p>
                  </a:txBody>
                  <a:tcPr/>
                </a:tc>
                <a:tc>
                  <a:txBody>
                    <a:bodyPr/>
                    <a:lstStyle/>
                    <a:p>
                      <a:r>
                        <a:rPr lang="en-US" sz="1400" dirty="0">
                          <a:latin typeface="+mj-lt"/>
                        </a:rPr>
                        <a:t>2027</a:t>
                      </a:r>
                    </a:p>
                  </a:txBody>
                  <a:tcPr/>
                </a:tc>
                <a:tc>
                  <a:txBody>
                    <a:bodyPr/>
                    <a:lstStyle/>
                    <a:p>
                      <a:r>
                        <a:rPr lang="en-US" sz="1400" dirty="0">
                          <a:latin typeface="+mj-lt"/>
                        </a:rPr>
                        <a:t>2028</a:t>
                      </a:r>
                    </a:p>
                  </a:txBody>
                  <a:tcPr/>
                </a:tc>
                <a:tc>
                  <a:txBody>
                    <a:bodyPr/>
                    <a:lstStyle/>
                    <a:p>
                      <a:r>
                        <a:rPr lang="en-US" sz="1400" dirty="0">
                          <a:latin typeface="+mj-lt"/>
                        </a:rPr>
                        <a:t>2029</a:t>
                      </a:r>
                    </a:p>
                  </a:txBody>
                  <a:tcPr/>
                </a:tc>
                <a:tc>
                  <a:txBody>
                    <a:bodyPr/>
                    <a:lstStyle/>
                    <a:p>
                      <a:r>
                        <a:rPr lang="en-US" sz="1400" dirty="0">
                          <a:latin typeface="+mj-lt"/>
                        </a:rPr>
                        <a:t>2030</a:t>
                      </a:r>
                    </a:p>
                  </a:txBody>
                  <a:tcPr/>
                </a:tc>
                <a:tc>
                  <a:txBody>
                    <a:bodyPr/>
                    <a:lstStyle/>
                    <a:p>
                      <a:r>
                        <a:rPr lang="en-US" sz="1400" dirty="0">
                          <a:latin typeface="+mj-lt"/>
                        </a:rPr>
                        <a:t>2031</a:t>
                      </a:r>
                    </a:p>
                  </a:txBody>
                  <a:tcPr/>
                </a:tc>
                <a:extLst>
                  <a:ext uri="{0D108BD9-81ED-4DB2-BD59-A6C34878D82A}">
                    <a16:rowId xmlns:a16="http://schemas.microsoft.com/office/drawing/2014/main" val="10000"/>
                  </a:ext>
                </a:extLst>
              </a:tr>
              <a:tr h="261698">
                <a:tc>
                  <a:txBody>
                    <a:bodyPr/>
                    <a:lstStyle/>
                    <a:p>
                      <a:r>
                        <a:rPr lang="en-US" sz="1400" dirty="0">
                          <a:latin typeface="+mj-lt"/>
                        </a:rPr>
                        <a:t>Roof</a:t>
                      </a:r>
                    </a:p>
                  </a:txBody>
                  <a:tcPr/>
                </a:tc>
                <a:tc>
                  <a:txBody>
                    <a:bodyPr/>
                    <a:lstStyle/>
                    <a:p>
                      <a:r>
                        <a:rPr lang="en-US" sz="1400" dirty="0">
                          <a:latin typeface="+mj-lt"/>
                        </a:rPr>
                        <a:t>$41,332</a:t>
                      </a: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$34,481</a:t>
                      </a:r>
                    </a:p>
                  </a:txBody>
                  <a:tcPr/>
                </a:tc>
                <a:tc>
                  <a:txBody>
                    <a:bodyPr/>
                    <a:lstStyle/>
                    <a:p>
                      <a:endParaRPr lang="en-US" sz="14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$84,575</a:t>
                      </a:r>
                    </a:p>
                  </a:txBody>
                  <a:tcPr/>
                </a:tc>
                <a:tc>
                  <a:txBody>
                    <a:bodyPr/>
                    <a:lstStyle/>
                    <a:p>
                      <a:r>
                        <a:rPr lang="en-US" sz="1400" dirty="0">
                          <a:latin typeface="+mj-lt"/>
                        </a:rPr>
                        <a:t>$20,137</a:t>
                      </a:r>
                    </a:p>
                  </a:txBody>
                  <a:tcPr/>
                </a:tc>
                <a:tc>
                  <a:txBody>
                    <a:bodyPr/>
                    <a:lstStyle/>
                    <a:p>
                      <a:endParaRPr lang="en-US" sz="1400" dirty="0">
                        <a:latin typeface="+mj-lt"/>
                      </a:endParaRPr>
                    </a:p>
                  </a:txBody>
                  <a:tcPr/>
                </a:tc>
                <a:tc>
                  <a:txBody>
                    <a:bodyPr/>
                    <a:lstStyle/>
                    <a:p>
                      <a:r>
                        <a:rPr lang="en-US" sz="1400" dirty="0">
                          <a:latin typeface="+mj-lt"/>
                        </a:rPr>
                        <a:t>$81,112</a:t>
                      </a:r>
                    </a:p>
                  </a:txBody>
                  <a:tcPr/>
                </a:tc>
                <a:tc>
                  <a:txBody>
                    <a:bodyPr/>
                    <a:lstStyle/>
                    <a:p>
                      <a:endParaRPr lang="en-US" sz="1400" dirty="0">
                        <a:latin typeface="+mj-lt"/>
                      </a:endParaRPr>
                    </a:p>
                  </a:txBody>
                  <a:tcPr/>
                </a:tc>
                <a:extLst>
                  <a:ext uri="{0D108BD9-81ED-4DB2-BD59-A6C34878D82A}">
                    <a16:rowId xmlns:a16="http://schemas.microsoft.com/office/drawing/2014/main" val="10001"/>
                  </a:ext>
                </a:extLst>
              </a:tr>
              <a:tr h="261698">
                <a:tc>
                  <a:txBody>
                    <a:bodyPr/>
                    <a:lstStyle/>
                    <a:p>
                      <a:r>
                        <a:rPr lang="en-US" sz="1400" dirty="0">
                          <a:latin typeface="+mj-lt"/>
                        </a:rPr>
                        <a:t>Blacktop</a:t>
                      </a:r>
                    </a:p>
                  </a:txBody>
                  <a:tcPr/>
                </a:tc>
                <a:tc>
                  <a:txBody>
                    <a:bodyPr/>
                    <a:lstStyle/>
                    <a:p>
                      <a:endParaRPr lang="en-US" sz="1400" dirty="0">
                        <a:latin typeface="+mj-lt"/>
                      </a:endParaRPr>
                    </a:p>
                  </a:txBody>
                  <a:tcPr/>
                </a:tc>
                <a:tc>
                  <a:txBody>
                    <a:bodyPr/>
                    <a:lstStyle/>
                    <a:p>
                      <a:r>
                        <a:rPr lang="en-US" sz="1400" dirty="0">
                          <a:latin typeface="+mj-lt"/>
                        </a:rPr>
                        <a:t>$18,540</a:t>
                      </a:r>
                    </a:p>
                  </a:txBody>
                  <a:tcPr/>
                </a:tc>
                <a:tc>
                  <a:txBody>
                    <a:bodyPr/>
                    <a:lstStyle/>
                    <a:p>
                      <a:endParaRPr lang="en-US" sz="1400" dirty="0">
                        <a:latin typeface="+mj-lt"/>
                      </a:endParaRPr>
                    </a:p>
                  </a:txBody>
                  <a:tcPr/>
                </a:tc>
                <a:tc>
                  <a:txBody>
                    <a:bodyPr/>
                    <a:lstStyle/>
                    <a:p>
                      <a:r>
                        <a:rPr lang="en-US" sz="1400" dirty="0">
                          <a:latin typeface="+mj-lt"/>
                        </a:rPr>
                        <a:t>$11,880</a:t>
                      </a:r>
                    </a:p>
                  </a:txBody>
                  <a:tcPr/>
                </a:tc>
                <a:tc>
                  <a:txBody>
                    <a:bodyPr/>
                    <a:lstStyle/>
                    <a:p>
                      <a:endParaRPr lang="en-US" sz="1400" dirty="0">
                        <a:latin typeface="+mj-lt"/>
                      </a:endParaRPr>
                    </a:p>
                  </a:txBody>
                  <a:tcPr/>
                </a:tc>
                <a:tc>
                  <a:txBody>
                    <a:bodyPr/>
                    <a:lstStyle/>
                    <a:p>
                      <a:r>
                        <a:rPr lang="en-US" sz="1400" dirty="0">
                          <a:latin typeface="+mj-lt"/>
                        </a:rPr>
                        <a:t>13,150</a:t>
                      </a: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r>
                        <a:rPr lang="en-US" sz="1400" dirty="0">
                          <a:latin typeface="+mj-lt"/>
                        </a:rPr>
                        <a:t>$18,540</a:t>
                      </a:r>
                    </a:p>
                  </a:txBody>
                  <a:tcPr/>
                </a:tc>
                <a:tc>
                  <a:txBody>
                    <a:bodyPr/>
                    <a:lstStyle/>
                    <a:p>
                      <a:endParaRPr lang="en-US" sz="1400" dirty="0">
                        <a:latin typeface="+mj-lt"/>
                      </a:endParaRPr>
                    </a:p>
                  </a:txBody>
                  <a:tcPr/>
                </a:tc>
                <a:tc>
                  <a:txBody>
                    <a:bodyPr/>
                    <a:lstStyle/>
                    <a:p>
                      <a:r>
                        <a:rPr lang="en-US" sz="1400" dirty="0">
                          <a:latin typeface="+mj-lt"/>
                        </a:rPr>
                        <a:t>$11,880</a:t>
                      </a:r>
                    </a:p>
                  </a:txBody>
                  <a:tcPr/>
                </a:tc>
                <a:extLst>
                  <a:ext uri="{0D108BD9-81ED-4DB2-BD59-A6C34878D82A}">
                    <a16:rowId xmlns:a16="http://schemas.microsoft.com/office/drawing/2014/main" val="10002"/>
                  </a:ext>
                </a:extLst>
              </a:tr>
              <a:tr h="261698">
                <a:tc>
                  <a:txBody>
                    <a:bodyPr/>
                    <a:lstStyle/>
                    <a:p>
                      <a:r>
                        <a:rPr lang="en-US" sz="1400" dirty="0">
                          <a:latin typeface="+mj-lt"/>
                        </a:rPr>
                        <a:t>Flooring </a:t>
                      </a:r>
                    </a:p>
                  </a:txBody>
                  <a:tcPr/>
                </a:tc>
                <a:tc>
                  <a:txBody>
                    <a:bodyPr/>
                    <a:lstStyle/>
                    <a:p>
                      <a:r>
                        <a:rPr lang="en-US" sz="1400" dirty="0">
                          <a:latin typeface="+mj-lt"/>
                        </a:rPr>
                        <a:t>$12,000</a:t>
                      </a:r>
                    </a:p>
                  </a:txBody>
                  <a:tcPr/>
                </a:tc>
                <a:tc>
                  <a:txBody>
                    <a:bodyPr/>
                    <a:lstStyle/>
                    <a:p>
                      <a:endParaRPr lang="en-US" sz="1400" dirty="0">
                        <a:latin typeface="+mj-lt"/>
                      </a:endParaRPr>
                    </a:p>
                  </a:txBody>
                  <a:tcPr/>
                </a:tc>
                <a:tc>
                  <a:txBody>
                    <a:bodyPr/>
                    <a:lstStyle/>
                    <a:p>
                      <a:r>
                        <a:rPr lang="en-US" sz="1400" dirty="0">
                          <a:latin typeface="+mj-lt"/>
                        </a:rPr>
                        <a:t>$12,000</a:t>
                      </a:r>
                    </a:p>
                  </a:txBody>
                  <a:tcPr/>
                </a:tc>
                <a:tc>
                  <a:txBody>
                    <a:bodyPr/>
                    <a:lstStyle/>
                    <a:p>
                      <a:endParaRPr lang="en-US" sz="1400" dirty="0">
                        <a:latin typeface="+mj-lt"/>
                      </a:endParaRPr>
                    </a:p>
                  </a:txBody>
                  <a:tcPr/>
                </a:tc>
                <a:tc>
                  <a:txBody>
                    <a:bodyPr/>
                    <a:lstStyle/>
                    <a:p>
                      <a:r>
                        <a:rPr lang="en-US" sz="1400" dirty="0">
                          <a:latin typeface="+mj-lt"/>
                        </a:rPr>
                        <a:t>$6,000</a:t>
                      </a:r>
                    </a:p>
                  </a:txBody>
                  <a:tcPr/>
                </a:tc>
                <a:tc>
                  <a:txBody>
                    <a:bodyPr/>
                    <a:lstStyle/>
                    <a:p>
                      <a:r>
                        <a:rPr lang="en-US" sz="1400" dirty="0">
                          <a:latin typeface="+mj-lt"/>
                        </a:rPr>
                        <a:t>$6,000</a:t>
                      </a:r>
                    </a:p>
                  </a:txBody>
                  <a:tcPr/>
                </a:tc>
                <a:tc>
                  <a:txBody>
                    <a:bodyPr/>
                    <a:lstStyle/>
                    <a:p>
                      <a:r>
                        <a:rPr lang="en-US" sz="1400" dirty="0">
                          <a:latin typeface="+mj-lt"/>
                        </a:rPr>
                        <a:t>$6,000</a:t>
                      </a:r>
                    </a:p>
                  </a:txBody>
                  <a:tcPr/>
                </a:tc>
                <a:tc>
                  <a:txBody>
                    <a:bodyPr/>
                    <a:lstStyle/>
                    <a:p>
                      <a:r>
                        <a:rPr lang="en-US" sz="1400" dirty="0">
                          <a:latin typeface="+mj-lt"/>
                        </a:rPr>
                        <a:t>$6,000</a:t>
                      </a: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3"/>
                  </a:ext>
                </a:extLst>
              </a:tr>
              <a:tr h="261698">
                <a:tc>
                  <a:txBody>
                    <a:bodyPr/>
                    <a:lstStyle/>
                    <a:p>
                      <a:r>
                        <a:rPr lang="en-US" sz="1400" dirty="0">
                          <a:latin typeface="+mj-lt"/>
                        </a:rPr>
                        <a:t>HVAC</a:t>
                      </a:r>
                    </a:p>
                  </a:txBody>
                  <a:tcPr/>
                </a:tc>
                <a:tc>
                  <a:txBody>
                    <a:bodyPr/>
                    <a:lstStyle/>
                    <a:p>
                      <a:endParaRPr lang="en-US" sz="1400" dirty="0">
                        <a:latin typeface="+mj-lt"/>
                      </a:endParaRPr>
                    </a:p>
                  </a:txBody>
                  <a:tcPr/>
                </a:tc>
                <a:tc>
                  <a:txBody>
                    <a:bodyPr/>
                    <a:lstStyle/>
                    <a:p>
                      <a:r>
                        <a:rPr lang="en-US" sz="1400" dirty="0">
                          <a:latin typeface="+mj-lt"/>
                        </a:rPr>
                        <a:t>$10,000</a:t>
                      </a:r>
                    </a:p>
                  </a:txBody>
                  <a:tcPr/>
                </a:tc>
                <a:tc>
                  <a:txBody>
                    <a:bodyPr/>
                    <a:lstStyle/>
                    <a:p>
                      <a:r>
                        <a:rPr lang="en-US" sz="1400" dirty="0">
                          <a:latin typeface="+mj-lt"/>
                        </a:rPr>
                        <a:t>$15,000</a:t>
                      </a:r>
                    </a:p>
                  </a:txBody>
                  <a:tcPr/>
                </a:tc>
                <a:tc>
                  <a:txBody>
                    <a:bodyPr/>
                    <a:lstStyle/>
                    <a:p>
                      <a:r>
                        <a:rPr lang="en-US" sz="1400" dirty="0">
                          <a:solidFill>
                            <a:schemeClr val="tx1"/>
                          </a:solidFill>
                          <a:latin typeface="+mj-lt"/>
                        </a:rPr>
                        <a:t>$50,000</a:t>
                      </a:r>
                    </a:p>
                  </a:txBody>
                  <a:tcPr/>
                </a:tc>
                <a:tc>
                  <a:txBody>
                    <a:bodyPr/>
                    <a:lstStyle/>
                    <a:p>
                      <a:r>
                        <a:rPr lang="en-US" sz="1400" dirty="0">
                          <a:latin typeface="+mj-lt"/>
                        </a:rPr>
                        <a:t>$15,000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j-lt"/>
                        </a:rPr>
                        <a:t>$50,000</a:t>
                      </a:r>
                      <a:endParaRPr lang="en-US" sz="1400" dirty="0">
                        <a:latin typeface="+mj-lt"/>
                      </a:endParaRPr>
                    </a:p>
                  </a:txBody>
                  <a:tcPr/>
                </a:tc>
                <a:tc>
                  <a:txBody>
                    <a:bodyPr/>
                    <a:lstStyle/>
                    <a:p>
                      <a:r>
                        <a:rPr lang="en-US" sz="1400" dirty="0">
                          <a:latin typeface="+mj-lt"/>
                        </a:rPr>
                        <a:t>$15,000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j-lt"/>
                        </a:rPr>
                        <a:t>$50,000</a:t>
                      </a:r>
                      <a:endParaRPr lang="en-US" sz="1400" dirty="0">
                        <a:latin typeface="+mj-lt"/>
                      </a:endParaRPr>
                    </a:p>
                  </a:txBody>
                  <a:tcPr/>
                </a:tc>
                <a:tc>
                  <a:txBody>
                    <a:bodyPr/>
                    <a:lstStyle/>
                    <a:p>
                      <a:r>
                        <a:rPr lang="en-US" sz="1400" dirty="0">
                          <a:latin typeface="+mj-lt"/>
                        </a:rPr>
                        <a:t>$15,000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$50,000</a:t>
                      </a:r>
                    </a:p>
                  </a:txBody>
                  <a:tcPr/>
                </a:tc>
                <a:extLst>
                  <a:ext uri="{0D108BD9-81ED-4DB2-BD59-A6C34878D82A}">
                    <a16:rowId xmlns:a16="http://schemas.microsoft.com/office/drawing/2014/main" val="10004"/>
                  </a:ext>
                </a:extLst>
              </a:tr>
              <a:tr h="462749">
                <a:tc>
                  <a:txBody>
                    <a:bodyPr/>
                    <a:lstStyle/>
                    <a:p>
                      <a:r>
                        <a:rPr lang="en-US" sz="1400" dirty="0">
                          <a:latin typeface="+mj-lt"/>
                        </a:rPr>
                        <a:t>Structural /Exterior</a:t>
                      </a:r>
                    </a:p>
                  </a:txBody>
                  <a:tcPr/>
                </a:tc>
                <a:tc>
                  <a:txBody>
                    <a:bodyPr/>
                    <a:lstStyle/>
                    <a:p>
                      <a:r>
                        <a:rPr lang="en-US" sz="1400" dirty="0">
                          <a:latin typeface="+mj-lt"/>
                        </a:rPr>
                        <a:t>$16,000</a:t>
                      </a:r>
                    </a:p>
                  </a:txBody>
                  <a:tcPr/>
                </a:tc>
                <a:tc>
                  <a:txBody>
                    <a:bodyPr/>
                    <a:lstStyle/>
                    <a:p>
                      <a:r>
                        <a:rPr lang="en-US" sz="1400" dirty="0">
                          <a:latin typeface="+mj-lt"/>
                        </a:rPr>
                        <a:t>$7,500</a:t>
                      </a:r>
                    </a:p>
                  </a:txBody>
                  <a:tcPr/>
                </a:tc>
                <a:tc>
                  <a:txBody>
                    <a:bodyPr/>
                    <a:lstStyle/>
                    <a:p>
                      <a:r>
                        <a:rPr lang="en-US" sz="1400" dirty="0">
                          <a:latin typeface="+mj-lt"/>
                        </a:rPr>
                        <a:t>$33,500</a:t>
                      </a:r>
                    </a:p>
                  </a:txBody>
                  <a:tcPr/>
                </a:tc>
                <a:tc>
                  <a:txBody>
                    <a:bodyPr/>
                    <a:lstStyle/>
                    <a:p>
                      <a:endParaRPr lang="en-US" sz="1400" dirty="0">
                        <a:solidFill>
                          <a:schemeClr val="tx1"/>
                        </a:solidFill>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5"/>
                  </a:ext>
                </a:extLst>
              </a:tr>
              <a:tr h="261698">
                <a:tc>
                  <a:txBody>
                    <a:bodyPr/>
                    <a:lstStyle/>
                    <a:p>
                      <a:r>
                        <a:rPr lang="en-US" sz="1400" dirty="0">
                          <a:latin typeface="+mj-lt"/>
                        </a:rPr>
                        <a:t>Utilities</a:t>
                      </a:r>
                      <a:r>
                        <a:rPr lang="en-US" sz="1400" baseline="0" dirty="0">
                          <a:latin typeface="+mj-lt"/>
                        </a:rPr>
                        <a:t> </a:t>
                      </a:r>
                      <a:endParaRPr lang="en-US" sz="1400" dirty="0">
                        <a:latin typeface="+mj-lt"/>
                      </a:endParaRPr>
                    </a:p>
                  </a:txBody>
                  <a:tcPr/>
                </a:tc>
                <a:tc>
                  <a:txBody>
                    <a:bodyPr/>
                    <a:lstStyle/>
                    <a:p>
                      <a:r>
                        <a:rPr lang="en-US" sz="1400" dirty="0">
                          <a:latin typeface="+mj-lt"/>
                        </a:rPr>
                        <a:t>$26,000</a:t>
                      </a:r>
                    </a:p>
                  </a:txBody>
                  <a:tcPr/>
                </a:tc>
                <a:tc>
                  <a:txBody>
                    <a:bodyPr/>
                    <a:lstStyle/>
                    <a:p>
                      <a:r>
                        <a:rPr lang="en-US" sz="1400" dirty="0">
                          <a:latin typeface="+mj-lt"/>
                        </a:rPr>
                        <a:t>$14,500</a:t>
                      </a:r>
                    </a:p>
                  </a:txBody>
                  <a:tcPr/>
                </a:tc>
                <a:tc>
                  <a:txBody>
                    <a:bodyPr/>
                    <a:lstStyle/>
                    <a:p>
                      <a:r>
                        <a:rPr lang="en-US" sz="1400" dirty="0">
                          <a:solidFill>
                            <a:schemeClr val="tx1"/>
                          </a:solidFill>
                          <a:latin typeface="+mj-lt"/>
                        </a:rPr>
                        <a:t>$5,000</a:t>
                      </a: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6"/>
                  </a:ext>
                </a:extLst>
              </a:tr>
              <a:tr h="261698">
                <a:tc>
                  <a:txBody>
                    <a:bodyPr/>
                    <a:lstStyle/>
                    <a:p>
                      <a:r>
                        <a:rPr lang="en-US" sz="1400" dirty="0">
                          <a:latin typeface="+mj-lt"/>
                        </a:rPr>
                        <a:t>Grounds </a:t>
                      </a:r>
                    </a:p>
                  </a:txBody>
                  <a:tcPr/>
                </a:tc>
                <a:tc>
                  <a:txBody>
                    <a:bodyPr/>
                    <a:lstStyle/>
                    <a:p>
                      <a:r>
                        <a:rPr lang="en-US" sz="1400" dirty="0">
                          <a:solidFill>
                            <a:schemeClr val="tx1"/>
                          </a:solidFill>
                          <a:latin typeface="+mj-lt"/>
                        </a:rPr>
                        <a:t>$17,325</a:t>
                      </a:r>
                    </a:p>
                  </a:txBody>
                  <a:tcPr/>
                </a:tc>
                <a:tc>
                  <a:txBody>
                    <a:bodyPr/>
                    <a:lstStyle/>
                    <a:p>
                      <a:r>
                        <a:rPr lang="en-US" sz="1400" dirty="0">
                          <a:latin typeface="+mj-lt"/>
                        </a:rPr>
                        <a:t>$12,000</a:t>
                      </a:r>
                    </a:p>
                  </a:txBody>
                  <a:tcPr/>
                </a:tc>
                <a:tc>
                  <a:txBody>
                    <a:bodyPr/>
                    <a:lstStyle/>
                    <a:p>
                      <a:endParaRPr lang="en-US" sz="1400" dirty="0">
                        <a:latin typeface="+mj-lt"/>
                      </a:endParaRPr>
                    </a:p>
                  </a:txBody>
                  <a:tcPr/>
                </a:tc>
                <a:tc>
                  <a:txBody>
                    <a:bodyPr/>
                    <a:lstStyle/>
                    <a:p>
                      <a:r>
                        <a:rPr lang="en-US" sz="1400" dirty="0">
                          <a:latin typeface="+mj-lt"/>
                        </a:rPr>
                        <a:t>$17,100</a:t>
                      </a: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7"/>
                  </a:ext>
                </a:extLst>
              </a:tr>
              <a:tr h="261698">
                <a:tc>
                  <a:txBody>
                    <a:bodyPr/>
                    <a:lstStyle/>
                    <a:p>
                      <a:r>
                        <a:rPr lang="en-US" sz="1400" dirty="0">
                          <a:latin typeface="+mj-lt"/>
                        </a:rPr>
                        <a:t>Portables</a:t>
                      </a:r>
                      <a:r>
                        <a:rPr lang="en-US" sz="1400" baseline="0" dirty="0">
                          <a:latin typeface="+mj-lt"/>
                        </a:rPr>
                        <a:t> </a:t>
                      </a:r>
                      <a:endParaRPr lang="en-US" sz="1400" dirty="0">
                        <a:latin typeface="+mj-lt"/>
                      </a:endParaRPr>
                    </a:p>
                  </a:txBody>
                  <a:tcPr/>
                </a:tc>
                <a:tc>
                  <a:txBody>
                    <a:bodyPr/>
                    <a:lstStyle/>
                    <a:p>
                      <a:endParaRPr lang="en-US" sz="1400" dirty="0">
                        <a:latin typeface="+mj-lt"/>
                      </a:endParaRPr>
                    </a:p>
                  </a:txBody>
                  <a:tcPr/>
                </a:tc>
                <a:tc>
                  <a:txBody>
                    <a:bodyPr/>
                    <a:lstStyle/>
                    <a:p>
                      <a:r>
                        <a:rPr lang="en-US" sz="1400" dirty="0">
                          <a:latin typeface="+mj-lt"/>
                        </a:rPr>
                        <a:t>$5,000</a:t>
                      </a:r>
                    </a:p>
                  </a:txBody>
                  <a:tcPr/>
                </a:tc>
                <a:tc>
                  <a:txBody>
                    <a:bodyPr/>
                    <a:lstStyle/>
                    <a:p>
                      <a:r>
                        <a:rPr lang="en-US" sz="1400" dirty="0">
                          <a:latin typeface="+mj-lt"/>
                        </a:rPr>
                        <a:t>$10,000</a:t>
                      </a:r>
                    </a:p>
                  </a:txBody>
                  <a:tcPr/>
                </a:tc>
                <a:tc>
                  <a:txBody>
                    <a:bodyPr/>
                    <a:lstStyle/>
                    <a:p>
                      <a:r>
                        <a:rPr lang="en-US" sz="1400" dirty="0">
                          <a:latin typeface="+mj-lt"/>
                        </a:rPr>
                        <a:t>$7,000</a:t>
                      </a:r>
                    </a:p>
                  </a:txBody>
                  <a:tcPr/>
                </a:tc>
                <a:tc>
                  <a:txBody>
                    <a:bodyPr/>
                    <a:lstStyle/>
                    <a:p>
                      <a:r>
                        <a:rPr lang="en-US" sz="1400" dirty="0">
                          <a:latin typeface="+mj-lt"/>
                        </a:rPr>
                        <a:t>$7,000</a:t>
                      </a:r>
                    </a:p>
                  </a:txBody>
                  <a:tcPr/>
                </a:tc>
                <a:tc>
                  <a:txBody>
                    <a:bodyPr/>
                    <a:lstStyle/>
                    <a:p>
                      <a:r>
                        <a:rPr lang="en-US" sz="1400" dirty="0">
                          <a:latin typeface="+mj-lt"/>
                        </a:rPr>
                        <a:t>$16,000</a:t>
                      </a:r>
                    </a:p>
                  </a:txBody>
                  <a:tcPr/>
                </a:tc>
                <a:tc>
                  <a:txBody>
                    <a:bodyPr/>
                    <a:lstStyle/>
                    <a:p>
                      <a:r>
                        <a:rPr lang="en-US" sz="1400" dirty="0">
                          <a:latin typeface="+mj-lt"/>
                        </a:rPr>
                        <a:t>$8,000</a:t>
                      </a:r>
                    </a:p>
                  </a:txBody>
                  <a:tcPr/>
                </a:tc>
                <a:tc>
                  <a:txBody>
                    <a:bodyPr/>
                    <a:lstStyle/>
                    <a:p>
                      <a:r>
                        <a:rPr lang="en-US" sz="1400" dirty="0">
                          <a:latin typeface="+mj-lt"/>
                        </a:rPr>
                        <a:t>$8,000</a:t>
                      </a:r>
                    </a:p>
                  </a:txBody>
                  <a:tcPr/>
                </a:tc>
                <a:tc>
                  <a:txBody>
                    <a:bodyPr/>
                    <a:lstStyle/>
                    <a:p>
                      <a:r>
                        <a:rPr lang="en-US" sz="1400" dirty="0">
                          <a:latin typeface="+mj-lt"/>
                        </a:rPr>
                        <a:t>$7,000</a:t>
                      </a:r>
                    </a:p>
                  </a:txBody>
                  <a:tcPr/>
                </a:tc>
                <a:tc>
                  <a:txBody>
                    <a:bodyPr/>
                    <a:lstStyle/>
                    <a:p>
                      <a:r>
                        <a:rPr lang="en-US" sz="1400" dirty="0">
                          <a:latin typeface="+mj-lt"/>
                        </a:rPr>
                        <a:t>$8,000</a:t>
                      </a:r>
                    </a:p>
                  </a:txBody>
                  <a:tcPr/>
                </a:tc>
                <a:tc>
                  <a:txBody>
                    <a:bodyPr/>
                    <a:lstStyle/>
                    <a:p>
                      <a:endParaRPr lang="en-US" sz="1400" dirty="0">
                        <a:latin typeface="+mj-lt"/>
                      </a:endParaRPr>
                    </a:p>
                  </a:txBody>
                  <a:tcPr/>
                </a:tc>
                <a:extLst>
                  <a:ext uri="{0D108BD9-81ED-4DB2-BD59-A6C34878D82A}">
                    <a16:rowId xmlns:a16="http://schemas.microsoft.com/office/drawing/2014/main" val="10008"/>
                  </a:ext>
                </a:extLst>
              </a:tr>
              <a:tr h="261698">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9"/>
                  </a:ext>
                </a:extLst>
              </a:tr>
              <a:tr h="417957">
                <a:tc>
                  <a:txBody>
                    <a:bodyPr/>
                    <a:lstStyle/>
                    <a:p>
                      <a:r>
                        <a:rPr lang="en-US" sz="1400" b="1" dirty="0">
                          <a:latin typeface="+mj-lt"/>
                        </a:rPr>
                        <a:t>Total WMS</a:t>
                      </a:r>
                    </a:p>
                    <a:p>
                      <a:endParaRPr lang="en-US" sz="1400" b="1" dirty="0">
                        <a:latin typeface="+mj-lt"/>
                      </a:endParaRPr>
                    </a:p>
                  </a:txBody>
                  <a:tcPr/>
                </a:tc>
                <a:tc>
                  <a:txBody>
                    <a:bodyPr/>
                    <a:lstStyle/>
                    <a:p>
                      <a:r>
                        <a:rPr lang="en-US" sz="1400" dirty="0">
                          <a:latin typeface="+mj-lt"/>
                        </a:rPr>
                        <a:t>$112,657</a:t>
                      </a:r>
                    </a:p>
                  </a:txBody>
                  <a:tcPr/>
                </a:tc>
                <a:tc>
                  <a:txBody>
                    <a:bodyPr/>
                    <a:lstStyle/>
                    <a:p>
                      <a:r>
                        <a:rPr lang="en-US" sz="1400" dirty="0">
                          <a:latin typeface="+mj-lt"/>
                        </a:rPr>
                        <a:t>$67,540</a:t>
                      </a:r>
                    </a:p>
                  </a:txBody>
                  <a:tcPr/>
                </a:tc>
                <a:tc>
                  <a:txBody>
                    <a:bodyPr/>
                    <a:lstStyle/>
                    <a:p>
                      <a:r>
                        <a:rPr lang="en-US" sz="1400" dirty="0">
                          <a:latin typeface="+mj-lt"/>
                        </a:rPr>
                        <a:t>$75,500</a:t>
                      </a:r>
                    </a:p>
                  </a:txBody>
                  <a:tcPr/>
                </a:tc>
                <a:tc>
                  <a:txBody>
                    <a:bodyPr/>
                    <a:lstStyle/>
                    <a:p>
                      <a:r>
                        <a:rPr lang="en-US" sz="1400" dirty="0">
                          <a:latin typeface="+mj-lt"/>
                        </a:rPr>
                        <a:t>$85,980</a:t>
                      </a:r>
                    </a:p>
                  </a:txBody>
                  <a:tcPr/>
                </a:tc>
                <a:tc>
                  <a:txBody>
                    <a:bodyPr/>
                    <a:lstStyle/>
                    <a:p>
                      <a:r>
                        <a:rPr lang="en-US" sz="1400" dirty="0">
                          <a:latin typeface="+mj-lt"/>
                        </a:rPr>
                        <a:t>$62,481</a:t>
                      </a:r>
                    </a:p>
                  </a:txBody>
                  <a:tcPr/>
                </a:tc>
                <a:tc>
                  <a:txBody>
                    <a:bodyPr/>
                    <a:lstStyle/>
                    <a:p>
                      <a:r>
                        <a:rPr lang="en-US" sz="1400" dirty="0">
                          <a:latin typeface="+mj-lt"/>
                        </a:rPr>
                        <a:t>$85,150</a:t>
                      </a:r>
                    </a:p>
                  </a:txBody>
                  <a:tcPr/>
                </a:tc>
                <a:tc>
                  <a:txBody>
                    <a:bodyPr/>
                    <a:lstStyle/>
                    <a:p>
                      <a:r>
                        <a:rPr lang="en-US" sz="1400" dirty="0">
                          <a:latin typeface="+mj-lt"/>
                        </a:rPr>
                        <a:t>$113,575</a:t>
                      </a:r>
                    </a:p>
                  </a:txBody>
                  <a:tcPr/>
                </a:tc>
                <a:tc>
                  <a:txBody>
                    <a:bodyPr/>
                    <a:lstStyle/>
                    <a:p>
                      <a:r>
                        <a:rPr lang="en-US" sz="1400" dirty="0">
                          <a:latin typeface="+mj-lt"/>
                        </a:rPr>
                        <a:t>$84,137</a:t>
                      </a:r>
                    </a:p>
                  </a:txBody>
                  <a:tcPr/>
                </a:tc>
                <a:tc>
                  <a:txBody>
                    <a:bodyPr/>
                    <a:lstStyle/>
                    <a:p>
                      <a:r>
                        <a:rPr lang="en-US" sz="1400" dirty="0">
                          <a:latin typeface="+mj-lt"/>
                        </a:rPr>
                        <a:t>$40,540</a:t>
                      </a:r>
                    </a:p>
                  </a:txBody>
                  <a:tcPr/>
                </a:tc>
                <a:tc>
                  <a:txBody>
                    <a:bodyPr/>
                    <a:lstStyle/>
                    <a:p>
                      <a:r>
                        <a:rPr lang="en-US" sz="1400" dirty="0">
                          <a:latin typeface="+mj-lt"/>
                        </a:rPr>
                        <a:t>$89,112</a:t>
                      </a:r>
                    </a:p>
                  </a:txBody>
                  <a:tcPr/>
                </a:tc>
                <a:tc>
                  <a:txBody>
                    <a:bodyPr/>
                    <a:lstStyle/>
                    <a:p>
                      <a:r>
                        <a:rPr lang="en-US" sz="1400" dirty="0">
                          <a:latin typeface="+mj-lt"/>
                        </a:rPr>
                        <a:t>$61,880</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0382136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2926215" y="1917803"/>
            <a:ext cx="5979329" cy="830997"/>
          </a:xfrm>
          <a:prstGeom prst="rect">
            <a:avLst/>
          </a:prstGeom>
          <a:noFill/>
        </p:spPr>
        <p:txBody>
          <a:bodyPr wrap="none" rtlCol="0">
            <a:spAutoFit/>
          </a:bodyPr>
          <a:lstStyle/>
          <a:p>
            <a:r>
              <a:rPr lang="en-US" sz="4800" i="1" dirty="0"/>
              <a:t>Woodland High School </a:t>
            </a:r>
          </a:p>
        </p:txBody>
      </p:sp>
      <p:pic>
        <p:nvPicPr>
          <p:cNvPr id="3074" name="Picture 2" descr="Image result for animated beaver"/>
          <p:cNvPicPr>
            <a:picLocks noChangeAspect="1" noChangeArrowheads="1"/>
          </p:cNvPicPr>
          <p:nvPr/>
        </p:nvPicPr>
        <p:blipFill rotWithShape="1">
          <a:blip r:embed="rId3">
            <a:extLst>
              <a:ext uri="{28A0092B-C50C-407E-A947-70E740481C1C}">
                <a14:useLocalDpi xmlns:a14="http://schemas.microsoft.com/office/drawing/2010/main" val="0"/>
              </a:ext>
            </a:extLst>
          </a:blip>
          <a:srcRect r="50246" b="1805"/>
          <a:stretch/>
        </p:blipFill>
        <p:spPr bwMode="auto">
          <a:xfrm>
            <a:off x="4724400" y="2966599"/>
            <a:ext cx="1943685" cy="18582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95509" y="4757132"/>
            <a:ext cx="3640740" cy="584775"/>
          </a:xfrm>
          <a:prstGeom prst="rect">
            <a:avLst/>
          </a:prstGeom>
          <a:noFill/>
        </p:spPr>
        <p:txBody>
          <a:bodyPr wrap="none" rtlCol="0">
            <a:spAutoFit/>
          </a:bodyPr>
          <a:lstStyle/>
          <a:p>
            <a:r>
              <a:rPr lang="en-US" sz="3200" i="1" dirty="0"/>
              <a:t>Home of the Beavers</a:t>
            </a:r>
          </a:p>
        </p:txBody>
      </p:sp>
    </p:spTree>
    <p:extLst>
      <p:ext uri="{BB962C8B-B14F-4D97-AF65-F5344CB8AC3E}">
        <p14:creationId xmlns:p14="http://schemas.microsoft.com/office/powerpoint/2010/main" val="35000600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71450"/>
            <a:ext cx="10515600" cy="1325563"/>
          </a:xfrm>
        </p:spPr>
        <p:txBody>
          <a:bodyPr>
            <a:normAutofit/>
          </a:bodyPr>
          <a:lstStyle/>
          <a:p>
            <a:r>
              <a:rPr lang="en-US" sz="3600" dirty="0"/>
              <a:t>WHS</a:t>
            </a:r>
            <a:br>
              <a:rPr lang="en-US" dirty="0"/>
            </a:br>
            <a:r>
              <a:rPr lang="en-US" sz="2800" i="1" dirty="0"/>
              <a:t>Historical Look </a:t>
            </a:r>
          </a:p>
        </p:txBody>
      </p:sp>
      <p:sp>
        <p:nvSpPr>
          <p:cNvPr id="3" name="Content Placeholder 2"/>
          <p:cNvSpPr>
            <a:spLocks noGrp="1"/>
          </p:cNvSpPr>
          <p:nvPr>
            <p:ph idx="1"/>
          </p:nvPr>
        </p:nvSpPr>
        <p:spPr>
          <a:xfrm>
            <a:off x="285750" y="1910948"/>
            <a:ext cx="4923559" cy="4351338"/>
          </a:xfrm>
        </p:spPr>
        <p:txBody>
          <a:bodyPr>
            <a:normAutofit/>
          </a:bodyPr>
          <a:lstStyle/>
          <a:p>
            <a:pPr lvl="1"/>
            <a:r>
              <a:rPr lang="en-US" dirty="0">
                <a:latin typeface="+mj-lt"/>
              </a:rPr>
              <a:t>Bond levy passed 2012</a:t>
            </a:r>
          </a:p>
          <a:p>
            <a:pPr lvl="1"/>
            <a:r>
              <a:rPr lang="en-US" dirty="0">
                <a:latin typeface="+mj-lt"/>
              </a:rPr>
              <a:t>Construction began 2013</a:t>
            </a:r>
          </a:p>
          <a:p>
            <a:pPr lvl="1"/>
            <a:r>
              <a:rPr lang="en-US" dirty="0">
                <a:latin typeface="+mj-lt"/>
              </a:rPr>
              <a:t>Construction ends 2015</a:t>
            </a:r>
          </a:p>
          <a:p>
            <a:pPr lvl="1"/>
            <a:r>
              <a:rPr lang="en-US" dirty="0">
                <a:latin typeface="+mj-lt"/>
              </a:rPr>
              <a:t>First class 2015</a:t>
            </a:r>
          </a:p>
          <a:p>
            <a:pPr lvl="1"/>
            <a:endParaRPr lang="en-US" dirty="0">
              <a:latin typeface="+mj-lt"/>
            </a:endParaRPr>
          </a:p>
          <a:p>
            <a:pPr lvl="1"/>
            <a:endParaRPr lang="en-US" dirty="0">
              <a:latin typeface="+mj-lt"/>
            </a:endParaRPr>
          </a:p>
          <a:p>
            <a:endParaRPr lang="en-US" dirty="0">
              <a:latin typeface="+mj-lt"/>
            </a:endParaRPr>
          </a:p>
        </p:txBody>
      </p:sp>
      <p:pic>
        <p:nvPicPr>
          <p:cNvPr id="4" name="Picture 3"/>
          <p:cNvPicPr>
            <a:picLocks noChangeAspect="1"/>
          </p:cNvPicPr>
          <p:nvPr/>
        </p:nvPicPr>
        <p:blipFill>
          <a:blip r:embed="rId3"/>
          <a:stretch>
            <a:fillRect/>
          </a:stretch>
        </p:blipFill>
        <p:spPr>
          <a:xfrm>
            <a:off x="4843548" y="1239936"/>
            <a:ext cx="6575535" cy="4499682"/>
          </a:xfrm>
          <a:prstGeom prst="rect">
            <a:avLst/>
          </a:prstGeom>
        </p:spPr>
      </p:pic>
    </p:spTree>
    <p:extLst>
      <p:ext uri="{BB962C8B-B14F-4D97-AF65-F5344CB8AC3E}">
        <p14:creationId xmlns:p14="http://schemas.microsoft.com/office/powerpoint/2010/main" val="28299868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71450"/>
            <a:ext cx="10515600" cy="1325563"/>
          </a:xfrm>
        </p:spPr>
        <p:txBody>
          <a:bodyPr>
            <a:normAutofit/>
          </a:bodyPr>
          <a:lstStyle/>
          <a:p>
            <a:r>
              <a:rPr lang="en-US" sz="3600" dirty="0"/>
              <a:t>WHS</a:t>
            </a:r>
            <a:br>
              <a:rPr lang="en-US" dirty="0"/>
            </a:br>
            <a:r>
              <a:rPr lang="en-US" sz="2800" i="1" dirty="0"/>
              <a:t>Statistics </a:t>
            </a:r>
          </a:p>
        </p:txBody>
      </p:sp>
      <p:sp>
        <p:nvSpPr>
          <p:cNvPr id="3" name="Content Placeholder 2"/>
          <p:cNvSpPr>
            <a:spLocks noGrp="1"/>
          </p:cNvSpPr>
          <p:nvPr>
            <p:ph idx="1"/>
          </p:nvPr>
        </p:nvSpPr>
        <p:spPr>
          <a:xfrm>
            <a:off x="413905" y="1497013"/>
            <a:ext cx="4923559" cy="4351338"/>
          </a:xfrm>
        </p:spPr>
        <p:txBody>
          <a:bodyPr>
            <a:normAutofit/>
          </a:bodyPr>
          <a:lstStyle/>
          <a:p>
            <a:pPr lvl="1"/>
            <a:r>
              <a:rPr lang="en-US" dirty="0">
                <a:latin typeface="+mj-lt"/>
              </a:rPr>
              <a:t>Site 40.88 acres (2 parcels)</a:t>
            </a:r>
          </a:p>
          <a:p>
            <a:pPr lvl="1"/>
            <a:r>
              <a:rPr lang="en-US" dirty="0">
                <a:latin typeface="+mj-lt"/>
              </a:rPr>
              <a:t>Building footprint approximately 2.64 acres (.97)</a:t>
            </a:r>
          </a:p>
          <a:p>
            <a:pPr lvl="1"/>
            <a:r>
              <a:rPr lang="en-US" dirty="0">
                <a:latin typeface="+mj-lt"/>
              </a:rPr>
              <a:t>153,000 gross sqft </a:t>
            </a:r>
          </a:p>
          <a:p>
            <a:pPr lvl="1"/>
            <a:r>
              <a:rPr lang="en-US" dirty="0">
                <a:latin typeface="+mj-lt"/>
              </a:rPr>
              <a:t>Original construction 2013/14 </a:t>
            </a:r>
          </a:p>
          <a:p>
            <a:pPr lvl="1"/>
            <a:r>
              <a:rPr lang="en-US" dirty="0">
                <a:latin typeface="+mj-lt"/>
              </a:rPr>
              <a:t>Parking – 414 car 10 ADA, 14 bus with auto shadow lines (46 auto)</a:t>
            </a:r>
          </a:p>
          <a:p>
            <a:pPr lvl="1"/>
            <a:r>
              <a:rPr lang="en-US" dirty="0">
                <a:latin typeface="+mj-lt"/>
              </a:rPr>
              <a:t>614 students and 80 staff</a:t>
            </a:r>
          </a:p>
          <a:p>
            <a:pPr lvl="1"/>
            <a:endParaRPr lang="en-US" dirty="0">
              <a:latin typeface="+mj-lt"/>
            </a:endParaRPr>
          </a:p>
          <a:p>
            <a:pPr marL="0" indent="0">
              <a:buNone/>
            </a:pPr>
            <a:endParaRPr lang="en-US" dirty="0">
              <a:latin typeface="+mj-lt"/>
            </a:endParaRPr>
          </a:p>
          <a:p>
            <a:endParaRPr lang="en-US" dirty="0">
              <a:latin typeface="+mj-lt"/>
            </a:endParaRPr>
          </a:p>
        </p:txBody>
      </p:sp>
      <p:sp>
        <p:nvSpPr>
          <p:cNvPr id="7" name="Content Placeholder 2"/>
          <p:cNvSpPr txBox="1">
            <a:spLocks/>
          </p:cNvSpPr>
          <p:nvPr/>
        </p:nvSpPr>
        <p:spPr>
          <a:xfrm>
            <a:off x="5961744" y="1497013"/>
            <a:ext cx="6037998"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2200" dirty="0">
                <a:latin typeface="+mj-lt"/>
              </a:rPr>
              <a:t>Classrooms</a:t>
            </a:r>
          </a:p>
          <a:p>
            <a:pPr lvl="2"/>
            <a:r>
              <a:rPr lang="en-US" sz="2200" dirty="0">
                <a:latin typeface="+mj-lt"/>
              </a:rPr>
              <a:t>18 Regular classrooms</a:t>
            </a:r>
          </a:p>
          <a:p>
            <a:pPr lvl="2"/>
            <a:r>
              <a:rPr lang="en-US" sz="2200" dirty="0">
                <a:latin typeface="+mj-lt"/>
              </a:rPr>
              <a:t>6 Science labs</a:t>
            </a:r>
          </a:p>
          <a:p>
            <a:pPr lvl="2"/>
            <a:r>
              <a:rPr lang="en-US" sz="2200" dirty="0">
                <a:latin typeface="+mj-lt"/>
              </a:rPr>
              <a:t>3 Computer /IT lab </a:t>
            </a:r>
          </a:p>
          <a:p>
            <a:pPr lvl="2"/>
            <a:r>
              <a:rPr lang="en-US" sz="2200" dirty="0">
                <a:latin typeface="+mj-lt"/>
              </a:rPr>
              <a:t>1 Culinary </a:t>
            </a:r>
          </a:p>
          <a:p>
            <a:pPr lvl="2"/>
            <a:r>
              <a:rPr lang="en-US" sz="2200" dirty="0">
                <a:latin typeface="+mj-lt"/>
              </a:rPr>
              <a:t>2 Business lab  </a:t>
            </a:r>
          </a:p>
          <a:p>
            <a:pPr lvl="2"/>
            <a:r>
              <a:rPr lang="en-US" sz="2200" dirty="0">
                <a:latin typeface="+mj-lt"/>
              </a:rPr>
              <a:t>1 Horticulture</a:t>
            </a:r>
          </a:p>
          <a:p>
            <a:pPr lvl="2"/>
            <a:r>
              <a:rPr lang="en-US" sz="2200" dirty="0">
                <a:latin typeface="+mj-lt"/>
              </a:rPr>
              <a:t>1 Music room</a:t>
            </a:r>
          </a:p>
          <a:p>
            <a:pPr lvl="2"/>
            <a:r>
              <a:rPr lang="en-US" sz="2200" dirty="0">
                <a:latin typeface="+mj-lt"/>
              </a:rPr>
              <a:t>2 Resource </a:t>
            </a:r>
          </a:p>
          <a:p>
            <a:pPr lvl="2"/>
            <a:r>
              <a:rPr lang="en-US" sz="2200" dirty="0">
                <a:latin typeface="+mj-lt"/>
              </a:rPr>
              <a:t>1 Life Skills (currently SPED classroom)</a:t>
            </a:r>
          </a:p>
          <a:p>
            <a:pPr lvl="2"/>
            <a:r>
              <a:rPr lang="en-US" sz="2200" dirty="0">
                <a:latin typeface="+mj-lt"/>
              </a:rPr>
              <a:t>1 Music room</a:t>
            </a:r>
          </a:p>
          <a:p>
            <a:pPr lvl="2"/>
            <a:r>
              <a:rPr lang="en-US" sz="2200" dirty="0">
                <a:latin typeface="+mj-lt"/>
              </a:rPr>
              <a:t>1 Career center </a:t>
            </a:r>
          </a:p>
          <a:p>
            <a:pPr lvl="2"/>
            <a:r>
              <a:rPr lang="en-US" sz="2200" dirty="0">
                <a:latin typeface="+mj-lt"/>
              </a:rPr>
              <a:t>2 Art rooms   </a:t>
            </a:r>
          </a:p>
          <a:p>
            <a:pPr lvl="1"/>
            <a:endParaRPr lang="en-US" sz="2200" dirty="0">
              <a:latin typeface="+mj-lt"/>
            </a:endParaRPr>
          </a:p>
          <a:p>
            <a:endParaRPr lang="en-US" sz="2200" dirty="0">
              <a:latin typeface="+mj-lt"/>
            </a:endParaRPr>
          </a:p>
        </p:txBody>
      </p:sp>
    </p:spTree>
    <p:extLst>
      <p:ext uri="{BB962C8B-B14F-4D97-AF65-F5344CB8AC3E}">
        <p14:creationId xmlns:p14="http://schemas.microsoft.com/office/powerpoint/2010/main" val="8918599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98516" y="1550730"/>
            <a:ext cx="3963970" cy="5016758"/>
          </a:xfrm>
          <a:prstGeom prst="rect">
            <a:avLst/>
          </a:prstGeom>
          <a:noFill/>
        </p:spPr>
        <p:txBody>
          <a:bodyPr wrap="none" rtlCol="0">
            <a:spAutoFit/>
          </a:bodyPr>
          <a:lstStyle/>
          <a:p>
            <a:pPr marL="342900" indent="-342900">
              <a:buAutoNum type="arabicPlain"/>
            </a:pPr>
            <a:r>
              <a:rPr lang="en-US" sz="2000" dirty="0">
                <a:latin typeface="+mj-lt"/>
              </a:rPr>
              <a:t>Stadium </a:t>
            </a:r>
          </a:p>
          <a:p>
            <a:pPr marL="342900" indent="-342900">
              <a:buAutoNum type="arabicPlain"/>
            </a:pPr>
            <a:r>
              <a:rPr lang="en-US" sz="2000" dirty="0">
                <a:latin typeface="+mj-lt"/>
              </a:rPr>
              <a:t>Locker room</a:t>
            </a:r>
          </a:p>
          <a:p>
            <a:pPr marL="342900" indent="-342900">
              <a:buAutoNum type="arabicPlain"/>
            </a:pPr>
            <a:r>
              <a:rPr lang="en-US" sz="2000" dirty="0">
                <a:latin typeface="+mj-lt"/>
              </a:rPr>
              <a:t>Gym</a:t>
            </a:r>
          </a:p>
          <a:p>
            <a:pPr marL="342900" indent="-342900">
              <a:buAutoNum type="arabicPlain"/>
            </a:pPr>
            <a:r>
              <a:rPr lang="en-US" sz="2000" dirty="0">
                <a:latin typeface="+mj-lt"/>
              </a:rPr>
              <a:t>Spin/weight Room</a:t>
            </a:r>
          </a:p>
          <a:p>
            <a:pPr marL="342900" indent="-342900">
              <a:buAutoNum type="arabicPlain"/>
            </a:pPr>
            <a:r>
              <a:rPr lang="en-US" sz="2000" dirty="0">
                <a:latin typeface="+mj-lt"/>
              </a:rPr>
              <a:t>Classroom wing north</a:t>
            </a:r>
          </a:p>
          <a:p>
            <a:pPr marL="342900" indent="-342900">
              <a:buAutoNum type="arabicPlain"/>
            </a:pPr>
            <a:r>
              <a:rPr lang="en-US" sz="2000" dirty="0">
                <a:latin typeface="+mj-lt"/>
              </a:rPr>
              <a:t>Classroom bridge north</a:t>
            </a:r>
          </a:p>
          <a:p>
            <a:pPr marL="342900" indent="-342900">
              <a:buAutoNum type="arabicPlain"/>
            </a:pPr>
            <a:r>
              <a:rPr lang="en-US" sz="2000" dirty="0">
                <a:latin typeface="+mj-lt"/>
              </a:rPr>
              <a:t>Classroom bridge south</a:t>
            </a:r>
          </a:p>
          <a:p>
            <a:pPr marL="342900" indent="-342900">
              <a:buAutoNum type="arabicPlain"/>
            </a:pPr>
            <a:r>
              <a:rPr lang="en-US" sz="2000" dirty="0">
                <a:latin typeface="+mj-lt"/>
              </a:rPr>
              <a:t>Classroom wing south</a:t>
            </a:r>
          </a:p>
          <a:p>
            <a:pPr marL="342900" indent="-342900">
              <a:buAutoNum type="arabicPlain"/>
            </a:pPr>
            <a:r>
              <a:rPr lang="en-US" sz="2000" dirty="0">
                <a:latin typeface="+mj-lt"/>
              </a:rPr>
              <a:t>Entrance awnings (7 installations)</a:t>
            </a:r>
          </a:p>
          <a:p>
            <a:endParaRPr lang="en-US" sz="2000" dirty="0">
              <a:latin typeface="+mj-lt"/>
            </a:endParaRPr>
          </a:p>
          <a:p>
            <a:r>
              <a:rPr lang="en-US" sz="2000" dirty="0">
                <a:latin typeface="+mj-lt"/>
              </a:rPr>
              <a:t>A   North parking</a:t>
            </a:r>
          </a:p>
          <a:p>
            <a:r>
              <a:rPr lang="en-US" sz="2000" dirty="0">
                <a:latin typeface="+mj-lt"/>
              </a:rPr>
              <a:t>B   Sport fields and approaches</a:t>
            </a:r>
          </a:p>
          <a:p>
            <a:r>
              <a:rPr lang="en-US" sz="2000" dirty="0">
                <a:latin typeface="+mj-lt"/>
              </a:rPr>
              <a:t>C   Gym and exit rd.</a:t>
            </a:r>
          </a:p>
          <a:p>
            <a:r>
              <a:rPr lang="en-US" sz="2000" dirty="0">
                <a:latin typeface="+mj-lt"/>
              </a:rPr>
              <a:t>D   Main Parking west</a:t>
            </a:r>
          </a:p>
          <a:p>
            <a:r>
              <a:rPr lang="en-US" sz="2000" dirty="0">
                <a:latin typeface="+mj-lt"/>
              </a:rPr>
              <a:t>E   Main parking east</a:t>
            </a:r>
          </a:p>
          <a:p>
            <a:endParaRPr lang="en-US" sz="2000" dirty="0">
              <a:latin typeface="+mj-lt"/>
            </a:endParaRPr>
          </a:p>
        </p:txBody>
      </p:sp>
      <p:pic>
        <p:nvPicPr>
          <p:cNvPr id="2" name="Picture 1"/>
          <p:cNvPicPr>
            <a:picLocks noChangeAspect="1"/>
          </p:cNvPicPr>
          <p:nvPr/>
        </p:nvPicPr>
        <p:blipFill>
          <a:blip r:embed="rId2"/>
          <a:stretch>
            <a:fillRect/>
          </a:stretch>
        </p:blipFill>
        <p:spPr>
          <a:xfrm>
            <a:off x="4143374" y="290512"/>
            <a:ext cx="7762875" cy="6305634"/>
          </a:xfrm>
          <a:prstGeom prst="rect">
            <a:avLst/>
          </a:prstGeom>
        </p:spPr>
      </p:pic>
      <p:sp>
        <p:nvSpPr>
          <p:cNvPr id="5" name="Rectangle 4"/>
          <p:cNvSpPr/>
          <p:nvPr/>
        </p:nvSpPr>
        <p:spPr>
          <a:xfrm>
            <a:off x="145119" y="0"/>
            <a:ext cx="6096000" cy="1077218"/>
          </a:xfrm>
          <a:prstGeom prst="rect">
            <a:avLst/>
          </a:prstGeom>
        </p:spPr>
        <p:txBody>
          <a:bodyPr>
            <a:spAutoFit/>
          </a:bodyPr>
          <a:lstStyle/>
          <a:p>
            <a:r>
              <a:rPr lang="en-US" sz="3600" dirty="0">
                <a:latin typeface="+mj-lt"/>
              </a:rPr>
              <a:t>WHS</a:t>
            </a:r>
            <a:br>
              <a:rPr lang="en-US" sz="4400" dirty="0"/>
            </a:br>
            <a:r>
              <a:rPr lang="en-US" sz="2800" i="1" dirty="0">
                <a:latin typeface="+mj-lt"/>
              </a:rPr>
              <a:t>Roof and Blacktop Map</a:t>
            </a:r>
          </a:p>
        </p:txBody>
      </p:sp>
      <p:sp>
        <p:nvSpPr>
          <p:cNvPr id="3" name="TextBox 2"/>
          <p:cNvSpPr txBox="1"/>
          <p:nvPr/>
        </p:nvSpPr>
        <p:spPr>
          <a:xfrm>
            <a:off x="9272789" y="415498"/>
            <a:ext cx="231820" cy="400110"/>
          </a:xfrm>
          <a:prstGeom prst="rect">
            <a:avLst/>
          </a:prstGeom>
          <a:noFill/>
        </p:spPr>
        <p:txBody>
          <a:bodyPr wrap="square" rtlCol="0">
            <a:spAutoFit/>
          </a:bodyPr>
          <a:lstStyle/>
          <a:p>
            <a:r>
              <a:rPr lang="en-US" sz="2000" b="1" dirty="0">
                <a:solidFill>
                  <a:schemeClr val="bg1"/>
                </a:solidFill>
              </a:rPr>
              <a:t>A</a:t>
            </a:r>
          </a:p>
        </p:txBody>
      </p:sp>
      <p:sp>
        <p:nvSpPr>
          <p:cNvPr id="6" name="TextBox 5"/>
          <p:cNvSpPr txBox="1"/>
          <p:nvPr/>
        </p:nvSpPr>
        <p:spPr>
          <a:xfrm>
            <a:off x="10519893" y="4639807"/>
            <a:ext cx="231820" cy="400110"/>
          </a:xfrm>
          <a:prstGeom prst="rect">
            <a:avLst/>
          </a:prstGeom>
          <a:noFill/>
        </p:spPr>
        <p:txBody>
          <a:bodyPr wrap="square" rtlCol="0">
            <a:spAutoFit/>
          </a:bodyPr>
          <a:lstStyle/>
          <a:p>
            <a:r>
              <a:rPr lang="en-US" sz="2000" b="1" dirty="0">
                <a:solidFill>
                  <a:schemeClr val="bg1"/>
                </a:solidFill>
              </a:rPr>
              <a:t>E</a:t>
            </a:r>
          </a:p>
        </p:txBody>
      </p:sp>
      <p:sp>
        <p:nvSpPr>
          <p:cNvPr id="7" name="TextBox 6"/>
          <p:cNvSpPr txBox="1"/>
          <p:nvPr/>
        </p:nvSpPr>
        <p:spPr>
          <a:xfrm>
            <a:off x="5766009" y="963815"/>
            <a:ext cx="231820" cy="400110"/>
          </a:xfrm>
          <a:prstGeom prst="rect">
            <a:avLst/>
          </a:prstGeom>
          <a:noFill/>
        </p:spPr>
        <p:txBody>
          <a:bodyPr wrap="square" rtlCol="0">
            <a:spAutoFit/>
          </a:bodyPr>
          <a:lstStyle/>
          <a:p>
            <a:r>
              <a:rPr lang="en-US" sz="2000" b="1" dirty="0">
                <a:solidFill>
                  <a:schemeClr val="bg1"/>
                </a:solidFill>
              </a:rPr>
              <a:t>B</a:t>
            </a:r>
          </a:p>
        </p:txBody>
      </p:sp>
      <p:sp>
        <p:nvSpPr>
          <p:cNvPr id="8" name="TextBox 7"/>
          <p:cNvSpPr txBox="1"/>
          <p:nvPr/>
        </p:nvSpPr>
        <p:spPr>
          <a:xfrm>
            <a:off x="6977465" y="5039917"/>
            <a:ext cx="231820" cy="400110"/>
          </a:xfrm>
          <a:prstGeom prst="rect">
            <a:avLst/>
          </a:prstGeom>
          <a:noFill/>
        </p:spPr>
        <p:txBody>
          <a:bodyPr wrap="square" rtlCol="0">
            <a:spAutoFit/>
          </a:bodyPr>
          <a:lstStyle/>
          <a:p>
            <a:r>
              <a:rPr lang="en-US" sz="2000" b="1" dirty="0">
                <a:solidFill>
                  <a:schemeClr val="bg1"/>
                </a:solidFill>
              </a:rPr>
              <a:t>C</a:t>
            </a:r>
          </a:p>
        </p:txBody>
      </p:sp>
      <p:sp>
        <p:nvSpPr>
          <p:cNvPr id="9" name="TextBox 8"/>
          <p:cNvSpPr txBox="1"/>
          <p:nvPr/>
        </p:nvSpPr>
        <p:spPr>
          <a:xfrm>
            <a:off x="8351949" y="4128907"/>
            <a:ext cx="231820" cy="400110"/>
          </a:xfrm>
          <a:prstGeom prst="rect">
            <a:avLst/>
          </a:prstGeom>
          <a:noFill/>
        </p:spPr>
        <p:txBody>
          <a:bodyPr wrap="square" rtlCol="0">
            <a:spAutoFit/>
          </a:bodyPr>
          <a:lstStyle/>
          <a:p>
            <a:r>
              <a:rPr lang="en-US" sz="2000" b="1" dirty="0">
                <a:solidFill>
                  <a:schemeClr val="bg1"/>
                </a:solidFill>
              </a:rPr>
              <a:t>D</a:t>
            </a:r>
          </a:p>
        </p:txBody>
      </p:sp>
      <p:sp>
        <p:nvSpPr>
          <p:cNvPr id="10" name="TextBox 9"/>
          <p:cNvSpPr txBox="1"/>
          <p:nvPr/>
        </p:nvSpPr>
        <p:spPr>
          <a:xfrm>
            <a:off x="8351949" y="3208210"/>
            <a:ext cx="231820" cy="400110"/>
          </a:xfrm>
          <a:prstGeom prst="rect">
            <a:avLst/>
          </a:prstGeom>
          <a:noFill/>
        </p:spPr>
        <p:txBody>
          <a:bodyPr wrap="square" rtlCol="0">
            <a:spAutoFit/>
          </a:bodyPr>
          <a:lstStyle/>
          <a:p>
            <a:r>
              <a:rPr lang="en-US" sz="2000" b="1" dirty="0">
                <a:solidFill>
                  <a:schemeClr val="bg1"/>
                </a:solidFill>
              </a:rPr>
              <a:t>C</a:t>
            </a:r>
          </a:p>
        </p:txBody>
      </p:sp>
      <p:sp>
        <p:nvSpPr>
          <p:cNvPr id="11" name="TextBox 10"/>
          <p:cNvSpPr txBox="1"/>
          <p:nvPr/>
        </p:nvSpPr>
        <p:spPr>
          <a:xfrm>
            <a:off x="5893389" y="2084679"/>
            <a:ext cx="231820" cy="400110"/>
          </a:xfrm>
          <a:prstGeom prst="rect">
            <a:avLst/>
          </a:prstGeom>
          <a:noFill/>
        </p:spPr>
        <p:txBody>
          <a:bodyPr wrap="square" rtlCol="0">
            <a:spAutoFit/>
          </a:bodyPr>
          <a:lstStyle/>
          <a:p>
            <a:r>
              <a:rPr lang="en-US" sz="2000" b="1" dirty="0"/>
              <a:t>1</a:t>
            </a:r>
          </a:p>
        </p:txBody>
      </p:sp>
      <p:sp>
        <p:nvSpPr>
          <p:cNvPr id="12" name="TextBox 11"/>
          <p:cNvSpPr txBox="1"/>
          <p:nvPr/>
        </p:nvSpPr>
        <p:spPr>
          <a:xfrm>
            <a:off x="8573268" y="1395242"/>
            <a:ext cx="231820" cy="400110"/>
          </a:xfrm>
          <a:prstGeom prst="rect">
            <a:avLst/>
          </a:prstGeom>
          <a:noFill/>
        </p:spPr>
        <p:txBody>
          <a:bodyPr wrap="square" rtlCol="0">
            <a:spAutoFit/>
          </a:bodyPr>
          <a:lstStyle/>
          <a:p>
            <a:r>
              <a:rPr lang="en-US" sz="2000" b="1" dirty="0"/>
              <a:t>2</a:t>
            </a:r>
          </a:p>
        </p:txBody>
      </p:sp>
      <p:sp>
        <p:nvSpPr>
          <p:cNvPr id="13" name="TextBox 12"/>
          <p:cNvSpPr txBox="1"/>
          <p:nvPr/>
        </p:nvSpPr>
        <p:spPr>
          <a:xfrm>
            <a:off x="8583769" y="1861723"/>
            <a:ext cx="231820" cy="400110"/>
          </a:xfrm>
          <a:prstGeom prst="rect">
            <a:avLst/>
          </a:prstGeom>
          <a:noFill/>
        </p:spPr>
        <p:txBody>
          <a:bodyPr wrap="square" rtlCol="0">
            <a:spAutoFit/>
          </a:bodyPr>
          <a:lstStyle/>
          <a:p>
            <a:r>
              <a:rPr lang="en-US" sz="2000" b="1" dirty="0"/>
              <a:t>3</a:t>
            </a:r>
          </a:p>
        </p:txBody>
      </p:sp>
      <p:sp>
        <p:nvSpPr>
          <p:cNvPr id="14" name="TextBox 13"/>
          <p:cNvSpPr txBox="1"/>
          <p:nvPr/>
        </p:nvSpPr>
        <p:spPr>
          <a:xfrm>
            <a:off x="8984836" y="2480720"/>
            <a:ext cx="231820" cy="400110"/>
          </a:xfrm>
          <a:prstGeom prst="rect">
            <a:avLst/>
          </a:prstGeom>
          <a:noFill/>
        </p:spPr>
        <p:txBody>
          <a:bodyPr wrap="square" rtlCol="0">
            <a:spAutoFit/>
          </a:bodyPr>
          <a:lstStyle/>
          <a:p>
            <a:r>
              <a:rPr lang="en-US" sz="2000" b="1" dirty="0"/>
              <a:t>4</a:t>
            </a:r>
          </a:p>
        </p:txBody>
      </p:sp>
      <p:sp>
        <p:nvSpPr>
          <p:cNvPr id="15" name="TextBox 14"/>
          <p:cNvSpPr txBox="1"/>
          <p:nvPr/>
        </p:nvSpPr>
        <p:spPr>
          <a:xfrm>
            <a:off x="10635803" y="963815"/>
            <a:ext cx="231820" cy="400110"/>
          </a:xfrm>
          <a:prstGeom prst="rect">
            <a:avLst/>
          </a:prstGeom>
          <a:noFill/>
        </p:spPr>
        <p:txBody>
          <a:bodyPr wrap="square" rtlCol="0">
            <a:spAutoFit/>
          </a:bodyPr>
          <a:lstStyle/>
          <a:p>
            <a:r>
              <a:rPr lang="en-US" sz="2000" b="1" dirty="0"/>
              <a:t>5</a:t>
            </a:r>
          </a:p>
        </p:txBody>
      </p:sp>
      <p:sp>
        <p:nvSpPr>
          <p:cNvPr id="17" name="TextBox 16"/>
          <p:cNvSpPr txBox="1"/>
          <p:nvPr/>
        </p:nvSpPr>
        <p:spPr>
          <a:xfrm>
            <a:off x="10117256" y="1431161"/>
            <a:ext cx="231820" cy="400110"/>
          </a:xfrm>
          <a:prstGeom prst="rect">
            <a:avLst/>
          </a:prstGeom>
          <a:noFill/>
        </p:spPr>
        <p:txBody>
          <a:bodyPr wrap="square" rtlCol="0">
            <a:spAutoFit/>
          </a:bodyPr>
          <a:lstStyle/>
          <a:p>
            <a:r>
              <a:rPr lang="en-US" sz="2000" b="1" dirty="0"/>
              <a:t>6</a:t>
            </a:r>
          </a:p>
        </p:txBody>
      </p:sp>
      <p:sp>
        <p:nvSpPr>
          <p:cNvPr id="18" name="TextBox 17"/>
          <p:cNvSpPr txBox="1"/>
          <p:nvPr/>
        </p:nvSpPr>
        <p:spPr>
          <a:xfrm>
            <a:off x="10594463" y="2704589"/>
            <a:ext cx="231820" cy="400110"/>
          </a:xfrm>
          <a:prstGeom prst="rect">
            <a:avLst/>
          </a:prstGeom>
          <a:noFill/>
        </p:spPr>
        <p:txBody>
          <a:bodyPr wrap="square" rtlCol="0">
            <a:spAutoFit/>
          </a:bodyPr>
          <a:lstStyle/>
          <a:p>
            <a:r>
              <a:rPr lang="en-US" sz="2000" b="1" dirty="0"/>
              <a:t>8</a:t>
            </a:r>
          </a:p>
        </p:txBody>
      </p:sp>
      <p:sp>
        <p:nvSpPr>
          <p:cNvPr id="19" name="TextBox 18"/>
          <p:cNvSpPr txBox="1"/>
          <p:nvPr/>
        </p:nvSpPr>
        <p:spPr>
          <a:xfrm>
            <a:off x="10125000" y="2442964"/>
            <a:ext cx="231820" cy="400110"/>
          </a:xfrm>
          <a:prstGeom prst="rect">
            <a:avLst/>
          </a:prstGeom>
          <a:noFill/>
        </p:spPr>
        <p:txBody>
          <a:bodyPr wrap="square" rtlCol="0">
            <a:spAutoFit/>
          </a:bodyPr>
          <a:lstStyle/>
          <a:p>
            <a:r>
              <a:rPr lang="en-US" sz="2000" b="1" dirty="0"/>
              <a:t>7</a:t>
            </a:r>
          </a:p>
        </p:txBody>
      </p:sp>
      <p:sp>
        <p:nvSpPr>
          <p:cNvPr id="20" name="TextBox 19"/>
          <p:cNvSpPr txBox="1"/>
          <p:nvPr/>
        </p:nvSpPr>
        <p:spPr>
          <a:xfrm>
            <a:off x="7112589" y="3303879"/>
            <a:ext cx="231820" cy="400110"/>
          </a:xfrm>
          <a:prstGeom prst="rect">
            <a:avLst/>
          </a:prstGeom>
          <a:noFill/>
        </p:spPr>
        <p:txBody>
          <a:bodyPr wrap="square" rtlCol="0">
            <a:spAutoFit/>
          </a:bodyPr>
          <a:lstStyle/>
          <a:p>
            <a:r>
              <a:rPr lang="en-US" sz="2000" b="1" dirty="0"/>
              <a:t>1</a:t>
            </a:r>
          </a:p>
        </p:txBody>
      </p:sp>
      <p:sp>
        <p:nvSpPr>
          <p:cNvPr id="21" name="TextBox 20"/>
          <p:cNvSpPr txBox="1"/>
          <p:nvPr/>
        </p:nvSpPr>
        <p:spPr>
          <a:xfrm>
            <a:off x="10414716" y="1861723"/>
            <a:ext cx="231820" cy="400110"/>
          </a:xfrm>
          <a:prstGeom prst="rect">
            <a:avLst/>
          </a:prstGeom>
          <a:noFill/>
        </p:spPr>
        <p:txBody>
          <a:bodyPr wrap="square" rtlCol="0">
            <a:spAutoFit/>
          </a:bodyPr>
          <a:lstStyle/>
          <a:p>
            <a:r>
              <a:rPr lang="en-US" sz="2000" b="1" dirty="0"/>
              <a:t>9</a:t>
            </a:r>
          </a:p>
        </p:txBody>
      </p:sp>
    </p:spTree>
    <p:extLst>
      <p:ext uri="{BB962C8B-B14F-4D97-AF65-F5344CB8AC3E}">
        <p14:creationId xmlns:p14="http://schemas.microsoft.com/office/powerpoint/2010/main" val="57721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896" y="143056"/>
            <a:ext cx="10515600" cy="1325563"/>
          </a:xfrm>
        </p:spPr>
        <p:txBody>
          <a:bodyPr/>
          <a:lstStyle/>
          <a:p>
            <a:r>
              <a:rPr lang="en-US" sz="3600" dirty="0"/>
              <a:t>Roofing Info </a:t>
            </a:r>
            <a:br>
              <a:rPr lang="en-US" dirty="0"/>
            </a:br>
            <a:r>
              <a:rPr lang="en-US" sz="2800" i="1" dirty="0"/>
              <a:t>Cost and Pricing Variables  </a:t>
            </a:r>
          </a:p>
        </p:txBody>
      </p:sp>
      <p:sp>
        <p:nvSpPr>
          <p:cNvPr id="10" name="TextBox 9"/>
          <p:cNvSpPr txBox="1"/>
          <p:nvPr/>
        </p:nvSpPr>
        <p:spPr>
          <a:xfrm>
            <a:off x="507836" y="2141291"/>
            <a:ext cx="4922181" cy="3785652"/>
          </a:xfrm>
          <a:prstGeom prst="rect">
            <a:avLst/>
          </a:prstGeom>
          <a:noFill/>
        </p:spPr>
        <p:txBody>
          <a:bodyPr wrap="none" rtlCol="0">
            <a:spAutoFit/>
          </a:bodyPr>
          <a:lstStyle/>
          <a:p>
            <a:r>
              <a:rPr lang="en-US" sz="2000" dirty="0">
                <a:latin typeface="+mj-lt"/>
              </a:rPr>
              <a:t>Pricing considerations that influence total cost</a:t>
            </a:r>
          </a:p>
          <a:p>
            <a:pPr marL="285750" indent="-285750">
              <a:buFont typeface="Arial" panose="020B0604020202020204" pitchFamily="34" charset="0"/>
              <a:buChar char="•"/>
            </a:pPr>
            <a:r>
              <a:rPr lang="en-US" sz="2000" dirty="0">
                <a:latin typeface="+mj-lt"/>
              </a:rPr>
              <a:t>Number of roof layers</a:t>
            </a:r>
          </a:p>
          <a:p>
            <a:pPr marL="285750" indent="-285750">
              <a:buFont typeface="Arial" panose="020B0604020202020204" pitchFamily="34" charset="0"/>
              <a:buChar char="•"/>
            </a:pPr>
            <a:r>
              <a:rPr lang="en-US" sz="2000" dirty="0">
                <a:latin typeface="+mj-lt"/>
              </a:rPr>
              <a:t>Stripping off old roof vs. cover</a:t>
            </a:r>
          </a:p>
          <a:p>
            <a:pPr marL="285750" indent="-285750">
              <a:buFont typeface="Arial" panose="020B0604020202020204" pitchFamily="34" charset="0"/>
              <a:buChar char="•"/>
            </a:pPr>
            <a:r>
              <a:rPr lang="en-US" sz="2000" dirty="0">
                <a:latin typeface="+mj-lt"/>
              </a:rPr>
              <a:t>Decking and structural repairs </a:t>
            </a:r>
          </a:p>
          <a:p>
            <a:pPr marL="285750" indent="-285750">
              <a:buFont typeface="Arial" panose="020B0604020202020204" pitchFamily="34" charset="0"/>
              <a:buChar char="•"/>
            </a:pPr>
            <a:r>
              <a:rPr lang="en-US" sz="2000" dirty="0">
                <a:latin typeface="+mj-lt"/>
              </a:rPr>
              <a:t>Insulation requirements type/location</a:t>
            </a:r>
          </a:p>
          <a:p>
            <a:pPr marL="285750" indent="-285750">
              <a:buFont typeface="Arial" panose="020B0604020202020204" pitchFamily="34" charset="0"/>
              <a:buChar char="•"/>
            </a:pPr>
            <a:r>
              <a:rPr lang="en-US" sz="2000" dirty="0">
                <a:latin typeface="+mj-lt"/>
              </a:rPr>
              <a:t>Material type (cap)</a:t>
            </a:r>
          </a:p>
          <a:p>
            <a:pPr marL="285750" indent="-285750">
              <a:buFont typeface="Arial" panose="020B0604020202020204" pitchFamily="34" charset="0"/>
              <a:buChar char="•"/>
            </a:pPr>
            <a:r>
              <a:rPr lang="en-US" sz="2000" dirty="0">
                <a:latin typeface="+mj-lt"/>
              </a:rPr>
              <a:t>Asbestos mitigation </a:t>
            </a:r>
          </a:p>
          <a:p>
            <a:pPr marL="285750" indent="-285750">
              <a:buFont typeface="Arial" panose="020B0604020202020204" pitchFamily="34" charset="0"/>
              <a:buChar char="•"/>
            </a:pPr>
            <a:r>
              <a:rPr lang="en-US" sz="2000" dirty="0">
                <a:latin typeface="+mj-lt"/>
              </a:rPr>
              <a:t>Roof penetrations</a:t>
            </a:r>
          </a:p>
          <a:p>
            <a:pPr marL="285750" indent="-285750">
              <a:buFont typeface="Arial" panose="020B0604020202020204" pitchFamily="34" charset="0"/>
              <a:buChar char="•"/>
            </a:pPr>
            <a:r>
              <a:rPr lang="en-US" sz="2000" dirty="0">
                <a:latin typeface="+mj-lt"/>
              </a:rPr>
              <a:t>Compliance to  energy codes </a:t>
            </a:r>
          </a:p>
          <a:p>
            <a:pPr marL="285750" indent="-285750">
              <a:buFont typeface="Arial" panose="020B0604020202020204" pitchFamily="34" charset="0"/>
              <a:buChar char="•"/>
            </a:pPr>
            <a:r>
              <a:rPr lang="en-US" sz="2000" dirty="0">
                <a:latin typeface="+mj-lt"/>
              </a:rPr>
              <a:t>Warranty </a:t>
            </a:r>
          </a:p>
          <a:p>
            <a:pPr marL="285750" indent="-285750">
              <a:buFont typeface="Arial" panose="020B0604020202020204" pitchFamily="34" charset="0"/>
              <a:buChar char="•"/>
            </a:pPr>
            <a:endParaRPr lang="en-US" sz="2000" dirty="0">
              <a:latin typeface="+mj-lt"/>
            </a:endParaRPr>
          </a:p>
          <a:p>
            <a:endParaRPr lang="en-US" sz="2000" dirty="0">
              <a:latin typeface="+mj-lt"/>
            </a:endParaRPr>
          </a:p>
        </p:txBody>
      </p:sp>
      <p:sp>
        <p:nvSpPr>
          <p:cNvPr id="13" name="TextBox 12"/>
          <p:cNvSpPr txBox="1"/>
          <p:nvPr/>
        </p:nvSpPr>
        <p:spPr>
          <a:xfrm>
            <a:off x="6660777" y="4034117"/>
            <a:ext cx="4294499" cy="1938992"/>
          </a:xfrm>
          <a:prstGeom prst="rect">
            <a:avLst/>
          </a:prstGeom>
          <a:noFill/>
        </p:spPr>
        <p:txBody>
          <a:bodyPr wrap="square" rtlCol="0">
            <a:spAutoFit/>
          </a:bodyPr>
          <a:lstStyle/>
          <a:p>
            <a:r>
              <a:rPr lang="en-US" sz="2000" dirty="0">
                <a:latin typeface="+mj-lt"/>
              </a:rPr>
              <a:t>For this presentation the following</a:t>
            </a:r>
          </a:p>
          <a:p>
            <a:r>
              <a:rPr lang="en-US" sz="2000" dirty="0">
                <a:latin typeface="+mj-lt"/>
              </a:rPr>
              <a:t>standard costs will be used</a:t>
            </a:r>
          </a:p>
          <a:p>
            <a:pPr marL="285750" indent="-285750">
              <a:buFont typeface="Arial" panose="020B0604020202020204" pitchFamily="34" charset="0"/>
              <a:buChar char="•"/>
            </a:pPr>
            <a:r>
              <a:rPr lang="en-US" sz="2000" dirty="0">
                <a:latin typeface="+mj-lt"/>
              </a:rPr>
              <a:t>All sloped comp roofs $5.00 sqft.</a:t>
            </a:r>
          </a:p>
          <a:p>
            <a:pPr marL="285750" indent="-285750">
              <a:buFont typeface="Arial" panose="020B0604020202020204" pitchFamily="34" charset="0"/>
              <a:buChar char="•"/>
            </a:pPr>
            <a:r>
              <a:rPr lang="en-US" sz="2000" dirty="0">
                <a:latin typeface="+mj-lt"/>
              </a:rPr>
              <a:t>Flat roofs @ $7.00 sqft. </a:t>
            </a:r>
          </a:p>
          <a:p>
            <a:pPr marL="285750" indent="-285750">
              <a:buFont typeface="Arial" panose="020B0604020202020204" pitchFamily="34" charset="0"/>
              <a:buChar char="•"/>
            </a:pPr>
            <a:r>
              <a:rPr lang="en-US" sz="2000" dirty="0">
                <a:latin typeface="+mj-lt"/>
              </a:rPr>
              <a:t>Metal roofs @ $10.50 sqft.</a:t>
            </a:r>
          </a:p>
          <a:p>
            <a:pPr marL="285750" indent="-285750">
              <a:buFont typeface="Arial" panose="020B0604020202020204" pitchFamily="34" charset="0"/>
              <a:buChar char="•"/>
            </a:pPr>
            <a:r>
              <a:rPr lang="en-US" sz="2000" dirty="0">
                <a:latin typeface="+mj-lt"/>
              </a:rPr>
              <a:t>Roof coatings @ $2.25 sqft.</a:t>
            </a:r>
          </a:p>
        </p:txBody>
      </p:sp>
      <p:sp>
        <p:nvSpPr>
          <p:cNvPr id="3" name="Rectangle 2">
            <a:extLst>
              <a:ext uri="{FF2B5EF4-FFF2-40B4-BE49-F238E27FC236}">
                <a16:creationId xmlns:a16="http://schemas.microsoft.com/office/drawing/2014/main" id="{3AFF56A5-6331-449C-84F4-7CB10E95A50D}"/>
              </a:ext>
            </a:extLst>
          </p:cNvPr>
          <p:cNvSpPr/>
          <p:nvPr/>
        </p:nvSpPr>
        <p:spPr>
          <a:xfrm>
            <a:off x="6660777" y="2159220"/>
            <a:ext cx="6096000" cy="1323439"/>
          </a:xfrm>
          <a:prstGeom prst="rect">
            <a:avLst/>
          </a:prstGeom>
        </p:spPr>
        <p:txBody>
          <a:bodyPr>
            <a:spAutoFit/>
          </a:bodyPr>
          <a:lstStyle/>
          <a:p>
            <a:r>
              <a:rPr lang="en-US" sz="2000" dirty="0">
                <a:latin typeface="+mj-lt"/>
              </a:rPr>
              <a:t>Cost of delaying</a:t>
            </a:r>
          </a:p>
          <a:p>
            <a:pPr marL="342900" indent="-342900">
              <a:buFont typeface="Arial" panose="020B0604020202020204" pitchFamily="34" charset="0"/>
              <a:buChar char="•"/>
            </a:pPr>
            <a:r>
              <a:rPr lang="en-US" sz="2000" dirty="0">
                <a:latin typeface="+mj-lt"/>
              </a:rPr>
              <a:t>Mold</a:t>
            </a:r>
          </a:p>
          <a:p>
            <a:pPr marL="342900" indent="-342900">
              <a:buFont typeface="Arial" panose="020B0604020202020204" pitchFamily="34" charset="0"/>
              <a:buChar char="•"/>
            </a:pPr>
            <a:r>
              <a:rPr lang="en-US" sz="2000" dirty="0">
                <a:latin typeface="+mj-lt"/>
              </a:rPr>
              <a:t>Compromised decking</a:t>
            </a:r>
          </a:p>
          <a:p>
            <a:pPr marL="342900" indent="-342900">
              <a:buFont typeface="Arial" panose="020B0604020202020204" pitchFamily="34" charset="0"/>
              <a:buChar char="•"/>
            </a:pPr>
            <a:r>
              <a:rPr lang="en-US" sz="2000" dirty="0">
                <a:latin typeface="+mj-lt"/>
              </a:rPr>
              <a:t>Structural Failure  </a:t>
            </a:r>
          </a:p>
        </p:txBody>
      </p:sp>
    </p:spTree>
    <p:extLst>
      <p:ext uri="{BB962C8B-B14F-4D97-AF65-F5344CB8AC3E}">
        <p14:creationId xmlns:p14="http://schemas.microsoft.com/office/powerpoint/2010/main" val="19236272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0000"/>
            <a:lum/>
          </a:blip>
          <a:srcRect/>
          <a:stretch>
            <a:fillRect t="-17000" b="-17000"/>
          </a:stretch>
        </a:blipFill>
        <a:effectLst/>
      </p:bgPr>
    </p:bg>
    <p:spTree>
      <p:nvGrpSpPr>
        <p:cNvPr id="1" name=""/>
        <p:cNvGrpSpPr/>
        <p:nvPr/>
      </p:nvGrpSpPr>
      <p:grpSpPr>
        <a:xfrm>
          <a:off x="0" y="0"/>
          <a:ext cx="0" cy="0"/>
          <a:chOff x="0" y="0"/>
          <a:chExt cx="0" cy="0"/>
        </a:xfrm>
      </p:grpSpPr>
      <p:sp>
        <p:nvSpPr>
          <p:cNvPr id="5" name="TextBox 4"/>
          <p:cNvSpPr txBox="1"/>
          <p:nvPr/>
        </p:nvSpPr>
        <p:spPr>
          <a:xfrm>
            <a:off x="270257" y="1521"/>
            <a:ext cx="3078663" cy="1077218"/>
          </a:xfrm>
          <a:prstGeom prst="rect">
            <a:avLst/>
          </a:prstGeom>
          <a:noFill/>
        </p:spPr>
        <p:txBody>
          <a:bodyPr wrap="none" rtlCol="0">
            <a:spAutoFit/>
          </a:bodyPr>
          <a:lstStyle/>
          <a:p>
            <a:r>
              <a:rPr lang="en-US" sz="3600" dirty="0">
                <a:latin typeface="+mj-lt"/>
              </a:rPr>
              <a:t>WHS</a:t>
            </a:r>
          </a:p>
          <a:p>
            <a:r>
              <a:rPr lang="en-US" sz="2800" i="1" dirty="0"/>
              <a:t> </a:t>
            </a:r>
            <a:r>
              <a:rPr lang="en-US" sz="2800" i="1" dirty="0">
                <a:latin typeface="+mj-lt"/>
              </a:rPr>
              <a:t>ROOFING ANALYSIS</a:t>
            </a:r>
          </a:p>
        </p:txBody>
      </p:sp>
      <p:graphicFrame>
        <p:nvGraphicFramePr>
          <p:cNvPr id="6" name="Table 5"/>
          <p:cNvGraphicFramePr>
            <a:graphicFrameLocks noGrp="1"/>
          </p:cNvGraphicFramePr>
          <p:nvPr>
            <p:extLst>
              <p:ext uri="{D42A27DB-BD31-4B8C-83A1-F6EECF244321}">
                <p14:modId xmlns:p14="http://schemas.microsoft.com/office/powerpoint/2010/main" val="3682200728"/>
              </p:ext>
            </p:extLst>
          </p:nvPr>
        </p:nvGraphicFramePr>
        <p:xfrm>
          <a:off x="270257" y="1448071"/>
          <a:ext cx="11615843" cy="3810681"/>
        </p:xfrm>
        <a:graphic>
          <a:graphicData uri="http://schemas.openxmlformats.org/drawingml/2006/table">
            <a:tbl>
              <a:tblPr firstRow="1" bandRow="1">
                <a:tableStyleId>{7DF18680-E054-41AD-8BC1-D1AEF772440D}</a:tableStyleId>
              </a:tblPr>
              <a:tblGrid>
                <a:gridCol w="2630775">
                  <a:extLst>
                    <a:ext uri="{9D8B030D-6E8A-4147-A177-3AD203B41FA5}">
                      <a16:colId xmlns:a16="http://schemas.microsoft.com/office/drawing/2014/main" val="20000"/>
                    </a:ext>
                  </a:extLst>
                </a:gridCol>
                <a:gridCol w="967285">
                  <a:extLst>
                    <a:ext uri="{9D8B030D-6E8A-4147-A177-3AD203B41FA5}">
                      <a16:colId xmlns:a16="http://schemas.microsoft.com/office/drawing/2014/main" val="20001"/>
                    </a:ext>
                  </a:extLst>
                </a:gridCol>
                <a:gridCol w="1462658">
                  <a:extLst>
                    <a:ext uri="{9D8B030D-6E8A-4147-A177-3AD203B41FA5}">
                      <a16:colId xmlns:a16="http://schemas.microsoft.com/office/drawing/2014/main" val="20002"/>
                    </a:ext>
                  </a:extLst>
                </a:gridCol>
                <a:gridCol w="872958">
                  <a:extLst>
                    <a:ext uri="{9D8B030D-6E8A-4147-A177-3AD203B41FA5}">
                      <a16:colId xmlns:a16="http://schemas.microsoft.com/office/drawing/2014/main" val="20003"/>
                    </a:ext>
                  </a:extLst>
                </a:gridCol>
                <a:gridCol w="1214298">
                  <a:extLst>
                    <a:ext uri="{9D8B030D-6E8A-4147-A177-3AD203B41FA5}">
                      <a16:colId xmlns:a16="http://schemas.microsoft.com/office/drawing/2014/main" val="20004"/>
                    </a:ext>
                  </a:extLst>
                </a:gridCol>
                <a:gridCol w="1159099">
                  <a:extLst>
                    <a:ext uri="{9D8B030D-6E8A-4147-A177-3AD203B41FA5}">
                      <a16:colId xmlns:a16="http://schemas.microsoft.com/office/drawing/2014/main" val="20005"/>
                    </a:ext>
                  </a:extLst>
                </a:gridCol>
                <a:gridCol w="1970332">
                  <a:extLst>
                    <a:ext uri="{9D8B030D-6E8A-4147-A177-3AD203B41FA5}">
                      <a16:colId xmlns:a16="http://schemas.microsoft.com/office/drawing/2014/main" val="20006"/>
                    </a:ext>
                  </a:extLst>
                </a:gridCol>
                <a:gridCol w="1338438">
                  <a:extLst>
                    <a:ext uri="{9D8B030D-6E8A-4147-A177-3AD203B41FA5}">
                      <a16:colId xmlns:a16="http://schemas.microsoft.com/office/drawing/2014/main" val="20007"/>
                    </a:ext>
                  </a:extLst>
                </a:gridCol>
              </a:tblGrid>
              <a:tr h="342129">
                <a:tc>
                  <a:txBody>
                    <a:bodyPr/>
                    <a:lstStyle/>
                    <a:p>
                      <a:r>
                        <a:rPr lang="en-US" sz="1400" dirty="0">
                          <a:latin typeface="+mj-lt"/>
                        </a:rPr>
                        <a:t>Name /Area</a:t>
                      </a:r>
                    </a:p>
                  </a:txBody>
                  <a:tcPr/>
                </a:tc>
                <a:tc>
                  <a:txBody>
                    <a:bodyPr/>
                    <a:lstStyle/>
                    <a:p>
                      <a:r>
                        <a:rPr lang="en-US" sz="1400" dirty="0" err="1">
                          <a:latin typeface="+mj-lt"/>
                        </a:rPr>
                        <a:t>Sqft</a:t>
                      </a:r>
                      <a:r>
                        <a:rPr lang="en-US" sz="1400" dirty="0">
                          <a:latin typeface="+mj-lt"/>
                        </a:rPr>
                        <a:t>.</a:t>
                      </a:r>
                    </a:p>
                  </a:txBody>
                  <a:tcPr/>
                </a:tc>
                <a:tc>
                  <a:txBody>
                    <a:bodyPr/>
                    <a:lstStyle/>
                    <a:p>
                      <a:r>
                        <a:rPr lang="en-US" sz="1400" dirty="0">
                          <a:latin typeface="+mj-lt"/>
                        </a:rPr>
                        <a:t>Type</a:t>
                      </a:r>
                    </a:p>
                  </a:txBody>
                  <a:tcPr/>
                </a:tc>
                <a:tc>
                  <a:txBody>
                    <a:bodyPr/>
                    <a:lstStyle/>
                    <a:p>
                      <a:r>
                        <a:rPr lang="en-US" sz="1400" dirty="0">
                          <a:latin typeface="+mj-lt"/>
                        </a:rPr>
                        <a:t>Grade</a:t>
                      </a:r>
                    </a:p>
                    <a:p>
                      <a:r>
                        <a:rPr lang="en-US" sz="1400" dirty="0">
                          <a:latin typeface="+mj-lt"/>
                        </a:rPr>
                        <a:t>(key</a:t>
                      </a:r>
                      <a:r>
                        <a:rPr lang="en-US" sz="1400" baseline="0" dirty="0">
                          <a:latin typeface="+mj-lt"/>
                        </a:rPr>
                        <a:t> below)</a:t>
                      </a:r>
                      <a:endParaRPr lang="en-US" sz="1400" dirty="0">
                        <a:latin typeface="+mj-lt"/>
                      </a:endParaRPr>
                    </a:p>
                  </a:txBody>
                  <a:tcPr/>
                </a:tc>
                <a:tc>
                  <a:txBody>
                    <a:bodyPr/>
                    <a:lstStyle/>
                    <a:p>
                      <a:r>
                        <a:rPr lang="en-US" sz="1400" dirty="0">
                          <a:latin typeface="+mj-lt"/>
                        </a:rPr>
                        <a:t>Remaining</a:t>
                      </a:r>
                      <a:r>
                        <a:rPr lang="en-US" sz="1400" baseline="0" dirty="0">
                          <a:latin typeface="+mj-lt"/>
                        </a:rPr>
                        <a:t> Life</a:t>
                      </a:r>
                      <a:endParaRPr lang="en-US" sz="1400" dirty="0">
                        <a:latin typeface="+mj-lt"/>
                      </a:endParaRPr>
                    </a:p>
                  </a:txBody>
                  <a:tcPr/>
                </a:tc>
                <a:tc>
                  <a:txBody>
                    <a:bodyPr/>
                    <a:lstStyle/>
                    <a:p>
                      <a:r>
                        <a:rPr lang="en-US" sz="1400" dirty="0">
                          <a:latin typeface="+mj-lt"/>
                        </a:rPr>
                        <a:t>Cost</a:t>
                      </a:r>
                      <a:r>
                        <a:rPr lang="en-US" sz="1400" baseline="0" dirty="0">
                          <a:latin typeface="+mj-lt"/>
                        </a:rPr>
                        <a:t>  (NA if past 10 years)</a:t>
                      </a:r>
                      <a:endParaRPr lang="en-US" sz="1400" dirty="0">
                        <a:latin typeface="+mj-lt"/>
                      </a:endParaRPr>
                    </a:p>
                  </a:txBody>
                  <a:tcPr/>
                </a:tc>
                <a:tc>
                  <a:txBody>
                    <a:bodyPr/>
                    <a:lstStyle/>
                    <a:p>
                      <a:r>
                        <a:rPr lang="en-US" sz="1400" dirty="0">
                          <a:latin typeface="+mj-lt"/>
                        </a:rPr>
                        <a:t>Expect Life</a:t>
                      </a:r>
                    </a:p>
                  </a:txBody>
                  <a:tcPr/>
                </a:tc>
                <a:tc>
                  <a:txBody>
                    <a:bodyPr/>
                    <a:lstStyle/>
                    <a:p>
                      <a:r>
                        <a:rPr lang="en-US" sz="1400" dirty="0">
                          <a:latin typeface="+mj-lt"/>
                        </a:rPr>
                        <a:t>Note</a:t>
                      </a:r>
                    </a:p>
                  </a:txBody>
                  <a:tcPr/>
                </a:tc>
                <a:extLst>
                  <a:ext uri="{0D108BD9-81ED-4DB2-BD59-A6C34878D82A}">
                    <a16:rowId xmlns:a16="http://schemas.microsoft.com/office/drawing/2014/main" val="10000"/>
                  </a:ext>
                </a:extLst>
              </a:tr>
              <a:tr h="342129">
                <a:tc>
                  <a:txBody>
                    <a:bodyPr/>
                    <a:lstStyle/>
                    <a:p>
                      <a:pPr marL="0" indent="0">
                        <a:buNone/>
                      </a:pPr>
                      <a:r>
                        <a:rPr lang="en-US" sz="1400" dirty="0">
                          <a:latin typeface="+mj-lt"/>
                        </a:rPr>
                        <a:t>Stadium (1)</a:t>
                      </a:r>
                    </a:p>
                  </a:txBody>
                  <a:tcPr/>
                </a:tc>
                <a:tc>
                  <a:txBody>
                    <a:bodyPr/>
                    <a:lstStyle/>
                    <a:p>
                      <a:r>
                        <a:rPr lang="en-US" sz="1400" dirty="0">
                          <a:latin typeface="+mj-lt"/>
                        </a:rPr>
                        <a:t>11,700</a:t>
                      </a:r>
                    </a:p>
                  </a:txBody>
                  <a:tcPr/>
                </a:tc>
                <a:tc>
                  <a:txBody>
                    <a:bodyPr/>
                    <a:lstStyle/>
                    <a:p>
                      <a:r>
                        <a:rPr lang="en-US" sz="1400" dirty="0">
                          <a:latin typeface="+mj-lt"/>
                        </a:rPr>
                        <a:t>Metal</a:t>
                      </a:r>
                    </a:p>
                  </a:txBody>
                  <a:tcPr/>
                </a:tc>
                <a:tc>
                  <a:txBody>
                    <a:bodyPr/>
                    <a:lstStyle/>
                    <a:p>
                      <a:r>
                        <a:rPr lang="en-US" sz="1400" dirty="0">
                          <a:latin typeface="+mj-lt"/>
                        </a:rPr>
                        <a:t>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87.5%</a:t>
                      </a:r>
                    </a:p>
                  </a:txBody>
                  <a:tcPr/>
                </a:tc>
                <a:tc>
                  <a:txBody>
                    <a:bodyPr/>
                    <a:lstStyle/>
                    <a:p>
                      <a:r>
                        <a:rPr lang="en-US" sz="1400" dirty="0">
                          <a:latin typeface="+mj-lt"/>
                        </a:rPr>
                        <a:t>N/A</a:t>
                      </a:r>
                    </a:p>
                  </a:txBody>
                  <a:tcPr/>
                </a:tc>
                <a:tc>
                  <a:txBody>
                    <a:bodyPr/>
                    <a:lstStyle/>
                    <a:p>
                      <a:r>
                        <a:rPr lang="en-US" sz="1400" dirty="0">
                          <a:latin typeface="+mj-lt"/>
                        </a:rPr>
                        <a:t>30-50 year (40) </a:t>
                      </a:r>
                    </a:p>
                  </a:txBody>
                  <a:tcPr/>
                </a:tc>
                <a:tc>
                  <a:txBody>
                    <a:bodyPr/>
                    <a:lstStyle/>
                    <a:p>
                      <a:endParaRPr lang="en-US" sz="1400" dirty="0">
                        <a:latin typeface="+mj-lt"/>
                      </a:endParaRPr>
                    </a:p>
                  </a:txBody>
                  <a:tcPr/>
                </a:tc>
                <a:extLst>
                  <a:ext uri="{0D108BD9-81ED-4DB2-BD59-A6C34878D82A}">
                    <a16:rowId xmlns:a16="http://schemas.microsoft.com/office/drawing/2014/main" val="10001"/>
                  </a:ext>
                </a:extLst>
              </a:tr>
              <a:tr h="342129">
                <a:tc>
                  <a:txBody>
                    <a:bodyPr/>
                    <a:lstStyle/>
                    <a:p>
                      <a:pPr marL="0" indent="0">
                        <a:buNone/>
                      </a:pPr>
                      <a:r>
                        <a:rPr lang="en-US" sz="1400" dirty="0">
                          <a:latin typeface="+mj-lt"/>
                        </a:rPr>
                        <a:t>Locker Room (2)</a:t>
                      </a:r>
                    </a:p>
                  </a:txBody>
                  <a:tcPr/>
                </a:tc>
                <a:tc>
                  <a:txBody>
                    <a:bodyPr/>
                    <a:lstStyle/>
                    <a:p>
                      <a:r>
                        <a:rPr lang="en-US" sz="1400" dirty="0">
                          <a:latin typeface="+mj-lt"/>
                        </a:rPr>
                        <a:t>10,250</a:t>
                      </a:r>
                    </a:p>
                  </a:txBody>
                  <a:tcPr/>
                </a:tc>
                <a:tc>
                  <a:txBody>
                    <a:bodyPr/>
                    <a:lstStyle/>
                    <a:p>
                      <a:r>
                        <a:rPr lang="en-US" sz="1400" dirty="0">
                          <a:latin typeface="+mj-lt"/>
                        </a:rPr>
                        <a:t>Metal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87.5%</a:t>
                      </a:r>
                    </a:p>
                  </a:txBody>
                  <a:tcPr/>
                </a:tc>
                <a:tc>
                  <a:txBody>
                    <a:bodyPr/>
                    <a:lstStyle/>
                    <a:p>
                      <a:r>
                        <a:rPr lang="en-US" sz="1400" dirty="0">
                          <a:latin typeface="+mj-lt"/>
                        </a:rPr>
                        <a:t>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30-50 year (40)  </a:t>
                      </a:r>
                    </a:p>
                  </a:txBody>
                  <a:tcPr/>
                </a:tc>
                <a:tc>
                  <a:txBody>
                    <a:bodyPr/>
                    <a:lstStyle/>
                    <a:p>
                      <a:endParaRPr lang="en-US" sz="1400" dirty="0">
                        <a:latin typeface="+mj-lt"/>
                      </a:endParaRPr>
                    </a:p>
                  </a:txBody>
                  <a:tcPr/>
                </a:tc>
                <a:extLst>
                  <a:ext uri="{0D108BD9-81ED-4DB2-BD59-A6C34878D82A}">
                    <a16:rowId xmlns:a16="http://schemas.microsoft.com/office/drawing/2014/main" val="10002"/>
                  </a:ext>
                </a:extLst>
              </a:tr>
              <a:tr h="342129">
                <a:tc>
                  <a:txBody>
                    <a:bodyPr/>
                    <a:lstStyle/>
                    <a:p>
                      <a:pPr marL="0" indent="0">
                        <a:buNone/>
                      </a:pPr>
                      <a:r>
                        <a:rPr lang="en-US" sz="1400" dirty="0">
                          <a:latin typeface="+mj-lt"/>
                        </a:rPr>
                        <a:t>Gym (3)</a:t>
                      </a:r>
                    </a:p>
                  </a:txBody>
                  <a:tcPr/>
                </a:tc>
                <a:tc>
                  <a:txBody>
                    <a:bodyPr/>
                    <a:lstStyle/>
                    <a:p>
                      <a:r>
                        <a:rPr lang="en-US" sz="1400" dirty="0">
                          <a:latin typeface="+mj-lt"/>
                        </a:rPr>
                        <a:t>49,675</a:t>
                      </a:r>
                    </a:p>
                  </a:txBody>
                  <a:tcPr/>
                </a:tc>
                <a:tc>
                  <a:txBody>
                    <a:bodyPr/>
                    <a:lstStyle/>
                    <a:p>
                      <a:r>
                        <a:rPr lang="en-US" sz="1400" dirty="0">
                          <a:latin typeface="+mj-lt"/>
                        </a:rPr>
                        <a:t>Composition</a:t>
                      </a:r>
                    </a:p>
                  </a:txBody>
                  <a:tcPr/>
                </a:tc>
                <a:tc>
                  <a:txBody>
                    <a:bodyPr/>
                    <a:lstStyle/>
                    <a:p>
                      <a:r>
                        <a:rPr lang="en-US" sz="1400" dirty="0">
                          <a:latin typeface="+mj-lt"/>
                        </a:rPr>
                        <a:t>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83%</a:t>
                      </a:r>
                    </a:p>
                  </a:txBody>
                  <a:tcPr/>
                </a:tc>
                <a:tc>
                  <a:txBody>
                    <a:bodyPr/>
                    <a:lstStyle/>
                    <a:p>
                      <a:r>
                        <a:rPr lang="en-US" sz="1400" dirty="0">
                          <a:latin typeface="+mj-lt"/>
                        </a:rPr>
                        <a:t>N/A</a:t>
                      </a:r>
                    </a:p>
                  </a:txBody>
                  <a:tcPr/>
                </a:tc>
                <a:tc>
                  <a:txBody>
                    <a:bodyPr/>
                    <a:lstStyle/>
                    <a:p>
                      <a:r>
                        <a:rPr lang="en-US" sz="1400" dirty="0">
                          <a:latin typeface="+mj-lt"/>
                        </a:rPr>
                        <a:t>30 year</a:t>
                      </a:r>
                    </a:p>
                  </a:txBody>
                  <a:tcPr/>
                </a:tc>
                <a:tc>
                  <a:txBody>
                    <a:bodyPr/>
                    <a:lstStyle/>
                    <a:p>
                      <a:endParaRPr lang="en-US" sz="1400" dirty="0">
                        <a:latin typeface="+mj-lt"/>
                      </a:endParaRPr>
                    </a:p>
                  </a:txBody>
                  <a:tcPr/>
                </a:tc>
                <a:extLst>
                  <a:ext uri="{0D108BD9-81ED-4DB2-BD59-A6C34878D82A}">
                    <a16:rowId xmlns:a16="http://schemas.microsoft.com/office/drawing/2014/main" val="10003"/>
                  </a:ext>
                </a:extLst>
              </a:tr>
              <a:tr h="342129">
                <a:tc>
                  <a:txBody>
                    <a:bodyPr/>
                    <a:lstStyle/>
                    <a:p>
                      <a:pPr marL="0" indent="0">
                        <a:buNone/>
                      </a:pPr>
                      <a:r>
                        <a:rPr lang="en-US" sz="1400" dirty="0">
                          <a:latin typeface="+mj-lt"/>
                        </a:rPr>
                        <a:t>Spin/Weight Room (4)</a:t>
                      </a:r>
                    </a:p>
                  </a:txBody>
                  <a:tcPr/>
                </a:tc>
                <a:tc>
                  <a:txBody>
                    <a:bodyPr/>
                    <a:lstStyle/>
                    <a:p>
                      <a:r>
                        <a:rPr lang="en-US" sz="1400" dirty="0">
                          <a:latin typeface="+mj-lt"/>
                        </a:rPr>
                        <a:t>7,000</a:t>
                      </a:r>
                    </a:p>
                  </a:txBody>
                  <a:tcPr/>
                </a:tc>
                <a:tc>
                  <a:txBody>
                    <a:bodyPr/>
                    <a:lstStyle/>
                    <a:p>
                      <a:r>
                        <a:rPr lang="en-US" sz="1400" dirty="0">
                          <a:latin typeface="+mj-lt"/>
                        </a:rPr>
                        <a:t>Metal</a:t>
                      </a:r>
                    </a:p>
                  </a:txBody>
                  <a:tcPr/>
                </a:tc>
                <a:tc>
                  <a:txBody>
                    <a:bodyPr/>
                    <a:lstStyle/>
                    <a:p>
                      <a:r>
                        <a:rPr lang="en-US" sz="1400" dirty="0">
                          <a:latin typeface="+mj-lt"/>
                        </a:rPr>
                        <a:t>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87.5%</a:t>
                      </a:r>
                    </a:p>
                  </a:txBody>
                  <a:tcPr/>
                </a:tc>
                <a:tc>
                  <a:txBody>
                    <a:bodyPr/>
                    <a:lstStyle/>
                    <a:p>
                      <a:r>
                        <a:rPr lang="en-US" sz="1400" dirty="0">
                          <a:latin typeface="+mj-lt"/>
                        </a:rPr>
                        <a:t>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30-50 year (40) </a:t>
                      </a:r>
                    </a:p>
                  </a:txBody>
                  <a:tcPr/>
                </a:tc>
                <a:tc>
                  <a:txBody>
                    <a:bodyPr/>
                    <a:lstStyle/>
                    <a:p>
                      <a:endParaRPr lang="en-US" sz="1400" dirty="0">
                        <a:latin typeface="+mj-lt"/>
                      </a:endParaRPr>
                    </a:p>
                  </a:txBody>
                  <a:tcPr/>
                </a:tc>
                <a:extLst>
                  <a:ext uri="{0D108BD9-81ED-4DB2-BD59-A6C34878D82A}">
                    <a16:rowId xmlns:a16="http://schemas.microsoft.com/office/drawing/2014/main" val="10004"/>
                  </a:ext>
                </a:extLst>
              </a:tr>
              <a:tr h="342129">
                <a:tc>
                  <a:txBody>
                    <a:bodyPr/>
                    <a:lstStyle/>
                    <a:p>
                      <a:pPr marL="0" indent="0">
                        <a:buNone/>
                      </a:pPr>
                      <a:r>
                        <a:rPr lang="en-US" sz="1400" dirty="0">
                          <a:latin typeface="+mj-lt"/>
                        </a:rPr>
                        <a:t>Classroom Wing  North</a:t>
                      </a:r>
                      <a:r>
                        <a:rPr lang="en-US" sz="1400" baseline="0" dirty="0">
                          <a:latin typeface="+mj-lt"/>
                        </a:rPr>
                        <a:t> (5)</a:t>
                      </a:r>
                      <a:endParaRPr lang="en-US" sz="1400" dirty="0">
                        <a:latin typeface="+mj-lt"/>
                      </a:endParaRPr>
                    </a:p>
                  </a:txBody>
                  <a:tcPr/>
                </a:tc>
                <a:tc>
                  <a:txBody>
                    <a:bodyPr/>
                    <a:lstStyle/>
                    <a:p>
                      <a:r>
                        <a:rPr lang="en-US" sz="1400" dirty="0">
                          <a:latin typeface="+mj-lt"/>
                        </a:rPr>
                        <a:t>26,426</a:t>
                      </a:r>
                    </a:p>
                  </a:txBody>
                  <a:tcPr/>
                </a:tc>
                <a:tc>
                  <a:txBody>
                    <a:bodyPr/>
                    <a:lstStyle/>
                    <a:p>
                      <a:r>
                        <a:rPr lang="en-US" sz="1400" dirty="0">
                          <a:latin typeface="+mj-lt"/>
                        </a:rPr>
                        <a:t>Composition</a:t>
                      </a:r>
                    </a:p>
                  </a:txBody>
                  <a:tcPr/>
                </a:tc>
                <a:tc>
                  <a:txBody>
                    <a:bodyPr/>
                    <a:lstStyle/>
                    <a:p>
                      <a:r>
                        <a:rPr lang="en-US" sz="1400" dirty="0">
                          <a:latin typeface="+mj-lt"/>
                        </a:rPr>
                        <a:t>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83%</a:t>
                      </a:r>
                    </a:p>
                  </a:txBody>
                  <a:tcPr/>
                </a:tc>
                <a:tc>
                  <a:txBody>
                    <a:bodyPr/>
                    <a:lstStyle/>
                    <a:p>
                      <a:r>
                        <a:rPr lang="en-US" sz="1400" dirty="0">
                          <a:latin typeface="+mj-lt"/>
                        </a:rPr>
                        <a:t>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30 year </a:t>
                      </a:r>
                    </a:p>
                  </a:txBody>
                  <a:tcPr/>
                </a:tc>
                <a:tc>
                  <a:txBody>
                    <a:bodyPr/>
                    <a:lstStyle/>
                    <a:p>
                      <a:endParaRPr lang="en-US" sz="1400" dirty="0">
                        <a:latin typeface="+mj-lt"/>
                      </a:endParaRPr>
                    </a:p>
                  </a:txBody>
                  <a:tcPr/>
                </a:tc>
                <a:extLst>
                  <a:ext uri="{0D108BD9-81ED-4DB2-BD59-A6C34878D82A}">
                    <a16:rowId xmlns:a16="http://schemas.microsoft.com/office/drawing/2014/main" val="10005"/>
                  </a:ext>
                </a:extLst>
              </a:tr>
              <a:tr h="342129">
                <a:tc>
                  <a:txBody>
                    <a:bodyPr/>
                    <a:lstStyle/>
                    <a:p>
                      <a:pPr marL="0" indent="0">
                        <a:buNone/>
                      </a:pPr>
                      <a:r>
                        <a:rPr lang="en-US" sz="1400" dirty="0">
                          <a:latin typeface="+mj-lt"/>
                        </a:rPr>
                        <a:t>Classroom Bridge North (6)</a:t>
                      </a:r>
                    </a:p>
                  </a:txBody>
                  <a:tcPr/>
                </a:tc>
                <a:tc>
                  <a:txBody>
                    <a:bodyPr/>
                    <a:lstStyle/>
                    <a:p>
                      <a:r>
                        <a:rPr lang="en-US" sz="1400" dirty="0">
                          <a:latin typeface="+mj-lt"/>
                        </a:rPr>
                        <a:t>5,720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Composition</a:t>
                      </a:r>
                    </a:p>
                  </a:txBody>
                  <a:tcPr/>
                </a:tc>
                <a:tc>
                  <a:txBody>
                    <a:bodyPr/>
                    <a:lstStyle/>
                    <a:p>
                      <a:r>
                        <a:rPr lang="en-US" sz="1400" dirty="0">
                          <a:latin typeface="+mj-lt"/>
                        </a:rPr>
                        <a:t>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83%</a:t>
                      </a:r>
                    </a:p>
                  </a:txBody>
                  <a:tcPr/>
                </a:tc>
                <a:tc>
                  <a:txBody>
                    <a:bodyPr/>
                    <a:lstStyle/>
                    <a:p>
                      <a:r>
                        <a:rPr lang="en-US" sz="1400" dirty="0">
                          <a:latin typeface="+mj-lt"/>
                        </a:rPr>
                        <a:t>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30 year</a:t>
                      </a:r>
                    </a:p>
                  </a:txBody>
                  <a:tcPr/>
                </a:tc>
                <a:tc>
                  <a:txBody>
                    <a:bodyPr/>
                    <a:lstStyle/>
                    <a:p>
                      <a:endParaRPr lang="en-US" sz="1400" dirty="0">
                        <a:latin typeface="+mj-lt"/>
                      </a:endParaRPr>
                    </a:p>
                  </a:txBody>
                  <a:tcPr/>
                </a:tc>
                <a:extLst>
                  <a:ext uri="{0D108BD9-81ED-4DB2-BD59-A6C34878D82A}">
                    <a16:rowId xmlns:a16="http://schemas.microsoft.com/office/drawing/2014/main" val="10006"/>
                  </a:ext>
                </a:extLst>
              </a:tr>
              <a:tr h="342129">
                <a:tc>
                  <a:txBody>
                    <a:bodyPr/>
                    <a:lstStyle/>
                    <a:p>
                      <a:pPr marL="0" indent="0">
                        <a:buNone/>
                      </a:pPr>
                      <a:r>
                        <a:rPr lang="en-US" sz="1400" dirty="0">
                          <a:latin typeface="+mj-lt"/>
                        </a:rPr>
                        <a:t>Classroom Bridge South (7)</a:t>
                      </a:r>
                    </a:p>
                  </a:txBody>
                  <a:tcPr/>
                </a:tc>
                <a:tc>
                  <a:txBody>
                    <a:bodyPr/>
                    <a:lstStyle/>
                    <a:p>
                      <a:r>
                        <a:rPr lang="en-US" sz="1400" dirty="0">
                          <a:latin typeface="+mj-lt"/>
                        </a:rPr>
                        <a:t>6,435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Composition</a:t>
                      </a:r>
                    </a:p>
                  </a:txBody>
                  <a:tcPr/>
                </a:tc>
                <a:tc>
                  <a:txBody>
                    <a:bodyPr/>
                    <a:lstStyle/>
                    <a:p>
                      <a:r>
                        <a:rPr lang="en-US" sz="1400" dirty="0">
                          <a:latin typeface="+mj-lt"/>
                        </a:rPr>
                        <a:t>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83%</a:t>
                      </a:r>
                    </a:p>
                  </a:txBody>
                  <a:tcPr/>
                </a:tc>
                <a:tc>
                  <a:txBody>
                    <a:bodyPr/>
                    <a:lstStyle/>
                    <a:p>
                      <a:r>
                        <a:rPr lang="en-US" sz="1400" dirty="0">
                          <a:latin typeface="+mj-lt"/>
                        </a:rPr>
                        <a:t>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30 year</a:t>
                      </a:r>
                    </a:p>
                  </a:txBody>
                  <a:tcPr/>
                </a:tc>
                <a:tc>
                  <a:txBody>
                    <a:bodyPr/>
                    <a:lstStyle/>
                    <a:p>
                      <a:endParaRPr lang="en-US" sz="1400" dirty="0">
                        <a:latin typeface="+mj-lt"/>
                      </a:endParaRPr>
                    </a:p>
                  </a:txBody>
                  <a:tcPr/>
                </a:tc>
                <a:extLst>
                  <a:ext uri="{0D108BD9-81ED-4DB2-BD59-A6C34878D82A}">
                    <a16:rowId xmlns:a16="http://schemas.microsoft.com/office/drawing/2014/main" val="10007"/>
                  </a:ext>
                </a:extLst>
              </a:tr>
              <a:tr h="3421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Classroom wing South (8)</a:t>
                      </a:r>
                    </a:p>
                  </a:txBody>
                  <a:tcPr/>
                </a:tc>
                <a:tc>
                  <a:txBody>
                    <a:bodyPr/>
                    <a:lstStyle/>
                    <a:p>
                      <a:r>
                        <a:rPr lang="en-US" sz="1400" dirty="0">
                          <a:latin typeface="+mj-lt"/>
                        </a:rPr>
                        <a:t>21,450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Composition</a:t>
                      </a:r>
                    </a:p>
                  </a:txBody>
                  <a:tcPr/>
                </a:tc>
                <a:tc>
                  <a:txBody>
                    <a:bodyPr/>
                    <a:lstStyle/>
                    <a:p>
                      <a:r>
                        <a:rPr lang="en-US" sz="1400" dirty="0">
                          <a:latin typeface="+mj-lt"/>
                        </a:rPr>
                        <a:t>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83%</a:t>
                      </a:r>
                    </a:p>
                  </a:txBody>
                  <a:tcPr/>
                </a:tc>
                <a:tc>
                  <a:txBody>
                    <a:bodyPr/>
                    <a:lstStyle/>
                    <a:p>
                      <a:r>
                        <a:rPr lang="en-US" sz="1400" dirty="0">
                          <a:latin typeface="+mj-lt"/>
                        </a:rPr>
                        <a:t>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30 year</a:t>
                      </a:r>
                    </a:p>
                  </a:txBody>
                  <a:tcPr/>
                </a:tc>
                <a:tc>
                  <a:txBody>
                    <a:bodyPr/>
                    <a:lstStyle/>
                    <a:p>
                      <a:endParaRPr lang="en-US" sz="1400" dirty="0">
                        <a:latin typeface="+mj-lt"/>
                      </a:endParaRPr>
                    </a:p>
                  </a:txBody>
                  <a:tcPr/>
                </a:tc>
                <a:extLst>
                  <a:ext uri="{0D108BD9-81ED-4DB2-BD59-A6C34878D82A}">
                    <a16:rowId xmlns:a16="http://schemas.microsoft.com/office/drawing/2014/main" val="10008"/>
                  </a:ext>
                </a:extLst>
              </a:tr>
              <a:tr h="3421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Entrance Awnings (9)</a:t>
                      </a:r>
                    </a:p>
                  </a:txBody>
                  <a:tcPr/>
                </a:tc>
                <a:tc>
                  <a:txBody>
                    <a:bodyPr/>
                    <a:lstStyle/>
                    <a:p>
                      <a:r>
                        <a:rPr lang="en-US" sz="1400" dirty="0">
                          <a:latin typeface="+mj-lt"/>
                        </a:rPr>
                        <a:t>1,800</a:t>
                      </a:r>
                    </a:p>
                  </a:txBody>
                  <a:tcPr/>
                </a:tc>
                <a:tc>
                  <a:txBody>
                    <a:bodyPr/>
                    <a:lstStyle/>
                    <a:p>
                      <a:r>
                        <a:rPr lang="en-US" sz="1400" dirty="0">
                          <a:latin typeface="+mj-lt"/>
                        </a:rPr>
                        <a:t>Metal </a:t>
                      </a:r>
                    </a:p>
                  </a:txBody>
                  <a:tcPr/>
                </a:tc>
                <a:tc>
                  <a:txBody>
                    <a:bodyPr/>
                    <a:lstStyle/>
                    <a:p>
                      <a:r>
                        <a:rPr lang="en-US" sz="1400" dirty="0">
                          <a:latin typeface="+mj-lt"/>
                        </a:rPr>
                        <a:t>B</a:t>
                      </a:r>
                    </a:p>
                  </a:txBody>
                  <a:tcPr/>
                </a:tc>
                <a:tc>
                  <a:txBody>
                    <a:bodyPr/>
                    <a:lstStyle/>
                    <a:p>
                      <a:r>
                        <a:rPr lang="en-US" sz="1400" dirty="0">
                          <a:latin typeface="+mj-lt"/>
                        </a:rPr>
                        <a:t>87.5%</a:t>
                      </a:r>
                    </a:p>
                  </a:txBody>
                  <a:tcPr/>
                </a:tc>
                <a:tc>
                  <a:txBody>
                    <a:bodyPr/>
                    <a:lstStyle/>
                    <a:p>
                      <a:r>
                        <a:rPr lang="en-US" sz="1400" dirty="0">
                          <a:latin typeface="+mj-lt"/>
                        </a:rPr>
                        <a:t>N/A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30-50 year (40) </a:t>
                      </a:r>
                    </a:p>
                  </a:txBody>
                  <a:tcPr/>
                </a:tc>
                <a:tc>
                  <a:txBody>
                    <a:bodyPr/>
                    <a:lstStyle/>
                    <a:p>
                      <a:endParaRPr lang="en-US" sz="1400" dirty="0">
                        <a:latin typeface="+mj-lt"/>
                      </a:endParaRPr>
                    </a:p>
                  </a:txBody>
                  <a:tcPr/>
                </a:tc>
                <a:extLst>
                  <a:ext uri="{0D108BD9-81ED-4DB2-BD59-A6C34878D82A}">
                    <a16:rowId xmlns:a16="http://schemas.microsoft.com/office/drawing/2014/main" val="10009"/>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632687414"/>
              </p:ext>
            </p:extLst>
          </p:nvPr>
        </p:nvGraphicFramePr>
        <p:xfrm>
          <a:off x="304122" y="5922434"/>
          <a:ext cx="11600010" cy="518160"/>
        </p:xfrm>
        <a:graphic>
          <a:graphicData uri="http://schemas.openxmlformats.org/drawingml/2006/table">
            <a:tbl>
              <a:tblPr firstRow="1" bandRow="1">
                <a:tableStyleId>{5C22544A-7EE6-4342-B048-85BDC9FD1C3A}</a:tableStyleId>
              </a:tblPr>
              <a:tblGrid>
                <a:gridCol w="267438">
                  <a:extLst>
                    <a:ext uri="{9D8B030D-6E8A-4147-A177-3AD203B41FA5}">
                      <a16:colId xmlns:a16="http://schemas.microsoft.com/office/drawing/2014/main" val="20000"/>
                    </a:ext>
                  </a:extLst>
                </a:gridCol>
                <a:gridCol w="1472328">
                  <a:extLst>
                    <a:ext uri="{9D8B030D-6E8A-4147-A177-3AD203B41FA5}">
                      <a16:colId xmlns:a16="http://schemas.microsoft.com/office/drawing/2014/main" val="20001"/>
                    </a:ext>
                  </a:extLst>
                </a:gridCol>
                <a:gridCol w="235078">
                  <a:extLst>
                    <a:ext uri="{9D8B030D-6E8A-4147-A177-3AD203B41FA5}">
                      <a16:colId xmlns:a16="http://schemas.microsoft.com/office/drawing/2014/main" val="20002"/>
                    </a:ext>
                  </a:extLst>
                </a:gridCol>
                <a:gridCol w="2083014">
                  <a:extLst>
                    <a:ext uri="{9D8B030D-6E8A-4147-A177-3AD203B41FA5}">
                      <a16:colId xmlns:a16="http://schemas.microsoft.com/office/drawing/2014/main" val="20003"/>
                    </a:ext>
                  </a:extLst>
                </a:gridCol>
                <a:gridCol w="329623">
                  <a:extLst>
                    <a:ext uri="{9D8B030D-6E8A-4147-A177-3AD203B41FA5}">
                      <a16:colId xmlns:a16="http://schemas.microsoft.com/office/drawing/2014/main" val="20004"/>
                    </a:ext>
                  </a:extLst>
                </a:gridCol>
                <a:gridCol w="1855875">
                  <a:extLst>
                    <a:ext uri="{9D8B030D-6E8A-4147-A177-3AD203B41FA5}">
                      <a16:colId xmlns:a16="http://schemas.microsoft.com/office/drawing/2014/main" val="20005"/>
                    </a:ext>
                  </a:extLst>
                </a:gridCol>
                <a:gridCol w="272195">
                  <a:extLst>
                    <a:ext uri="{9D8B030D-6E8A-4147-A177-3AD203B41FA5}">
                      <a16:colId xmlns:a16="http://schemas.microsoft.com/office/drawing/2014/main" val="20006"/>
                    </a:ext>
                  </a:extLst>
                </a:gridCol>
                <a:gridCol w="2018190">
                  <a:extLst>
                    <a:ext uri="{9D8B030D-6E8A-4147-A177-3AD203B41FA5}">
                      <a16:colId xmlns:a16="http://schemas.microsoft.com/office/drawing/2014/main" val="20007"/>
                    </a:ext>
                  </a:extLst>
                </a:gridCol>
                <a:gridCol w="245977">
                  <a:extLst>
                    <a:ext uri="{9D8B030D-6E8A-4147-A177-3AD203B41FA5}">
                      <a16:colId xmlns:a16="http://schemas.microsoft.com/office/drawing/2014/main" val="20008"/>
                    </a:ext>
                  </a:extLst>
                </a:gridCol>
                <a:gridCol w="2820292">
                  <a:extLst>
                    <a:ext uri="{9D8B030D-6E8A-4147-A177-3AD203B41FA5}">
                      <a16:colId xmlns:a16="http://schemas.microsoft.com/office/drawing/2014/main" val="20009"/>
                    </a:ext>
                  </a:extLst>
                </a:gridCol>
              </a:tblGrid>
              <a:tr h="424578">
                <a:tc>
                  <a:txBody>
                    <a:bodyPr/>
                    <a:lstStyle/>
                    <a:p>
                      <a:r>
                        <a:rPr lang="en-US" sz="1400" dirty="0">
                          <a:latin typeface="+mj-lt"/>
                        </a:rPr>
                        <a:t>A</a:t>
                      </a:r>
                    </a:p>
                  </a:txBody>
                  <a:tcPr/>
                </a:tc>
                <a:tc>
                  <a:txBody>
                    <a:bodyPr/>
                    <a:lstStyle/>
                    <a:p>
                      <a:r>
                        <a:rPr lang="en-US" sz="1400" dirty="0">
                          <a:latin typeface="+mj-lt"/>
                        </a:rPr>
                        <a:t>New </a:t>
                      </a:r>
                    </a:p>
                  </a:txBody>
                  <a:tcPr/>
                </a:tc>
                <a:tc>
                  <a:txBody>
                    <a:bodyPr/>
                    <a:lstStyle/>
                    <a:p>
                      <a:r>
                        <a:rPr lang="en-US" sz="1400" dirty="0">
                          <a:latin typeface="+mj-lt"/>
                        </a:rPr>
                        <a:t>B</a:t>
                      </a:r>
                    </a:p>
                  </a:txBody>
                  <a:tcPr/>
                </a:tc>
                <a:tc>
                  <a:txBody>
                    <a:bodyPr/>
                    <a:lstStyle/>
                    <a:p>
                      <a:r>
                        <a:rPr lang="en-US" sz="1400" dirty="0">
                          <a:latin typeface="+mj-lt"/>
                        </a:rPr>
                        <a:t>Near new condition &gt;75% </a:t>
                      </a:r>
                    </a:p>
                  </a:txBody>
                  <a:tcPr/>
                </a:tc>
                <a:tc>
                  <a:txBody>
                    <a:bodyPr/>
                    <a:lstStyle/>
                    <a:p>
                      <a:r>
                        <a:rPr lang="en-US" sz="1400" dirty="0">
                          <a:latin typeface="+mj-lt"/>
                        </a:rPr>
                        <a:t>C</a:t>
                      </a:r>
                    </a:p>
                  </a:txBody>
                  <a:tcPr/>
                </a:tc>
                <a:tc>
                  <a:txBody>
                    <a:bodyPr/>
                    <a:lstStyle/>
                    <a:p>
                      <a:r>
                        <a:rPr lang="en-US" sz="1400" dirty="0">
                          <a:latin typeface="+mj-lt"/>
                        </a:rPr>
                        <a:t>Mid life span &gt;50%</a:t>
                      </a:r>
                      <a:r>
                        <a:rPr lang="en-US" sz="1400" baseline="0" dirty="0">
                          <a:latin typeface="+mj-lt"/>
                        </a:rPr>
                        <a:t> </a:t>
                      </a:r>
                      <a:endParaRPr lang="en-US" sz="1400" dirty="0">
                        <a:latin typeface="+mj-lt"/>
                      </a:endParaRPr>
                    </a:p>
                  </a:txBody>
                  <a:tcPr/>
                </a:tc>
                <a:tc>
                  <a:txBody>
                    <a:bodyPr/>
                    <a:lstStyle/>
                    <a:p>
                      <a:r>
                        <a:rPr lang="en-US" sz="1400" dirty="0">
                          <a:latin typeface="+mj-lt"/>
                        </a:rPr>
                        <a:t>D</a:t>
                      </a:r>
                    </a:p>
                  </a:txBody>
                  <a:tcPr/>
                </a:tc>
                <a:tc>
                  <a:txBody>
                    <a:bodyPr/>
                    <a:lstStyle/>
                    <a:p>
                      <a:r>
                        <a:rPr lang="en-US" sz="1400" dirty="0">
                          <a:latin typeface="+mj-lt"/>
                        </a:rPr>
                        <a:t>Requires</a:t>
                      </a:r>
                      <a:r>
                        <a:rPr lang="en-US" sz="1400" baseline="0" dirty="0">
                          <a:latin typeface="+mj-lt"/>
                        </a:rPr>
                        <a:t> moderate &gt;repairs 25% </a:t>
                      </a:r>
                      <a:endParaRPr lang="en-US" sz="1400" dirty="0">
                        <a:latin typeface="+mj-lt"/>
                      </a:endParaRPr>
                    </a:p>
                  </a:txBody>
                  <a:tcPr/>
                </a:tc>
                <a:tc>
                  <a:txBody>
                    <a:bodyPr/>
                    <a:lstStyle/>
                    <a:p>
                      <a:r>
                        <a:rPr lang="en-US" sz="1400" dirty="0">
                          <a:latin typeface="+mj-lt"/>
                        </a:rPr>
                        <a:t>F</a:t>
                      </a:r>
                    </a:p>
                  </a:txBody>
                  <a:tcPr/>
                </a:tc>
                <a:tc>
                  <a:txBody>
                    <a:bodyPr/>
                    <a:lstStyle/>
                    <a:p>
                      <a:r>
                        <a:rPr lang="en-US" sz="1400" dirty="0">
                          <a:latin typeface="+mj-lt"/>
                        </a:rPr>
                        <a:t>Imminent failure,</a:t>
                      </a:r>
                      <a:r>
                        <a:rPr lang="en-US" sz="1400" baseline="0" dirty="0">
                          <a:latin typeface="+mj-lt"/>
                        </a:rPr>
                        <a:t> in need of replacement </a:t>
                      </a:r>
                      <a:endParaRPr lang="en-US" sz="1400" dirty="0">
                        <a:latin typeface="+mj-lt"/>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877236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74625"/>
            <a:ext cx="10515600" cy="1325563"/>
          </a:xfrm>
        </p:spPr>
        <p:txBody>
          <a:bodyPr/>
          <a:lstStyle/>
          <a:p>
            <a:r>
              <a:rPr lang="en-US" sz="3600" dirty="0"/>
              <a:t>WHS</a:t>
            </a:r>
            <a:br>
              <a:rPr lang="en-US" dirty="0"/>
            </a:br>
            <a:r>
              <a:rPr lang="en-US" sz="2800" i="1" dirty="0"/>
              <a:t>Blacktop Analysis </a:t>
            </a:r>
          </a:p>
        </p:txBody>
      </p:sp>
      <p:graphicFrame>
        <p:nvGraphicFramePr>
          <p:cNvPr id="5" name="Table 4"/>
          <p:cNvGraphicFramePr>
            <a:graphicFrameLocks noGrp="1"/>
          </p:cNvGraphicFramePr>
          <p:nvPr>
            <p:extLst>
              <p:ext uri="{D42A27DB-BD31-4B8C-83A1-F6EECF244321}">
                <p14:modId xmlns:p14="http://schemas.microsoft.com/office/powerpoint/2010/main" val="3321686464"/>
              </p:ext>
            </p:extLst>
          </p:nvPr>
        </p:nvGraphicFramePr>
        <p:xfrm>
          <a:off x="733426" y="1945685"/>
          <a:ext cx="10725148" cy="3485294"/>
        </p:xfrm>
        <a:graphic>
          <a:graphicData uri="http://schemas.openxmlformats.org/drawingml/2006/table">
            <a:tbl>
              <a:tblPr firstRow="1" bandRow="1">
                <a:tableStyleId>{7DF18680-E054-41AD-8BC1-D1AEF772440D}</a:tableStyleId>
              </a:tblPr>
              <a:tblGrid>
                <a:gridCol w="2070546">
                  <a:extLst>
                    <a:ext uri="{9D8B030D-6E8A-4147-A177-3AD203B41FA5}">
                      <a16:colId xmlns:a16="http://schemas.microsoft.com/office/drawing/2014/main" val="20000"/>
                    </a:ext>
                  </a:extLst>
                </a:gridCol>
                <a:gridCol w="965916">
                  <a:extLst>
                    <a:ext uri="{9D8B030D-6E8A-4147-A177-3AD203B41FA5}">
                      <a16:colId xmlns:a16="http://schemas.microsoft.com/office/drawing/2014/main" val="20001"/>
                    </a:ext>
                  </a:extLst>
                </a:gridCol>
                <a:gridCol w="1285027">
                  <a:extLst>
                    <a:ext uri="{9D8B030D-6E8A-4147-A177-3AD203B41FA5}">
                      <a16:colId xmlns:a16="http://schemas.microsoft.com/office/drawing/2014/main" val="20002"/>
                    </a:ext>
                  </a:extLst>
                </a:gridCol>
                <a:gridCol w="838107">
                  <a:extLst>
                    <a:ext uri="{9D8B030D-6E8A-4147-A177-3AD203B41FA5}">
                      <a16:colId xmlns:a16="http://schemas.microsoft.com/office/drawing/2014/main" val="20003"/>
                    </a:ext>
                  </a:extLst>
                </a:gridCol>
                <a:gridCol w="1296447">
                  <a:extLst>
                    <a:ext uri="{9D8B030D-6E8A-4147-A177-3AD203B41FA5}">
                      <a16:colId xmlns:a16="http://schemas.microsoft.com/office/drawing/2014/main" val="20004"/>
                    </a:ext>
                  </a:extLst>
                </a:gridCol>
                <a:gridCol w="1296447">
                  <a:extLst>
                    <a:ext uri="{9D8B030D-6E8A-4147-A177-3AD203B41FA5}">
                      <a16:colId xmlns:a16="http://schemas.microsoft.com/office/drawing/2014/main" val="20005"/>
                    </a:ext>
                  </a:extLst>
                </a:gridCol>
                <a:gridCol w="2972658">
                  <a:extLst>
                    <a:ext uri="{9D8B030D-6E8A-4147-A177-3AD203B41FA5}">
                      <a16:colId xmlns:a16="http://schemas.microsoft.com/office/drawing/2014/main" val="20006"/>
                    </a:ext>
                  </a:extLst>
                </a:gridCol>
              </a:tblGrid>
              <a:tr h="763187">
                <a:tc>
                  <a:txBody>
                    <a:bodyPr/>
                    <a:lstStyle/>
                    <a:p>
                      <a:r>
                        <a:rPr lang="en-US" sz="1400" dirty="0">
                          <a:latin typeface="+mj-lt"/>
                        </a:rPr>
                        <a:t>Name /Area</a:t>
                      </a:r>
                    </a:p>
                  </a:txBody>
                  <a:tcPr/>
                </a:tc>
                <a:tc>
                  <a:txBody>
                    <a:bodyPr/>
                    <a:lstStyle/>
                    <a:p>
                      <a:r>
                        <a:rPr lang="en-US" sz="1400" dirty="0" err="1">
                          <a:latin typeface="+mj-lt"/>
                        </a:rPr>
                        <a:t>Sqft</a:t>
                      </a:r>
                      <a:r>
                        <a:rPr lang="en-US" sz="1400" dirty="0">
                          <a:latin typeface="+mj-lt"/>
                        </a:rPr>
                        <a:t>.</a:t>
                      </a:r>
                    </a:p>
                  </a:txBody>
                  <a:tcPr/>
                </a:tc>
                <a:tc>
                  <a:txBody>
                    <a:bodyPr/>
                    <a:lstStyle/>
                    <a:p>
                      <a:r>
                        <a:rPr lang="en-US" sz="1400" dirty="0">
                          <a:latin typeface="+mj-lt"/>
                        </a:rPr>
                        <a:t>Current</a:t>
                      </a:r>
                    </a:p>
                    <a:p>
                      <a:r>
                        <a:rPr lang="en-US" sz="1400" dirty="0">
                          <a:latin typeface="+mj-lt"/>
                        </a:rPr>
                        <a:t>Type</a:t>
                      </a:r>
                    </a:p>
                  </a:txBody>
                  <a:tcPr/>
                </a:tc>
                <a:tc>
                  <a:txBody>
                    <a:bodyPr/>
                    <a:lstStyle/>
                    <a:p>
                      <a:r>
                        <a:rPr lang="en-US" sz="1400" dirty="0">
                          <a:latin typeface="+mj-lt"/>
                        </a:rPr>
                        <a:t>Grade</a:t>
                      </a:r>
                    </a:p>
                  </a:txBody>
                  <a:tcPr/>
                </a:tc>
                <a:tc>
                  <a:txBody>
                    <a:bodyPr/>
                    <a:lstStyle/>
                    <a:p>
                      <a:r>
                        <a:rPr lang="en-US" sz="1400" dirty="0">
                          <a:latin typeface="+mj-lt"/>
                        </a:rPr>
                        <a:t>Cost of Repair </a:t>
                      </a:r>
                      <a:r>
                        <a:rPr lang="en-US" sz="1400" dirty="0" err="1">
                          <a:latin typeface="+mj-lt"/>
                        </a:rPr>
                        <a:t>sqft</a:t>
                      </a:r>
                      <a:r>
                        <a:rPr lang="en-US" sz="1400" dirty="0">
                          <a:latin typeface="+mj-lt"/>
                        </a:rPr>
                        <a:t>.</a:t>
                      </a:r>
                    </a:p>
                  </a:txBody>
                  <a:tcPr/>
                </a:tc>
                <a:tc>
                  <a:txBody>
                    <a:bodyPr/>
                    <a:lstStyle/>
                    <a:p>
                      <a:r>
                        <a:rPr lang="en-US" sz="1400" dirty="0">
                          <a:latin typeface="+mj-lt"/>
                        </a:rPr>
                        <a:t>Extended </a:t>
                      </a:r>
                    </a:p>
                    <a:p>
                      <a:r>
                        <a:rPr lang="en-US" sz="1400" dirty="0">
                          <a:latin typeface="+mj-lt"/>
                        </a:rPr>
                        <a:t>Cost</a:t>
                      </a:r>
                    </a:p>
                  </a:txBody>
                  <a:tcPr/>
                </a:tc>
                <a:tc>
                  <a:txBody>
                    <a:bodyPr/>
                    <a:lstStyle/>
                    <a:p>
                      <a:r>
                        <a:rPr lang="en-US" sz="1400" dirty="0">
                          <a:latin typeface="+mj-lt"/>
                        </a:rPr>
                        <a:t>Note</a:t>
                      </a:r>
                    </a:p>
                  </a:txBody>
                  <a:tcPr/>
                </a:tc>
                <a:extLst>
                  <a:ext uri="{0D108BD9-81ED-4DB2-BD59-A6C34878D82A}">
                    <a16:rowId xmlns:a16="http://schemas.microsoft.com/office/drawing/2014/main" val="10000"/>
                  </a:ext>
                </a:extLst>
              </a:tr>
              <a:tr h="436107">
                <a:tc>
                  <a:txBody>
                    <a:bodyPr/>
                    <a:lstStyle/>
                    <a:p>
                      <a:r>
                        <a:rPr lang="en-US" sz="1400" dirty="0">
                          <a:latin typeface="+mj-lt"/>
                        </a:rPr>
                        <a:t>North parking  lot (A)</a:t>
                      </a:r>
                    </a:p>
                  </a:txBody>
                  <a:tcPr/>
                </a:tc>
                <a:tc>
                  <a:txBody>
                    <a:bodyPr/>
                    <a:lstStyle/>
                    <a:p>
                      <a:r>
                        <a:rPr lang="en-US" sz="1400" dirty="0">
                          <a:latin typeface="+mj-lt"/>
                        </a:rPr>
                        <a:t>89,785</a:t>
                      </a:r>
                    </a:p>
                  </a:txBody>
                  <a:tcPr/>
                </a:tc>
                <a:tc>
                  <a:txBody>
                    <a:bodyPr/>
                    <a:lstStyle/>
                    <a:p>
                      <a:r>
                        <a:rPr lang="en-US" sz="1400" dirty="0">
                          <a:latin typeface="+mj-lt"/>
                        </a:rPr>
                        <a:t>Blacktop</a:t>
                      </a:r>
                    </a:p>
                  </a:txBody>
                  <a:tcPr/>
                </a:tc>
                <a:tc>
                  <a:txBody>
                    <a:bodyPr/>
                    <a:lstStyle/>
                    <a:p>
                      <a:r>
                        <a:rPr lang="en-US" sz="1400" dirty="0">
                          <a:latin typeface="+mj-lt"/>
                        </a:rPr>
                        <a:t>A</a:t>
                      </a:r>
                    </a:p>
                  </a:txBody>
                  <a:tcPr/>
                </a:tc>
                <a:tc>
                  <a:txBody>
                    <a:bodyPr/>
                    <a:lstStyle/>
                    <a:p>
                      <a:r>
                        <a:rPr lang="en-US" sz="1400" dirty="0">
                          <a:latin typeface="+mj-lt"/>
                        </a:rPr>
                        <a:t>.36</a:t>
                      </a:r>
                    </a:p>
                  </a:txBody>
                  <a:tcPr/>
                </a:tc>
                <a:tc>
                  <a:txBody>
                    <a:bodyPr/>
                    <a:lstStyle/>
                    <a:p>
                      <a:r>
                        <a:rPr lang="en-US" sz="1400" dirty="0">
                          <a:latin typeface="+mj-lt"/>
                        </a:rPr>
                        <a:t>$32,322</a:t>
                      </a:r>
                    </a:p>
                  </a:txBody>
                  <a:tcPr/>
                </a:tc>
                <a:tc>
                  <a:txBody>
                    <a:bodyPr/>
                    <a:lstStyle/>
                    <a:p>
                      <a:r>
                        <a:rPr lang="en-US" sz="1400" dirty="0">
                          <a:latin typeface="+mj-lt"/>
                        </a:rPr>
                        <a:t>Sealcoat/stripe/repaired 2022/2026</a:t>
                      </a:r>
                    </a:p>
                  </a:txBody>
                  <a:tcPr/>
                </a:tc>
                <a:extLst>
                  <a:ext uri="{0D108BD9-81ED-4DB2-BD59-A6C34878D82A}">
                    <a16:rowId xmlns:a16="http://schemas.microsoft.com/office/drawing/2014/main" val="10001"/>
                  </a:ext>
                </a:extLst>
              </a:tr>
              <a:tr h="436107">
                <a:tc>
                  <a:txBody>
                    <a:bodyPr/>
                    <a:lstStyle/>
                    <a:p>
                      <a:r>
                        <a:rPr lang="en-US" sz="1400" dirty="0">
                          <a:latin typeface="+mj-lt"/>
                        </a:rPr>
                        <a:t>Sports field</a:t>
                      </a:r>
                      <a:r>
                        <a:rPr lang="en-US" sz="1400" baseline="0" dirty="0">
                          <a:latin typeface="+mj-lt"/>
                        </a:rPr>
                        <a:t> and stadium approaches (B)</a:t>
                      </a:r>
                    </a:p>
                    <a:p>
                      <a:r>
                        <a:rPr lang="en-US" sz="1400" baseline="0" dirty="0">
                          <a:latin typeface="+mj-lt"/>
                        </a:rPr>
                        <a:t>service rds.</a:t>
                      </a:r>
                      <a:endParaRPr lang="en-US" sz="1400" dirty="0">
                        <a:latin typeface="+mj-lt"/>
                      </a:endParaRPr>
                    </a:p>
                  </a:txBody>
                  <a:tcPr/>
                </a:tc>
                <a:tc>
                  <a:txBody>
                    <a:bodyPr/>
                    <a:lstStyle/>
                    <a:p>
                      <a:r>
                        <a:rPr lang="en-US" sz="1400" dirty="0">
                          <a:latin typeface="+mj-lt"/>
                        </a:rPr>
                        <a:t>40,500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Blacktop</a:t>
                      </a:r>
                    </a:p>
                  </a:txBody>
                  <a:tcPr/>
                </a:tc>
                <a:tc>
                  <a:txBody>
                    <a:bodyPr/>
                    <a:lstStyle/>
                    <a:p>
                      <a:r>
                        <a:rPr lang="en-US" sz="1400" dirty="0">
                          <a:latin typeface="+mj-lt"/>
                        </a:rPr>
                        <a:t>A</a:t>
                      </a:r>
                    </a:p>
                  </a:txBody>
                  <a:tcPr/>
                </a:tc>
                <a:tc>
                  <a:txBody>
                    <a:bodyPr/>
                    <a:lstStyle/>
                    <a:p>
                      <a:r>
                        <a:rPr lang="en-US" sz="1400" dirty="0">
                          <a:latin typeface="+mj-lt"/>
                        </a:rPr>
                        <a:t>.36</a:t>
                      </a:r>
                    </a:p>
                  </a:txBody>
                  <a:tcPr/>
                </a:tc>
                <a:tc>
                  <a:txBody>
                    <a:bodyPr/>
                    <a:lstStyle/>
                    <a:p>
                      <a:r>
                        <a:rPr lang="en-US" sz="1400" dirty="0">
                          <a:latin typeface="+mj-lt"/>
                        </a:rPr>
                        <a:t>$14,580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Sealcoat/stripe/repaired 2023/2028</a:t>
                      </a:r>
                    </a:p>
                  </a:txBody>
                  <a:tcPr/>
                </a:tc>
                <a:extLst>
                  <a:ext uri="{0D108BD9-81ED-4DB2-BD59-A6C34878D82A}">
                    <a16:rowId xmlns:a16="http://schemas.microsoft.com/office/drawing/2014/main" val="10002"/>
                  </a:ext>
                </a:extLst>
              </a:tr>
              <a:tr h="436107">
                <a:tc>
                  <a:txBody>
                    <a:bodyPr/>
                    <a:lstStyle/>
                    <a:p>
                      <a:r>
                        <a:rPr lang="en-US" sz="1400" dirty="0">
                          <a:latin typeface="+mj-lt"/>
                        </a:rPr>
                        <a:t>Gym</a:t>
                      </a:r>
                      <a:r>
                        <a:rPr lang="en-US" sz="1400" baseline="0" dirty="0">
                          <a:latin typeface="+mj-lt"/>
                        </a:rPr>
                        <a:t> parking and exit road (C)</a:t>
                      </a:r>
                      <a:endParaRPr lang="en-US" sz="1400" dirty="0">
                        <a:latin typeface="+mj-lt"/>
                      </a:endParaRPr>
                    </a:p>
                  </a:txBody>
                  <a:tcPr/>
                </a:tc>
                <a:tc>
                  <a:txBody>
                    <a:bodyPr/>
                    <a:lstStyle/>
                    <a:p>
                      <a:r>
                        <a:rPr lang="en-US" sz="1400" dirty="0">
                          <a:latin typeface="+mj-lt"/>
                        </a:rPr>
                        <a:t>82,500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Blacktop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j-lt"/>
                      </a:endParaRPr>
                    </a:p>
                  </a:txBody>
                  <a:tcPr/>
                </a:tc>
                <a:tc>
                  <a:txBody>
                    <a:bodyPr/>
                    <a:lstStyle/>
                    <a:p>
                      <a:r>
                        <a:rPr lang="en-US" sz="1400" dirty="0">
                          <a:latin typeface="+mj-lt"/>
                        </a:rPr>
                        <a:t>A</a:t>
                      </a:r>
                    </a:p>
                  </a:txBody>
                  <a:tcPr/>
                </a:tc>
                <a:tc>
                  <a:txBody>
                    <a:bodyPr/>
                    <a:lstStyle/>
                    <a:p>
                      <a:r>
                        <a:rPr lang="en-US" sz="1400" dirty="0">
                          <a:latin typeface="+mj-lt"/>
                        </a:rPr>
                        <a:t>.36</a:t>
                      </a:r>
                    </a:p>
                  </a:txBody>
                  <a:tcPr/>
                </a:tc>
                <a:tc>
                  <a:txBody>
                    <a:bodyPr/>
                    <a:lstStyle/>
                    <a:p>
                      <a:r>
                        <a:rPr lang="en-US" sz="1400" dirty="0">
                          <a:latin typeface="+mj-lt"/>
                        </a:rPr>
                        <a:t>$29,700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Sealcoat/stripe/repair 2022/2027</a:t>
                      </a:r>
                    </a:p>
                  </a:txBody>
                  <a:tcPr/>
                </a:tc>
                <a:extLst>
                  <a:ext uri="{0D108BD9-81ED-4DB2-BD59-A6C34878D82A}">
                    <a16:rowId xmlns:a16="http://schemas.microsoft.com/office/drawing/2014/main" val="10003"/>
                  </a:ext>
                </a:extLst>
              </a:tr>
              <a:tr h="436107">
                <a:tc>
                  <a:txBody>
                    <a:bodyPr/>
                    <a:lstStyle/>
                    <a:p>
                      <a:r>
                        <a:rPr lang="en-US" sz="1400" dirty="0">
                          <a:latin typeface="+mj-lt"/>
                        </a:rPr>
                        <a:t>Main parking west and entrance rd. (D)</a:t>
                      </a:r>
                    </a:p>
                  </a:txBody>
                  <a:tcPr/>
                </a:tc>
                <a:tc>
                  <a:txBody>
                    <a:bodyPr/>
                    <a:lstStyle/>
                    <a:p>
                      <a:r>
                        <a:rPr lang="en-US" sz="1400" dirty="0">
                          <a:latin typeface="+mj-lt"/>
                        </a:rPr>
                        <a:t>62,000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Blacktop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j-lt"/>
                      </a:endParaRPr>
                    </a:p>
                  </a:txBody>
                  <a:tcPr/>
                </a:tc>
                <a:tc>
                  <a:txBody>
                    <a:bodyPr/>
                    <a:lstStyle/>
                    <a:p>
                      <a:r>
                        <a:rPr lang="en-US" sz="1400" dirty="0">
                          <a:latin typeface="+mj-lt"/>
                        </a:rPr>
                        <a:t>A</a:t>
                      </a:r>
                    </a:p>
                  </a:txBody>
                  <a:tcPr/>
                </a:tc>
                <a:tc>
                  <a:txBody>
                    <a:bodyPr/>
                    <a:lstStyle/>
                    <a:p>
                      <a:r>
                        <a:rPr lang="en-US" sz="1400" dirty="0">
                          <a:latin typeface="+mj-lt"/>
                        </a:rPr>
                        <a:t>.36</a:t>
                      </a:r>
                    </a:p>
                  </a:txBody>
                  <a:tcPr/>
                </a:tc>
                <a:tc>
                  <a:txBody>
                    <a:bodyPr/>
                    <a:lstStyle/>
                    <a:p>
                      <a:r>
                        <a:rPr lang="en-US" sz="1400" dirty="0">
                          <a:latin typeface="+mj-lt"/>
                        </a:rPr>
                        <a:t>$22,320</a:t>
                      </a:r>
                    </a:p>
                  </a:txBody>
                  <a:tcPr/>
                </a:tc>
                <a:tc>
                  <a:txBody>
                    <a:bodyPr/>
                    <a:lstStyle/>
                    <a:p>
                      <a:r>
                        <a:rPr lang="en-US" sz="1400" dirty="0">
                          <a:latin typeface="+mj-lt"/>
                        </a:rPr>
                        <a:t>Sealcoat/stripe/repair</a:t>
                      </a:r>
                    </a:p>
                    <a:p>
                      <a:r>
                        <a:rPr lang="en-US" sz="1400" dirty="0">
                          <a:latin typeface="+mj-lt"/>
                        </a:rPr>
                        <a:t>2021/2026/2031</a:t>
                      </a:r>
                    </a:p>
                  </a:txBody>
                  <a:tcPr/>
                </a:tc>
                <a:extLst>
                  <a:ext uri="{0D108BD9-81ED-4DB2-BD59-A6C34878D82A}">
                    <a16:rowId xmlns:a16="http://schemas.microsoft.com/office/drawing/2014/main" val="10004"/>
                  </a:ext>
                </a:extLst>
              </a:tr>
              <a:tr h="436107">
                <a:tc>
                  <a:txBody>
                    <a:bodyPr/>
                    <a:lstStyle/>
                    <a:p>
                      <a:r>
                        <a:rPr lang="en-US" sz="1400" dirty="0">
                          <a:latin typeface="+mj-lt"/>
                        </a:rPr>
                        <a:t>Main parking east (E)</a:t>
                      </a:r>
                    </a:p>
                  </a:txBody>
                  <a:tcPr/>
                </a:tc>
                <a:tc>
                  <a:txBody>
                    <a:bodyPr/>
                    <a:lstStyle/>
                    <a:p>
                      <a:r>
                        <a:rPr lang="en-US" sz="1400" dirty="0">
                          <a:latin typeface="+mj-lt"/>
                        </a:rPr>
                        <a:t>64,980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Blacktop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j-lt"/>
                      </a:endParaRPr>
                    </a:p>
                  </a:txBody>
                  <a:tcPr/>
                </a:tc>
                <a:tc>
                  <a:txBody>
                    <a:bodyPr/>
                    <a:lstStyle/>
                    <a:p>
                      <a:r>
                        <a:rPr lang="en-US" sz="1400" dirty="0">
                          <a:latin typeface="+mj-lt"/>
                        </a:rPr>
                        <a:t>A</a:t>
                      </a:r>
                    </a:p>
                  </a:txBody>
                  <a:tcPr/>
                </a:tc>
                <a:tc>
                  <a:txBody>
                    <a:bodyPr/>
                    <a:lstStyle/>
                    <a:p>
                      <a:r>
                        <a:rPr lang="en-US" sz="1400" dirty="0">
                          <a:latin typeface="+mj-lt"/>
                        </a:rPr>
                        <a:t>.36</a:t>
                      </a:r>
                    </a:p>
                  </a:txBody>
                  <a:tcPr/>
                </a:tc>
                <a:tc>
                  <a:txBody>
                    <a:bodyPr/>
                    <a:lstStyle/>
                    <a:p>
                      <a:r>
                        <a:rPr lang="en-US" sz="1400" dirty="0">
                          <a:latin typeface="+mj-lt"/>
                        </a:rPr>
                        <a:t>$23,392</a:t>
                      </a:r>
                    </a:p>
                  </a:txBody>
                  <a:tcPr/>
                </a:tc>
                <a:tc>
                  <a:txBody>
                    <a:bodyPr/>
                    <a:lstStyle/>
                    <a:p>
                      <a:r>
                        <a:rPr lang="en-US" sz="1400" dirty="0">
                          <a:latin typeface="+mj-lt"/>
                        </a:rPr>
                        <a:t>Sealcoat/stripe/repair</a:t>
                      </a:r>
                    </a:p>
                    <a:p>
                      <a:r>
                        <a:rPr lang="en-US" sz="1400" dirty="0">
                          <a:latin typeface="+mj-lt"/>
                        </a:rPr>
                        <a:t>2022/2027</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03209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74625"/>
            <a:ext cx="10515600" cy="1325563"/>
          </a:xfrm>
        </p:spPr>
        <p:txBody>
          <a:bodyPr/>
          <a:lstStyle/>
          <a:p>
            <a:r>
              <a:rPr lang="en-US" sz="3600" dirty="0"/>
              <a:t>WHS</a:t>
            </a:r>
            <a:br>
              <a:rPr lang="en-US" dirty="0"/>
            </a:br>
            <a:r>
              <a:rPr lang="en-US" sz="2800" i="1" dirty="0"/>
              <a:t>Flooring </a:t>
            </a:r>
          </a:p>
        </p:txBody>
      </p:sp>
      <p:sp>
        <p:nvSpPr>
          <p:cNvPr id="3" name="Content Placeholder 2"/>
          <p:cNvSpPr>
            <a:spLocks noGrp="1"/>
          </p:cNvSpPr>
          <p:nvPr>
            <p:ph idx="1"/>
          </p:nvPr>
        </p:nvSpPr>
        <p:spPr/>
        <p:txBody>
          <a:bodyPr/>
          <a:lstStyle/>
          <a:p>
            <a:r>
              <a:rPr lang="en-US" dirty="0">
                <a:latin typeface="+mj-lt"/>
              </a:rPr>
              <a:t>All Flooring &gt;10 years </a:t>
            </a:r>
          </a:p>
        </p:txBody>
      </p:sp>
    </p:spTree>
    <p:extLst>
      <p:ext uri="{BB962C8B-B14F-4D97-AF65-F5344CB8AC3E}">
        <p14:creationId xmlns:p14="http://schemas.microsoft.com/office/powerpoint/2010/main" val="7516379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8150" y="288925"/>
            <a:ext cx="10515600" cy="1325563"/>
          </a:xfrm>
        </p:spPr>
        <p:txBody>
          <a:bodyPr/>
          <a:lstStyle/>
          <a:p>
            <a:r>
              <a:rPr lang="en-US" sz="3600" dirty="0"/>
              <a:t>WHS</a:t>
            </a:r>
            <a:br>
              <a:rPr lang="en-US" b="1" dirty="0"/>
            </a:br>
            <a:r>
              <a:rPr lang="en-US" sz="2800" i="1" dirty="0"/>
              <a:t>HVAC</a:t>
            </a:r>
          </a:p>
        </p:txBody>
      </p:sp>
      <p:sp>
        <p:nvSpPr>
          <p:cNvPr id="3" name="Content Placeholder 2"/>
          <p:cNvSpPr>
            <a:spLocks noGrp="1"/>
          </p:cNvSpPr>
          <p:nvPr>
            <p:ph idx="1"/>
          </p:nvPr>
        </p:nvSpPr>
        <p:spPr/>
        <p:txBody>
          <a:bodyPr/>
          <a:lstStyle/>
          <a:p>
            <a:r>
              <a:rPr lang="en-US" dirty="0">
                <a:latin typeface="+mj-lt"/>
              </a:rPr>
              <a:t>Two Fulton high efficiency boilers</a:t>
            </a:r>
          </a:p>
          <a:p>
            <a:r>
              <a:rPr lang="en-US" dirty="0">
                <a:latin typeface="+mj-lt"/>
              </a:rPr>
              <a:t>Multiple HW/CW air handlers </a:t>
            </a:r>
          </a:p>
          <a:p>
            <a:r>
              <a:rPr lang="en-US" dirty="0">
                <a:latin typeface="+mj-lt"/>
              </a:rPr>
              <a:t>Multiple MAU with heat recovery </a:t>
            </a:r>
          </a:p>
          <a:p>
            <a:r>
              <a:rPr lang="en-US" dirty="0">
                <a:latin typeface="+mj-lt"/>
              </a:rPr>
              <a:t>No major maintenance expected within 10 years other than routine preventive maintenance and inspections</a:t>
            </a:r>
          </a:p>
        </p:txBody>
      </p:sp>
    </p:spTree>
    <p:extLst>
      <p:ext uri="{BB962C8B-B14F-4D97-AF65-F5344CB8AC3E}">
        <p14:creationId xmlns:p14="http://schemas.microsoft.com/office/powerpoint/2010/main" val="31889498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5492" y="238515"/>
            <a:ext cx="10515600" cy="1325563"/>
          </a:xfrm>
        </p:spPr>
        <p:txBody>
          <a:bodyPr/>
          <a:lstStyle/>
          <a:p>
            <a:r>
              <a:rPr lang="en-US" sz="3600" dirty="0"/>
              <a:t>WHS</a:t>
            </a:r>
            <a:br>
              <a:rPr lang="en-US" dirty="0"/>
            </a:br>
            <a:r>
              <a:rPr lang="en-US" sz="2800" i="1" dirty="0"/>
              <a:t>Structural and Exterior </a:t>
            </a:r>
          </a:p>
        </p:txBody>
      </p:sp>
      <p:sp>
        <p:nvSpPr>
          <p:cNvPr id="3" name="Content Placeholder 2"/>
          <p:cNvSpPr>
            <a:spLocks noGrp="1"/>
          </p:cNvSpPr>
          <p:nvPr>
            <p:ph idx="1"/>
          </p:nvPr>
        </p:nvSpPr>
        <p:spPr>
          <a:xfrm>
            <a:off x="838200" y="1918615"/>
            <a:ext cx="10515600" cy="4351338"/>
          </a:xfrm>
        </p:spPr>
        <p:txBody>
          <a:bodyPr/>
          <a:lstStyle/>
          <a:p>
            <a:r>
              <a:rPr lang="en-US" sz="2400" dirty="0">
                <a:latin typeface="+mj-lt"/>
              </a:rPr>
              <a:t>Built to seismic design category D (high seismic vulnerability)</a:t>
            </a:r>
          </a:p>
          <a:p>
            <a:r>
              <a:rPr lang="en-US" sz="2400" dirty="0">
                <a:latin typeface="+mj-lt"/>
              </a:rPr>
              <a:t>No structural cost expected within 10 years </a:t>
            </a:r>
          </a:p>
          <a:p>
            <a:endParaRPr lang="en-US" dirty="0">
              <a:latin typeface="+mj-lt"/>
            </a:endParaRPr>
          </a:p>
        </p:txBody>
      </p:sp>
      <p:graphicFrame>
        <p:nvGraphicFramePr>
          <p:cNvPr id="5" name="Table 4"/>
          <p:cNvGraphicFramePr>
            <a:graphicFrameLocks noGrp="1"/>
          </p:cNvGraphicFramePr>
          <p:nvPr>
            <p:extLst>
              <p:ext uri="{D42A27DB-BD31-4B8C-83A1-F6EECF244321}">
                <p14:modId xmlns:p14="http://schemas.microsoft.com/office/powerpoint/2010/main" val="1541103129"/>
              </p:ext>
            </p:extLst>
          </p:nvPr>
        </p:nvGraphicFramePr>
        <p:xfrm>
          <a:off x="1478484" y="3269236"/>
          <a:ext cx="8109615" cy="2457717"/>
        </p:xfrm>
        <a:graphic>
          <a:graphicData uri="http://schemas.openxmlformats.org/drawingml/2006/table">
            <a:tbl>
              <a:tblPr firstRow="1" bandRow="1">
                <a:tableStyleId>{5C22544A-7EE6-4342-B048-85BDC9FD1C3A}</a:tableStyleId>
              </a:tblPr>
              <a:tblGrid>
                <a:gridCol w="2167154">
                  <a:extLst>
                    <a:ext uri="{9D8B030D-6E8A-4147-A177-3AD203B41FA5}">
                      <a16:colId xmlns:a16="http://schemas.microsoft.com/office/drawing/2014/main" val="20000"/>
                    </a:ext>
                  </a:extLst>
                </a:gridCol>
                <a:gridCol w="5942461">
                  <a:extLst>
                    <a:ext uri="{9D8B030D-6E8A-4147-A177-3AD203B41FA5}">
                      <a16:colId xmlns:a16="http://schemas.microsoft.com/office/drawing/2014/main" val="20001"/>
                    </a:ext>
                  </a:extLst>
                </a:gridCol>
              </a:tblGrid>
              <a:tr h="603517">
                <a:tc>
                  <a:txBody>
                    <a:bodyPr/>
                    <a:lstStyle/>
                    <a:p>
                      <a:r>
                        <a:rPr lang="en-US" sz="1400" dirty="0">
                          <a:latin typeface="+mj-lt"/>
                        </a:rPr>
                        <a:t>Seismic Design </a:t>
                      </a:r>
                    </a:p>
                    <a:p>
                      <a:r>
                        <a:rPr lang="en-US" sz="1400" dirty="0">
                          <a:latin typeface="+mj-lt"/>
                        </a:rPr>
                        <a:t>Category</a:t>
                      </a:r>
                      <a:r>
                        <a:rPr lang="en-US" sz="1400" baseline="0" dirty="0">
                          <a:latin typeface="+mj-lt"/>
                        </a:rPr>
                        <a:t> (SDC)</a:t>
                      </a:r>
                      <a:endParaRPr lang="en-US" sz="1400" dirty="0">
                        <a:latin typeface="+mj-lt"/>
                      </a:endParaRPr>
                    </a:p>
                  </a:txBody>
                  <a:tcPr/>
                </a:tc>
                <a:tc>
                  <a:txBody>
                    <a:bodyPr/>
                    <a:lstStyle/>
                    <a:p>
                      <a:r>
                        <a:rPr lang="en-US" sz="1400" baseline="0" dirty="0">
                          <a:latin typeface="+mj-lt"/>
                        </a:rPr>
                        <a:t>Definition</a:t>
                      </a:r>
                      <a:endParaRPr lang="en-US" sz="1400" dirty="0">
                        <a:latin typeface="+mj-lt"/>
                      </a:endParaRPr>
                    </a:p>
                  </a:txBody>
                  <a:tcPr/>
                </a:tc>
                <a:extLst>
                  <a:ext uri="{0D108BD9-81ED-4DB2-BD59-A6C34878D82A}">
                    <a16:rowId xmlns:a16="http://schemas.microsoft.com/office/drawing/2014/main" val="10000"/>
                  </a:ext>
                </a:extLst>
              </a:tr>
              <a:tr h="370840">
                <a:tc>
                  <a:txBody>
                    <a:bodyPr/>
                    <a:lstStyle/>
                    <a:p>
                      <a:r>
                        <a:rPr lang="en-US" sz="1400" dirty="0">
                          <a:latin typeface="+mj-lt"/>
                        </a:rPr>
                        <a:t>A</a:t>
                      </a:r>
                    </a:p>
                  </a:txBody>
                  <a:tcPr/>
                </a:tc>
                <a:tc>
                  <a:txBody>
                    <a:bodyPr/>
                    <a:lstStyle/>
                    <a:p>
                      <a:r>
                        <a:rPr lang="en-US" sz="1400" dirty="0">
                          <a:latin typeface="+mj-lt"/>
                        </a:rPr>
                        <a:t>Very small seismic</a:t>
                      </a:r>
                      <a:r>
                        <a:rPr lang="en-US" sz="1400" baseline="0" dirty="0">
                          <a:latin typeface="+mj-lt"/>
                        </a:rPr>
                        <a:t> vulnerability</a:t>
                      </a:r>
                      <a:endParaRPr lang="en-US" sz="1400" dirty="0">
                        <a:latin typeface="+mj-lt"/>
                      </a:endParaRPr>
                    </a:p>
                  </a:txBody>
                  <a:tcPr/>
                </a:tc>
                <a:extLst>
                  <a:ext uri="{0D108BD9-81ED-4DB2-BD59-A6C34878D82A}">
                    <a16:rowId xmlns:a16="http://schemas.microsoft.com/office/drawing/2014/main" val="10001"/>
                  </a:ext>
                </a:extLst>
              </a:tr>
              <a:tr h="370840">
                <a:tc>
                  <a:txBody>
                    <a:bodyPr/>
                    <a:lstStyle/>
                    <a:p>
                      <a:r>
                        <a:rPr lang="en-US" sz="1400" dirty="0">
                          <a:latin typeface="+mj-lt"/>
                        </a:rPr>
                        <a:t>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Low to moderate seismic</a:t>
                      </a:r>
                      <a:r>
                        <a:rPr lang="en-US" sz="1400" baseline="0" dirty="0">
                          <a:latin typeface="+mj-lt"/>
                        </a:rPr>
                        <a:t> vulnerability</a:t>
                      </a:r>
                      <a:endParaRPr lang="en-US" sz="1400" dirty="0">
                        <a:latin typeface="+mj-lt"/>
                      </a:endParaRPr>
                    </a:p>
                  </a:txBody>
                  <a:tcPr/>
                </a:tc>
                <a:extLst>
                  <a:ext uri="{0D108BD9-81ED-4DB2-BD59-A6C34878D82A}">
                    <a16:rowId xmlns:a16="http://schemas.microsoft.com/office/drawing/2014/main" val="10002"/>
                  </a:ext>
                </a:extLst>
              </a:tr>
              <a:tr h="370840">
                <a:tc>
                  <a:txBody>
                    <a:bodyPr/>
                    <a:lstStyle/>
                    <a:p>
                      <a:r>
                        <a:rPr lang="en-US" sz="1400" dirty="0">
                          <a:latin typeface="+mj-lt"/>
                        </a:rPr>
                        <a:t>C</a:t>
                      </a:r>
                    </a:p>
                  </a:txBody>
                  <a:tcPr/>
                </a:tc>
                <a:tc>
                  <a:txBody>
                    <a:bodyPr/>
                    <a:lstStyle/>
                    <a:p>
                      <a:r>
                        <a:rPr lang="en-US" sz="1400" dirty="0">
                          <a:latin typeface="+mj-lt"/>
                        </a:rPr>
                        <a:t>Moderate seismic</a:t>
                      </a:r>
                      <a:r>
                        <a:rPr lang="en-US" sz="1400" baseline="0" dirty="0">
                          <a:latin typeface="+mj-lt"/>
                        </a:rPr>
                        <a:t> vulnerability</a:t>
                      </a:r>
                      <a:endParaRPr lang="en-US" sz="1400" dirty="0">
                        <a:latin typeface="+mj-lt"/>
                      </a:endParaRPr>
                    </a:p>
                  </a:txBody>
                  <a:tcPr/>
                </a:tc>
                <a:extLst>
                  <a:ext uri="{0D108BD9-81ED-4DB2-BD59-A6C34878D82A}">
                    <a16:rowId xmlns:a16="http://schemas.microsoft.com/office/drawing/2014/main" val="10003"/>
                  </a:ext>
                </a:extLst>
              </a:tr>
              <a:tr h="370840">
                <a:tc>
                  <a:txBody>
                    <a:bodyPr/>
                    <a:lstStyle/>
                    <a:p>
                      <a:r>
                        <a:rPr lang="en-US" sz="1400" dirty="0">
                          <a:latin typeface="+mj-lt"/>
                        </a:rPr>
                        <a:t>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High seismic</a:t>
                      </a:r>
                      <a:r>
                        <a:rPr lang="en-US" sz="1400" baseline="0" dirty="0">
                          <a:latin typeface="+mj-lt"/>
                        </a:rPr>
                        <a:t> vulnerability</a:t>
                      </a:r>
                      <a:endParaRPr lang="en-US" sz="1400" dirty="0">
                        <a:latin typeface="+mj-lt"/>
                      </a:endParaRPr>
                    </a:p>
                  </a:txBody>
                  <a:tcPr/>
                </a:tc>
                <a:extLst>
                  <a:ext uri="{0D108BD9-81ED-4DB2-BD59-A6C34878D82A}">
                    <a16:rowId xmlns:a16="http://schemas.microsoft.com/office/drawing/2014/main" val="10004"/>
                  </a:ext>
                </a:extLst>
              </a:tr>
              <a:tr h="370840">
                <a:tc>
                  <a:txBody>
                    <a:bodyPr/>
                    <a:lstStyle/>
                    <a:p>
                      <a:r>
                        <a:rPr lang="en-US" sz="1400" dirty="0">
                          <a:latin typeface="+mj-lt"/>
                        </a:rPr>
                        <a:t>E</a:t>
                      </a:r>
                      <a:r>
                        <a:rPr lang="en-US" sz="1400" baseline="0" dirty="0">
                          <a:latin typeface="+mj-lt"/>
                        </a:rPr>
                        <a:t>&amp;F</a:t>
                      </a:r>
                      <a:endParaRPr lang="en-US" sz="14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Very high</a:t>
                      </a:r>
                      <a:r>
                        <a:rPr lang="en-US" sz="1400" baseline="0" dirty="0">
                          <a:latin typeface="+mj-lt"/>
                        </a:rPr>
                        <a:t> s</a:t>
                      </a:r>
                      <a:r>
                        <a:rPr lang="en-US" sz="1400" dirty="0">
                          <a:latin typeface="+mj-lt"/>
                        </a:rPr>
                        <a:t>eismic</a:t>
                      </a:r>
                      <a:r>
                        <a:rPr lang="en-US" sz="1400" baseline="0" dirty="0">
                          <a:latin typeface="+mj-lt"/>
                        </a:rPr>
                        <a:t> vulnerability and near major fault</a:t>
                      </a:r>
                      <a:endParaRPr lang="en-US" sz="1400" dirty="0">
                        <a:latin typeface="+mj-lt"/>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509301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74625"/>
            <a:ext cx="10515600" cy="1325563"/>
          </a:xfrm>
        </p:spPr>
        <p:txBody>
          <a:bodyPr/>
          <a:lstStyle/>
          <a:p>
            <a:r>
              <a:rPr lang="en-US" sz="3600" dirty="0"/>
              <a:t>WHS</a:t>
            </a:r>
            <a:br>
              <a:rPr lang="en-US" dirty="0"/>
            </a:br>
            <a:r>
              <a:rPr lang="en-US" sz="2800" i="1" dirty="0"/>
              <a:t>Utilities </a:t>
            </a:r>
          </a:p>
        </p:txBody>
      </p:sp>
      <p:sp>
        <p:nvSpPr>
          <p:cNvPr id="3" name="Content Placeholder 2"/>
          <p:cNvSpPr>
            <a:spLocks noGrp="1"/>
          </p:cNvSpPr>
          <p:nvPr>
            <p:ph idx="1"/>
          </p:nvPr>
        </p:nvSpPr>
        <p:spPr>
          <a:xfrm>
            <a:off x="838200" y="1825625"/>
            <a:ext cx="7391400" cy="4351338"/>
          </a:xfrm>
        </p:spPr>
        <p:txBody>
          <a:bodyPr/>
          <a:lstStyle/>
          <a:p>
            <a:r>
              <a:rPr lang="en-US" sz="2000" dirty="0">
                <a:latin typeface="+mj-lt"/>
              </a:rPr>
              <a:t>Electrical</a:t>
            </a:r>
          </a:p>
          <a:p>
            <a:pPr lvl="1"/>
            <a:r>
              <a:rPr lang="en-US" sz="2000" dirty="0">
                <a:latin typeface="+mj-lt"/>
              </a:rPr>
              <a:t>12.5KW solar facility install in 2021 for $10K</a:t>
            </a:r>
          </a:p>
          <a:p>
            <a:r>
              <a:rPr lang="en-US" sz="2000" dirty="0">
                <a:latin typeface="+mj-lt"/>
              </a:rPr>
              <a:t>Fire Safety</a:t>
            </a:r>
          </a:p>
          <a:p>
            <a:pPr lvl="1"/>
            <a:r>
              <a:rPr lang="en-US" sz="2000" dirty="0">
                <a:latin typeface="+mj-lt"/>
              </a:rPr>
              <a:t>Fully sprinklered interior wet system, exterior dry system</a:t>
            </a:r>
          </a:p>
        </p:txBody>
      </p:sp>
    </p:spTree>
    <p:extLst>
      <p:ext uri="{BB962C8B-B14F-4D97-AF65-F5344CB8AC3E}">
        <p14:creationId xmlns:p14="http://schemas.microsoft.com/office/powerpoint/2010/main" val="436546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74625"/>
            <a:ext cx="10515600" cy="1325563"/>
          </a:xfrm>
        </p:spPr>
        <p:txBody>
          <a:bodyPr/>
          <a:lstStyle/>
          <a:p>
            <a:r>
              <a:rPr lang="en-US" sz="3600" dirty="0"/>
              <a:t>WHS</a:t>
            </a:r>
            <a:br>
              <a:rPr lang="en-US" dirty="0"/>
            </a:br>
            <a:r>
              <a:rPr lang="en-US" sz="2800" i="1" dirty="0"/>
              <a:t>Grounds </a:t>
            </a:r>
          </a:p>
        </p:txBody>
      </p:sp>
      <p:sp>
        <p:nvSpPr>
          <p:cNvPr id="3" name="Content Placeholder 2"/>
          <p:cNvSpPr>
            <a:spLocks noGrp="1"/>
          </p:cNvSpPr>
          <p:nvPr>
            <p:ph idx="1"/>
          </p:nvPr>
        </p:nvSpPr>
        <p:spPr/>
        <p:txBody>
          <a:bodyPr>
            <a:normAutofit/>
          </a:bodyPr>
          <a:lstStyle/>
          <a:p>
            <a:r>
              <a:rPr lang="en-US" sz="2400" dirty="0">
                <a:latin typeface="+mj-lt"/>
              </a:rPr>
              <a:t>Install well storage and distribution system for $45K</a:t>
            </a:r>
          </a:p>
          <a:p>
            <a:r>
              <a:rPr lang="en-US" sz="2400" dirty="0">
                <a:latin typeface="+mj-lt"/>
              </a:rPr>
              <a:t>Apply for water rights </a:t>
            </a:r>
          </a:p>
        </p:txBody>
      </p:sp>
    </p:spTree>
    <p:extLst>
      <p:ext uri="{BB962C8B-B14F-4D97-AF65-F5344CB8AC3E}">
        <p14:creationId xmlns:p14="http://schemas.microsoft.com/office/powerpoint/2010/main" val="3902217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74625"/>
            <a:ext cx="10515600" cy="1325563"/>
          </a:xfrm>
        </p:spPr>
        <p:txBody>
          <a:bodyPr/>
          <a:lstStyle/>
          <a:p>
            <a:r>
              <a:rPr lang="en-US" sz="3600" dirty="0"/>
              <a:t>WHS</a:t>
            </a:r>
            <a:br>
              <a:rPr lang="en-US" dirty="0"/>
            </a:br>
            <a:r>
              <a:rPr lang="en-US" sz="2800" i="1" dirty="0"/>
              <a:t>120 Month Plan </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93844364"/>
              </p:ext>
            </p:extLst>
          </p:nvPr>
        </p:nvGraphicFramePr>
        <p:xfrm>
          <a:off x="1039906" y="1625694"/>
          <a:ext cx="10112188" cy="4567343"/>
        </p:xfrm>
        <a:graphic>
          <a:graphicData uri="http://schemas.openxmlformats.org/drawingml/2006/table">
            <a:tbl>
              <a:tblPr firstRow="1" bandRow="1">
                <a:tableStyleId>{5C22544A-7EE6-4342-B048-85BDC9FD1C3A}</a:tableStyleId>
              </a:tblPr>
              <a:tblGrid>
                <a:gridCol w="1039905">
                  <a:extLst>
                    <a:ext uri="{9D8B030D-6E8A-4147-A177-3AD203B41FA5}">
                      <a16:colId xmlns:a16="http://schemas.microsoft.com/office/drawing/2014/main" val="20000"/>
                    </a:ext>
                  </a:extLst>
                </a:gridCol>
                <a:gridCol w="869577">
                  <a:extLst>
                    <a:ext uri="{9D8B030D-6E8A-4147-A177-3AD203B41FA5}">
                      <a16:colId xmlns:a16="http://schemas.microsoft.com/office/drawing/2014/main" val="20001"/>
                    </a:ext>
                  </a:extLst>
                </a:gridCol>
                <a:gridCol w="878541">
                  <a:extLst>
                    <a:ext uri="{9D8B030D-6E8A-4147-A177-3AD203B41FA5}">
                      <a16:colId xmlns:a16="http://schemas.microsoft.com/office/drawing/2014/main" val="20002"/>
                    </a:ext>
                  </a:extLst>
                </a:gridCol>
                <a:gridCol w="815788">
                  <a:extLst>
                    <a:ext uri="{9D8B030D-6E8A-4147-A177-3AD203B41FA5}">
                      <a16:colId xmlns:a16="http://schemas.microsoft.com/office/drawing/2014/main" val="20003"/>
                    </a:ext>
                  </a:extLst>
                </a:gridCol>
                <a:gridCol w="878542">
                  <a:extLst>
                    <a:ext uri="{9D8B030D-6E8A-4147-A177-3AD203B41FA5}">
                      <a16:colId xmlns:a16="http://schemas.microsoft.com/office/drawing/2014/main" val="20004"/>
                    </a:ext>
                  </a:extLst>
                </a:gridCol>
                <a:gridCol w="887505">
                  <a:extLst>
                    <a:ext uri="{9D8B030D-6E8A-4147-A177-3AD203B41FA5}">
                      <a16:colId xmlns:a16="http://schemas.microsoft.com/office/drawing/2014/main" val="20005"/>
                    </a:ext>
                  </a:extLst>
                </a:gridCol>
                <a:gridCol w="815789">
                  <a:extLst>
                    <a:ext uri="{9D8B030D-6E8A-4147-A177-3AD203B41FA5}">
                      <a16:colId xmlns:a16="http://schemas.microsoft.com/office/drawing/2014/main" val="20006"/>
                    </a:ext>
                  </a:extLst>
                </a:gridCol>
                <a:gridCol w="645458">
                  <a:extLst>
                    <a:ext uri="{9D8B030D-6E8A-4147-A177-3AD203B41FA5}">
                      <a16:colId xmlns:a16="http://schemas.microsoft.com/office/drawing/2014/main" val="20007"/>
                    </a:ext>
                  </a:extLst>
                </a:gridCol>
                <a:gridCol w="650006">
                  <a:extLst>
                    <a:ext uri="{9D8B030D-6E8A-4147-A177-3AD203B41FA5}">
                      <a16:colId xmlns:a16="http://schemas.microsoft.com/office/drawing/2014/main" val="20008"/>
                    </a:ext>
                  </a:extLst>
                </a:gridCol>
                <a:gridCol w="668435">
                  <a:extLst>
                    <a:ext uri="{9D8B030D-6E8A-4147-A177-3AD203B41FA5}">
                      <a16:colId xmlns:a16="http://schemas.microsoft.com/office/drawing/2014/main" val="20009"/>
                    </a:ext>
                  </a:extLst>
                </a:gridCol>
                <a:gridCol w="962846">
                  <a:extLst>
                    <a:ext uri="{9D8B030D-6E8A-4147-A177-3AD203B41FA5}">
                      <a16:colId xmlns:a16="http://schemas.microsoft.com/office/drawing/2014/main" val="2829383220"/>
                    </a:ext>
                  </a:extLst>
                </a:gridCol>
                <a:gridCol w="999796">
                  <a:extLst>
                    <a:ext uri="{9D8B030D-6E8A-4147-A177-3AD203B41FA5}">
                      <a16:colId xmlns:a16="http://schemas.microsoft.com/office/drawing/2014/main" val="1073104153"/>
                    </a:ext>
                  </a:extLst>
                </a:gridCol>
              </a:tblGrid>
              <a:tr h="458075">
                <a:tc>
                  <a:txBody>
                    <a:bodyPr/>
                    <a:lstStyle/>
                    <a:p>
                      <a:r>
                        <a:rPr lang="en-US" sz="1400" dirty="0">
                          <a:latin typeface="+mj-lt"/>
                        </a:rPr>
                        <a:t>6 month </a:t>
                      </a:r>
                    </a:p>
                  </a:txBody>
                  <a:tcPr/>
                </a:tc>
                <a:tc>
                  <a:txBody>
                    <a:bodyPr/>
                    <a:lstStyle/>
                    <a:p>
                      <a:r>
                        <a:rPr lang="en-US" sz="1400" dirty="0">
                          <a:latin typeface="+mj-lt"/>
                        </a:rPr>
                        <a:t>2021</a:t>
                      </a:r>
                    </a:p>
                  </a:txBody>
                  <a:tcPr/>
                </a:tc>
                <a:tc>
                  <a:txBody>
                    <a:bodyPr/>
                    <a:lstStyle/>
                    <a:p>
                      <a:r>
                        <a:rPr lang="en-US" sz="1400" dirty="0">
                          <a:latin typeface="+mj-lt"/>
                        </a:rPr>
                        <a:t>2022</a:t>
                      </a:r>
                    </a:p>
                  </a:txBody>
                  <a:tcPr/>
                </a:tc>
                <a:tc>
                  <a:txBody>
                    <a:bodyPr/>
                    <a:lstStyle/>
                    <a:p>
                      <a:r>
                        <a:rPr lang="en-US" sz="1400" dirty="0">
                          <a:latin typeface="+mj-lt"/>
                        </a:rPr>
                        <a:t>2023 </a:t>
                      </a:r>
                    </a:p>
                  </a:txBody>
                  <a:tcPr/>
                </a:tc>
                <a:tc>
                  <a:txBody>
                    <a:bodyPr/>
                    <a:lstStyle/>
                    <a:p>
                      <a:r>
                        <a:rPr lang="en-US" sz="1400" dirty="0">
                          <a:latin typeface="+mj-lt"/>
                        </a:rPr>
                        <a:t>2024 </a:t>
                      </a:r>
                    </a:p>
                  </a:txBody>
                  <a:tcPr/>
                </a:tc>
                <a:tc>
                  <a:txBody>
                    <a:bodyPr/>
                    <a:lstStyle/>
                    <a:p>
                      <a:r>
                        <a:rPr lang="en-US" sz="1400" dirty="0">
                          <a:latin typeface="+mj-lt"/>
                        </a:rPr>
                        <a:t>2025</a:t>
                      </a:r>
                    </a:p>
                  </a:txBody>
                  <a:tcPr/>
                </a:tc>
                <a:tc>
                  <a:txBody>
                    <a:bodyPr/>
                    <a:lstStyle/>
                    <a:p>
                      <a:r>
                        <a:rPr lang="en-US" sz="1400" dirty="0">
                          <a:latin typeface="+mj-lt"/>
                        </a:rPr>
                        <a:t>2026</a:t>
                      </a:r>
                    </a:p>
                  </a:txBody>
                  <a:tcPr/>
                </a:tc>
                <a:tc>
                  <a:txBody>
                    <a:bodyPr/>
                    <a:lstStyle/>
                    <a:p>
                      <a:r>
                        <a:rPr lang="en-US" sz="1400" dirty="0">
                          <a:latin typeface="+mj-lt"/>
                        </a:rPr>
                        <a:t>2027 </a:t>
                      </a:r>
                    </a:p>
                  </a:txBody>
                  <a:tcPr/>
                </a:tc>
                <a:tc>
                  <a:txBody>
                    <a:bodyPr/>
                    <a:lstStyle/>
                    <a:p>
                      <a:r>
                        <a:rPr lang="en-US" sz="1400" dirty="0">
                          <a:latin typeface="+mj-lt"/>
                        </a:rPr>
                        <a:t>2028 </a:t>
                      </a:r>
                    </a:p>
                  </a:txBody>
                  <a:tcPr/>
                </a:tc>
                <a:tc>
                  <a:txBody>
                    <a:bodyPr/>
                    <a:lstStyle/>
                    <a:p>
                      <a:r>
                        <a:rPr lang="en-US" sz="1400" dirty="0">
                          <a:latin typeface="+mj-lt"/>
                        </a:rPr>
                        <a:t>2029</a:t>
                      </a:r>
                    </a:p>
                  </a:txBody>
                  <a:tcPr/>
                </a:tc>
                <a:tc>
                  <a:txBody>
                    <a:bodyPr/>
                    <a:lstStyle/>
                    <a:p>
                      <a:r>
                        <a:rPr lang="en-US" sz="1400" dirty="0">
                          <a:latin typeface="+mj-lt"/>
                        </a:rPr>
                        <a:t>2030</a:t>
                      </a:r>
                    </a:p>
                  </a:txBody>
                  <a:tcPr/>
                </a:tc>
                <a:tc>
                  <a:txBody>
                    <a:bodyPr/>
                    <a:lstStyle/>
                    <a:p>
                      <a:r>
                        <a:rPr lang="en-US" sz="1400" dirty="0">
                          <a:latin typeface="+mj-lt"/>
                        </a:rPr>
                        <a:t>2031</a:t>
                      </a:r>
                    </a:p>
                  </a:txBody>
                  <a:tcPr/>
                </a:tc>
                <a:extLst>
                  <a:ext uri="{0D108BD9-81ED-4DB2-BD59-A6C34878D82A}">
                    <a16:rowId xmlns:a16="http://schemas.microsoft.com/office/drawing/2014/main" val="10000"/>
                  </a:ext>
                </a:extLst>
              </a:tr>
              <a:tr h="573114">
                <a:tc>
                  <a:txBody>
                    <a:bodyPr/>
                    <a:lstStyle/>
                    <a:p>
                      <a:r>
                        <a:rPr lang="en-US" sz="1400" dirty="0">
                          <a:latin typeface="+mj-lt"/>
                        </a:rPr>
                        <a:t>Blacktop</a:t>
                      </a:r>
                    </a:p>
                  </a:txBody>
                  <a:tcPr/>
                </a:tc>
                <a:tc>
                  <a:txBody>
                    <a:bodyPr/>
                    <a:lstStyle/>
                    <a:p>
                      <a:r>
                        <a:rPr lang="en-US" sz="1400" dirty="0">
                          <a:latin typeface="+mj-lt"/>
                        </a:rPr>
                        <a:t>-</a:t>
                      </a:r>
                    </a:p>
                  </a:txBody>
                  <a:tcPr/>
                </a:tc>
                <a:tc>
                  <a:txBody>
                    <a:bodyPr/>
                    <a:lstStyle/>
                    <a:p>
                      <a:endParaRPr lang="en-US" sz="1400" dirty="0">
                        <a:latin typeface="+mj-lt"/>
                      </a:endParaRPr>
                    </a:p>
                  </a:txBody>
                  <a:tcPr/>
                </a:tc>
                <a:tc>
                  <a:txBody>
                    <a:bodyPr/>
                    <a:lstStyle/>
                    <a:p>
                      <a:r>
                        <a:rPr lang="en-US" sz="1400" dirty="0">
                          <a:latin typeface="+mj-lt"/>
                        </a:rPr>
                        <a:t>$32,322</a:t>
                      </a:r>
                    </a:p>
                  </a:txBody>
                  <a:tcPr/>
                </a:tc>
                <a:tc>
                  <a:txBody>
                    <a:bodyPr/>
                    <a:lstStyle/>
                    <a:p>
                      <a:r>
                        <a:rPr lang="en-US" sz="1400" dirty="0">
                          <a:latin typeface="+mj-lt"/>
                        </a:rPr>
                        <a:t>$46,118</a:t>
                      </a:r>
                    </a:p>
                  </a:txBody>
                  <a:tcPr/>
                </a:tc>
                <a:tc>
                  <a:txBody>
                    <a:bodyPr/>
                    <a:lstStyle/>
                    <a:p>
                      <a:r>
                        <a:rPr lang="en-US" sz="1400" dirty="0">
                          <a:latin typeface="+mj-lt"/>
                        </a:rPr>
                        <a:t>$29,700</a:t>
                      </a:r>
                    </a:p>
                  </a:txBody>
                  <a:tcPr/>
                </a:tc>
                <a:tc>
                  <a:txBody>
                    <a:bodyPr/>
                    <a:lstStyle/>
                    <a:p>
                      <a:r>
                        <a:rPr lang="en-US" sz="1400" dirty="0">
                          <a:latin typeface="+mj-lt"/>
                        </a:rPr>
                        <a:t>$14,580</a:t>
                      </a:r>
                    </a:p>
                  </a:txBody>
                  <a:tcPr/>
                </a:tc>
                <a:tc>
                  <a:txBody>
                    <a:bodyPr/>
                    <a:lstStyle/>
                    <a:p>
                      <a:r>
                        <a:rPr lang="en-US" sz="1400" dirty="0">
                          <a:latin typeface="+mj-lt"/>
                        </a:rPr>
                        <a:t>-</a:t>
                      </a: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$32,322</a:t>
                      </a:r>
                    </a:p>
                    <a:p>
                      <a:endParaRPr lang="en-US" sz="1400" dirty="0">
                        <a:latin typeface="+mj-lt"/>
                      </a:endParaRPr>
                    </a:p>
                  </a:txBody>
                  <a:tcPr/>
                </a:tc>
                <a:tc>
                  <a:txBody>
                    <a:bodyPr/>
                    <a:lstStyle/>
                    <a:p>
                      <a:r>
                        <a:rPr lang="en-US" sz="1400" dirty="0">
                          <a:latin typeface="+mj-lt"/>
                        </a:rPr>
                        <a:t>$46,118</a:t>
                      </a:r>
                    </a:p>
                  </a:txBody>
                  <a:tcPr/>
                </a:tc>
                <a:extLst>
                  <a:ext uri="{0D108BD9-81ED-4DB2-BD59-A6C34878D82A}">
                    <a16:rowId xmlns:a16="http://schemas.microsoft.com/office/drawing/2014/main" val="10001"/>
                  </a:ext>
                </a:extLst>
              </a:tr>
              <a:tr h="331803">
                <a:tc>
                  <a:txBody>
                    <a:bodyPr/>
                    <a:lstStyle/>
                    <a:p>
                      <a:r>
                        <a:rPr lang="en-US" sz="1400" dirty="0">
                          <a:latin typeface="+mj-lt"/>
                        </a:rPr>
                        <a:t>Roof</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2"/>
                  </a:ext>
                </a:extLst>
              </a:tr>
              <a:tr h="331803">
                <a:tc>
                  <a:txBody>
                    <a:bodyPr/>
                    <a:lstStyle/>
                    <a:p>
                      <a:r>
                        <a:rPr lang="en-US" sz="1400" dirty="0">
                          <a:latin typeface="+mj-lt"/>
                        </a:rPr>
                        <a:t>Flooring </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3"/>
                  </a:ext>
                </a:extLst>
              </a:tr>
              <a:tr h="331803">
                <a:tc>
                  <a:txBody>
                    <a:bodyPr/>
                    <a:lstStyle/>
                    <a:p>
                      <a:r>
                        <a:rPr lang="en-US" sz="1400" dirty="0">
                          <a:latin typeface="+mj-lt"/>
                        </a:rPr>
                        <a:t>HVAC</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4"/>
                  </a:ext>
                </a:extLst>
              </a:tr>
              <a:tr h="573114">
                <a:tc>
                  <a:txBody>
                    <a:bodyPr/>
                    <a:lstStyle/>
                    <a:p>
                      <a:r>
                        <a:rPr lang="en-US" sz="1400" dirty="0">
                          <a:latin typeface="+mj-lt"/>
                        </a:rPr>
                        <a:t>Structural/Ext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5"/>
                  </a:ext>
                </a:extLst>
              </a:tr>
              <a:tr h="382453">
                <a:tc>
                  <a:txBody>
                    <a:bodyPr/>
                    <a:lstStyle/>
                    <a:p>
                      <a:r>
                        <a:rPr lang="en-US" sz="1400" dirty="0">
                          <a:latin typeface="+mj-lt"/>
                        </a:rPr>
                        <a:t>Utilities</a:t>
                      </a:r>
                      <a:r>
                        <a:rPr lang="en-US" sz="1400" baseline="0" dirty="0">
                          <a:latin typeface="+mj-lt"/>
                        </a:rPr>
                        <a:t> </a:t>
                      </a:r>
                      <a:endParaRPr lang="en-US" sz="1400" dirty="0">
                        <a:latin typeface="+mj-lt"/>
                      </a:endParaRPr>
                    </a:p>
                  </a:txBody>
                  <a:tcPr/>
                </a:tc>
                <a:tc>
                  <a:txBody>
                    <a:bodyPr/>
                    <a:lstStyle/>
                    <a:p>
                      <a:r>
                        <a:rPr lang="en-US" sz="1400" dirty="0">
                          <a:latin typeface="+mj-lt"/>
                        </a:rPr>
                        <a:t>$10,000</a:t>
                      </a:r>
                    </a:p>
                  </a:txBody>
                  <a:tcPr/>
                </a:tc>
                <a:tc>
                  <a:txBody>
                    <a:bodyPr/>
                    <a:lstStyle/>
                    <a:p>
                      <a:r>
                        <a:rPr lang="en-US" sz="1400" dirty="0">
                          <a:latin typeface="+mj-lt"/>
                        </a:rPr>
                        <a:t>$6,000</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6"/>
                  </a:ext>
                </a:extLst>
              </a:tr>
              <a:tr h="403412">
                <a:tc>
                  <a:txBody>
                    <a:bodyPr/>
                    <a:lstStyle/>
                    <a:p>
                      <a:r>
                        <a:rPr lang="en-US" sz="1400" dirty="0">
                          <a:latin typeface="+mj-lt"/>
                        </a:rPr>
                        <a:t>Grounds </a:t>
                      </a:r>
                    </a:p>
                  </a:txBody>
                  <a:tcPr/>
                </a:tc>
                <a:tc>
                  <a:txBody>
                    <a:bodyPr/>
                    <a:lstStyle/>
                    <a:p>
                      <a:r>
                        <a:rPr lang="en-US" sz="1400" dirty="0">
                          <a:latin typeface="+mj-lt"/>
                        </a:rPr>
                        <a:t>-</a:t>
                      </a:r>
                    </a:p>
                  </a:txBody>
                  <a:tcPr/>
                </a:tc>
                <a:tc>
                  <a:txBody>
                    <a:bodyPr/>
                    <a:lstStyle/>
                    <a:p>
                      <a:r>
                        <a:rPr lang="en-US" sz="1400" dirty="0">
                          <a:latin typeface="+mj-lt"/>
                        </a:rPr>
                        <a:t>$45,000</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7"/>
                  </a:ext>
                </a:extLst>
              </a:tr>
              <a:tr h="331803">
                <a:tc>
                  <a:txBody>
                    <a:bodyPr/>
                    <a:lstStyle/>
                    <a:p>
                      <a:r>
                        <a:rPr lang="en-US" sz="1400" dirty="0">
                          <a:latin typeface="+mj-lt"/>
                        </a:rPr>
                        <a:t>Portables</a:t>
                      </a:r>
                      <a:r>
                        <a:rPr lang="en-US" sz="1400" baseline="0" dirty="0">
                          <a:latin typeface="+mj-lt"/>
                        </a:rPr>
                        <a:t> </a:t>
                      </a:r>
                      <a:endParaRPr lang="en-US" sz="1400" dirty="0">
                        <a:latin typeface="+mj-lt"/>
                      </a:endParaRP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8"/>
                  </a:ext>
                </a:extLst>
              </a:tr>
              <a:tr h="331803">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9"/>
                  </a:ext>
                </a:extLst>
              </a:tr>
              <a:tr h="376300">
                <a:tc>
                  <a:txBody>
                    <a:bodyPr/>
                    <a:lstStyle/>
                    <a:p>
                      <a:r>
                        <a:rPr lang="en-US" sz="1400" b="1" dirty="0">
                          <a:latin typeface="+mj-lt"/>
                        </a:rPr>
                        <a:t>Total WHS</a:t>
                      </a:r>
                      <a:endParaRPr lang="en-US" sz="1400" dirty="0">
                        <a:latin typeface="+mj-lt"/>
                      </a:endParaRPr>
                    </a:p>
                  </a:txBody>
                  <a:tcPr/>
                </a:tc>
                <a:tc>
                  <a:txBody>
                    <a:bodyPr/>
                    <a:lstStyle/>
                    <a:p>
                      <a:r>
                        <a:rPr lang="en-US" sz="1400" dirty="0">
                          <a:latin typeface="+mj-lt"/>
                        </a:rPr>
                        <a:t>$10,000</a:t>
                      </a:r>
                    </a:p>
                  </a:txBody>
                  <a:tcPr/>
                </a:tc>
                <a:tc>
                  <a:txBody>
                    <a:bodyPr/>
                    <a:lstStyle/>
                    <a:p>
                      <a:r>
                        <a:rPr lang="en-US" sz="1400" dirty="0">
                          <a:latin typeface="+mj-lt"/>
                        </a:rPr>
                        <a:t>$51,000</a:t>
                      </a:r>
                    </a:p>
                  </a:txBody>
                  <a:tcPr/>
                </a:tc>
                <a:tc>
                  <a:txBody>
                    <a:bodyPr/>
                    <a:lstStyle/>
                    <a:p>
                      <a:r>
                        <a:rPr lang="en-US" sz="1400" dirty="0">
                          <a:latin typeface="+mj-lt"/>
                        </a:rPr>
                        <a:t>$32,322</a:t>
                      </a:r>
                    </a:p>
                  </a:txBody>
                  <a:tcPr/>
                </a:tc>
                <a:tc>
                  <a:txBody>
                    <a:bodyPr/>
                    <a:lstStyle/>
                    <a:p>
                      <a:r>
                        <a:rPr lang="en-US" sz="1400" dirty="0">
                          <a:latin typeface="+mj-lt"/>
                        </a:rPr>
                        <a:t>$46,118</a:t>
                      </a:r>
                    </a:p>
                  </a:txBody>
                  <a:tcPr/>
                </a:tc>
                <a:tc>
                  <a:txBody>
                    <a:bodyPr/>
                    <a:lstStyle/>
                    <a:p>
                      <a:r>
                        <a:rPr lang="en-US" sz="1400" dirty="0">
                          <a:latin typeface="+mj-lt"/>
                        </a:rPr>
                        <a:t>$29,700</a:t>
                      </a:r>
                    </a:p>
                  </a:txBody>
                  <a:tcPr/>
                </a:tc>
                <a:tc>
                  <a:txBody>
                    <a:bodyPr/>
                    <a:lstStyle/>
                    <a:p>
                      <a:r>
                        <a:rPr lang="en-US" sz="1400" dirty="0">
                          <a:latin typeface="+mj-lt"/>
                        </a:rPr>
                        <a:t>$14,580</a:t>
                      </a: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$32,322</a:t>
                      </a:r>
                    </a:p>
                    <a:p>
                      <a:endParaRPr lang="en-US" sz="1400" dirty="0">
                        <a:latin typeface="+mj-lt"/>
                      </a:endParaRPr>
                    </a:p>
                  </a:txBody>
                  <a:tcPr/>
                </a:tc>
                <a:tc>
                  <a:txBody>
                    <a:bodyPr/>
                    <a:lstStyle/>
                    <a:p>
                      <a:r>
                        <a:rPr lang="en-US" sz="1400" dirty="0">
                          <a:latin typeface="+mj-lt"/>
                        </a:rPr>
                        <a:t>$46,118</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7210434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9000"/>
            <a:lum/>
          </a:blip>
          <a:srcRect/>
          <a:stretch>
            <a:fillRect t="-17000" b="-17000"/>
          </a:stretch>
        </a:blipFill>
        <a:effectLst/>
      </p:bgPr>
    </p:bg>
    <p:spTree>
      <p:nvGrpSpPr>
        <p:cNvPr id="1" name=""/>
        <p:cNvGrpSpPr/>
        <p:nvPr/>
      </p:nvGrpSpPr>
      <p:grpSpPr>
        <a:xfrm>
          <a:off x="0" y="0"/>
          <a:ext cx="0" cy="0"/>
          <a:chOff x="0" y="0"/>
          <a:chExt cx="0" cy="0"/>
        </a:xfrm>
      </p:grpSpPr>
      <p:sp>
        <p:nvSpPr>
          <p:cNvPr id="3" name="TextBox 2"/>
          <p:cNvSpPr txBox="1"/>
          <p:nvPr/>
        </p:nvSpPr>
        <p:spPr>
          <a:xfrm>
            <a:off x="3953914" y="1278371"/>
            <a:ext cx="3556679" cy="923330"/>
          </a:xfrm>
          <a:prstGeom prst="rect">
            <a:avLst/>
          </a:prstGeom>
          <a:noFill/>
        </p:spPr>
        <p:txBody>
          <a:bodyPr wrap="none" rtlCol="0">
            <a:spAutoFit/>
          </a:bodyPr>
          <a:lstStyle/>
          <a:p>
            <a:r>
              <a:rPr lang="en-US" sz="5400" i="1" dirty="0"/>
              <a:t>Yale School </a:t>
            </a:r>
          </a:p>
        </p:txBody>
      </p:sp>
      <p:sp>
        <p:nvSpPr>
          <p:cNvPr id="2" name="Rectangle 1">
            <a:extLst>
              <a:ext uri="{FF2B5EF4-FFF2-40B4-BE49-F238E27FC236}">
                <a16:creationId xmlns:a16="http://schemas.microsoft.com/office/drawing/2014/main" id="{E9A80BCA-A1F4-4083-AF7C-17504EFFCAF9}"/>
              </a:ext>
            </a:extLst>
          </p:cNvPr>
          <p:cNvSpPr/>
          <p:nvPr/>
        </p:nvSpPr>
        <p:spPr>
          <a:xfrm>
            <a:off x="3911883" y="3701534"/>
            <a:ext cx="3692036" cy="584775"/>
          </a:xfrm>
          <a:prstGeom prst="rect">
            <a:avLst/>
          </a:prstGeom>
        </p:spPr>
        <p:txBody>
          <a:bodyPr wrap="none">
            <a:spAutoFit/>
          </a:bodyPr>
          <a:lstStyle/>
          <a:p>
            <a:r>
              <a:rPr lang="en-US" sz="3200" i="1" dirty="0"/>
              <a:t>Home of the Cougars</a:t>
            </a:r>
          </a:p>
        </p:txBody>
      </p:sp>
    </p:spTree>
    <p:extLst>
      <p:ext uri="{BB962C8B-B14F-4D97-AF65-F5344CB8AC3E}">
        <p14:creationId xmlns:p14="http://schemas.microsoft.com/office/powerpoint/2010/main" val="9561588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71450"/>
            <a:ext cx="10515600" cy="1325563"/>
          </a:xfrm>
        </p:spPr>
        <p:txBody>
          <a:bodyPr>
            <a:normAutofit/>
          </a:bodyPr>
          <a:lstStyle/>
          <a:p>
            <a:r>
              <a:rPr lang="en-US" sz="3600" dirty="0"/>
              <a:t>Yale School </a:t>
            </a:r>
            <a:br>
              <a:rPr lang="en-US" dirty="0"/>
            </a:br>
            <a:r>
              <a:rPr lang="en-US" sz="2800" i="1" dirty="0"/>
              <a:t>Historical Look</a:t>
            </a:r>
          </a:p>
        </p:txBody>
      </p:sp>
      <p:sp>
        <p:nvSpPr>
          <p:cNvPr id="6" name="Rectangle 5"/>
          <p:cNvSpPr/>
          <p:nvPr/>
        </p:nvSpPr>
        <p:spPr>
          <a:xfrm>
            <a:off x="8669657" y="4746277"/>
            <a:ext cx="2293749" cy="1332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9934414" y="1497013"/>
            <a:ext cx="1162373" cy="17823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896027" y="1497013"/>
            <a:ext cx="1038387" cy="7020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177512" y="1978327"/>
            <a:ext cx="3533613" cy="22426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45397" y="1978327"/>
            <a:ext cx="1232115" cy="22426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1" name="TextBox 10"/>
          <p:cNvSpPr txBox="1"/>
          <p:nvPr/>
        </p:nvSpPr>
        <p:spPr>
          <a:xfrm>
            <a:off x="8896027" y="5058761"/>
            <a:ext cx="1960921" cy="707886"/>
          </a:xfrm>
          <a:prstGeom prst="rect">
            <a:avLst/>
          </a:prstGeom>
          <a:noFill/>
        </p:spPr>
        <p:txBody>
          <a:bodyPr wrap="none" rtlCol="0">
            <a:spAutoFit/>
          </a:bodyPr>
          <a:lstStyle/>
          <a:p>
            <a:r>
              <a:rPr lang="en-US" sz="2000" dirty="0"/>
              <a:t> Gym Complete </a:t>
            </a:r>
          </a:p>
          <a:p>
            <a:r>
              <a:rPr lang="en-US" sz="2000" dirty="0"/>
              <a:t>Restoration 2014</a:t>
            </a:r>
          </a:p>
        </p:txBody>
      </p:sp>
      <p:sp>
        <p:nvSpPr>
          <p:cNvPr id="12" name="Rectangle 11"/>
          <p:cNvSpPr/>
          <p:nvPr/>
        </p:nvSpPr>
        <p:spPr>
          <a:xfrm>
            <a:off x="7095124" y="786384"/>
            <a:ext cx="727645" cy="11933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8957036" y="811133"/>
            <a:ext cx="2222403" cy="707886"/>
          </a:xfrm>
          <a:prstGeom prst="rect">
            <a:avLst/>
          </a:prstGeom>
          <a:noFill/>
        </p:spPr>
        <p:txBody>
          <a:bodyPr wrap="none" rtlCol="0">
            <a:spAutoFit/>
          </a:bodyPr>
          <a:lstStyle/>
          <a:p>
            <a:r>
              <a:rPr lang="en-US" sz="2000" dirty="0"/>
              <a:t>Old school Location</a:t>
            </a:r>
          </a:p>
          <a:p>
            <a:r>
              <a:rPr lang="en-US" sz="2000" dirty="0"/>
              <a:t>       Demolished </a:t>
            </a:r>
          </a:p>
        </p:txBody>
      </p:sp>
      <p:sp>
        <p:nvSpPr>
          <p:cNvPr id="14" name="Rectangle 13"/>
          <p:cNvSpPr/>
          <p:nvPr/>
        </p:nvSpPr>
        <p:spPr>
          <a:xfrm>
            <a:off x="6586781" y="786384"/>
            <a:ext cx="508344" cy="7106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6817034" y="417052"/>
            <a:ext cx="896399" cy="400110"/>
          </a:xfrm>
          <a:prstGeom prst="rect">
            <a:avLst/>
          </a:prstGeom>
          <a:noFill/>
        </p:spPr>
        <p:txBody>
          <a:bodyPr wrap="none" rtlCol="0">
            <a:spAutoFit/>
          </a:bodyPr>
          <a:lstStyle/>
          <a:p>
            <a:r>
              <a:rPr lang="en-US" sz="2000" dirty="0"/>
              <a:t>House</a:t>
            </a:r>
            <a:r>
              <a:rPr lang="en-US" dirty="0"/>
              <a:t> </a:t>
            </a:r>
          </a:p>
        </p:txBody>
      </p:sp>
      <p:sp>
        <p:nvSpPr>
          <p:cNvPr id="16" name="TextBox 15"/>
          <p:cNvSpPr txBox="1"/>
          <p:nvPr/>
        </p:nvSpPr>
        <p:spPr>
          <a:xfrm>
            <a:off x="2734852" y="2632988"/>
            <a:ext cx="2418932" cy="646331"/>
          </a:xfrm>
          <a:prstGeom prst="rect">
            <a:avLst/>
          </a:prstGeom>
          <a:noFill/>
        </p:spPr>
        <p:txBody>
          <a:bodyPr wrap="none" rtlCol="0">
            <a:spAutoFit/>
          </a:bodyPr>
          <a:lstStyle/>
          <a:p>
            <a:r>
              <a:rPr lang="en-US" dirty="0"/>
              <a:t>Current School Building </a:t>
            </a:r>
          </a:p>
          <a:p>
            <a:r>
              <a:rPr lang="en-US" dirty="0"/>
              <a:t>Constructed 1962</a:t>
            </a:r>
          </a:p>
        </p:txBody>
      </p:sp>
      <p:cxnSp>
        <p:nvCxnSpPr>
          <p:cNvPr id="4" name="Straight Arrow Connector 3"/>
          <p:cNvCxnSpPr/>
          <p:nvPr/>
        </p:nvCxnSpPr>
        <p:spPr>
          <a:xfrm flipH="1" flipV="1">
            <a:off x="1561454" y="4220995"/>
            <a:ext cx="482499" cy="8377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02703" y="5166482"/>
            <a:ext cx="2599765" cy="1200329"/>
          </a:xfrm>
          <a:prstGeom prst="rect">
            <a:avLst/>
          </a:prstGeom>
          <a:noFill/>
        </p:spPr>
        <p:txBody>
          <a:bodyPr wrap="square" rtlCol="0">
            <a:spAutoFit/>
          </a:bodyPr>
          <a:lstStyle/>
          <a:p>
            <a:r>
              <a:rPr lang="en-US" dirty="0"/>
              <a:t>Cafeteria</a:t>
            </a:r>
          </a:p>
          <a:p>
            <a:r>
              <a:rPr lang="en-US" dirty="0"/>
              <a:t>and Library</a:t>
            </a:r>
          </a:p>
          <a:p>
            <a:r>
              <a:rPr lang="en-US" dirty="0"/>
              <a:t>Addition 1993 </a:t>
            </a:r>
          </a:p>
          <a:p>
            <a:endParaRPr lang="en-US" dirty="0"/>
          </a:p>
        </p:txBody>
      </p:sp>
      <p:sp>
        <p:nvSpPr>
          <p:cNvPr id="19" name="Rectangle 18"/>
          <p:cNvSpPr/>
          <p:nvPr/>
        </p:nvSpPr>
        <p:spPr>
          <a:xfrm>
            <a:off x="8562465" y="4662138"/>
            <a:ext cx="2472849" cy="15209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275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p:bldP spid="1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82047" y="1359450"/>
            <a:ext cx="6627906" cy="1400530"/>
          </a:xfrm>
        </p:spPr>
        <p:txBody>
          <a:bodyPr>
            <a:normAutofit/>
          </a:bodyPr>
          <a:lstStyle/>
          <a:p>
            <a:r>
              <a:rPr lang="en-US" sz="4000" dirty="0"/>
              <a:t>Columbia Elementary School </a:t>
            </a:r>
            <a:br>
              <a:rPr lang="en-US" sz="4000" dirty="0"/>
            </a:br>
            <a:endParaRPr lang="en-US" sz="4000" i="1" dirty="0"/>
          </a:p>
        </p:txBody>
      </p:sp>
      <p:pic>
        <p:nvPicPr>
          <p:cNvPr id="4" name="Picture 3"/>
          <p:cNvPicPr>
            <a:picLocks noChangeAspect="1"/>
          </p:cNvPicPr>
          <p:nvPr/>
        </p:nvPicPr>
        <p:blipFill>
          <a:blip r:embed="rId3"/>
          <a:stretch>
            <a:fillRect/>
          </a:stretch>
        </p:blipFill>
        <p:spPr>
          <a:xfrm>
            <a:off x="4701010" y="2357437"/>
            <a:ext cx="2133600" cy="2143125"/>
          </a:xfrm>
          <a:prstGeom prst="rect">
            <a:avLst/>
          </a:prstGeom>
        </p:spPr>
      </p:pic>
      <p:sp>
        <p:nvSpPr>
          <p:cNvPr id="5" name="Title 1"/>
          <p:cNvSpPr txBox="1">
            <a:spLocks/>
          </p:cNvSpPr>
          <p:nvPr/>
        </p:nvSpPr>
        <p:spPr>
          <a:xfrm>
            <a:off x="4405727" y="4500562"/>
            <a:ext cx="2921391" cy="14005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i="1" dirty="0"/>
              <a:t>Home of Kit the Beaver</a:t>
            </a:r>
          </a:p>
        </p:txBody>
      </p:sp>
    </p:spTree>
    <p:extLst>
      <p:ext uri="{BB962C8B-B14F-4D97-AF65-F5344CB8AC3E}">
        <p14:creationId xmlns:p14="http://schemas.microsoft.com/office/powerpoint/2010/main" val="23603675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71450"/>
            <a:ext cx="10515600" cy="1325563"/>
          </a:xfrm>
        </p:spPr>
        <p:txBody>
          <a:bodyPr>
            <a:normAutofit/>
          </a:bodyPr>
          <a:lstStyle/>
          <a:p>
            <a:r>
              <a:rPr lang="en-US" sz="3600" dirty="0"/>
              <a:t>Yale School </a:t>
            </a:r>
            <a:br>
              <a:rPr lang="en-US" dirty="0"/>
            </a:br>
            <a:r>
              <a:rPr lang="en-US" sz="2800" i="1" dirty="0"/>
              <a:t>School Statistics</a:t>
            </a:r>
          </a:p>
        </p:txBody>
      </p:sp>
      <p:sp>
        <p:nvSpPr>
          <p:cNvPr id="3" name="Rectangle 2"/>
          <p:cNvSpPr/>
          <p:nvPr/>
        </p:nvSpPr>
        <p:spPr>
          <a:xfrm>
            <a:off x="285750" y="2170545"/>
            <a:ext cx="7928352" cy="3785652"/>
          </a:xfrm>
          <a:prstGeom prst="rect">
            <a:avLst/>
          </a:prstGeom>
        </p:spPr>
        <p:txBody>
          <a:bodyPr wrap="square">
            <a:spAutoFit/>
          </a:bodyPr>
          <a:lstStyle/>
          <a:p>
            <a:pPr marL="800100" lvl="1" indent="-342900">
              <a:buFont typeface="Arial" panose="020B0604020202020204" pitchFamily="34" charset="0"/>
              <a:buChar char="•"/>
            </a:pPr>
            <a:r>
              <a:rPr lang="en-US" sz="2400" dirty="0">
                <a:latin typeface="+mj-lt"/>
              </a:rPr>
              <a:t>Site 8.94 acres (2 parcels)</a:t>
            </a:r>
          </a:p>
          <a:p>
            <a:pPr marL="800100" lvl="1" indent="-342900">
              <a:buFont typeface="Arial" panose="020B0604020202020204" pitchFamily="34" charset="0"/>
              <a:buChar char="•"/>
            </a:pPr>
            <a:r>
              <a:rPr lang="en-US" sz="2400" dirty="0">
                <a:latin typeface="+mj-lt"/>
              </a:rPr>
              <a:t>Building area .33 acres (school .25, gym .08)</a:t>
            </a:r>
          </a:p>
          <a:p>
            <a:pPr marL="800100" lvl="1" indent="-342900">
              <a:buFont typeface="Arial" panose="020B0604020202020204" pitchFamily="34" charset="0"/>
              <a:buChar char="•"/>
            </a:pPr>
            <a:r>
              <a:rPr lang="en-US" sz="2400" dirty="0">
                <a:latin typeface="+mj-lt"/>
              </a:rPr>
              <a:t>Original construction 1962 </a:t>
            </a:r>
          </a:p>
          <a:p>
            <a:pPr marL="800100" lvl="1" indent="-342900">
              <a:buFont typeface="Arial" panose="020B0604020202020204" pitchFamily="34" charset="0"/>
              <a:buChar char="•"/>
            </a:pPr>
            <a:r>
              <a:rPr lang="en-US" sz="2400" dirty="0">
                <a:latin typeface="+mj-lt"/>
              </a:rPr>
              <a:t>Addition 1993 adds library, cafeteria and hallway  </a:t>
            </a:r>
          </a:p>
          <a:p>
            <a:pPr marL="800100" lvl="1" indent="-342900">
              <a:buFont typeface="Arial" panose="020B0604020202020204" pitchFamily="34" charset="0"/>
              <a:buChar char="•"/>
            </a:pPr>
            <a:r>
              <a:rPr lang="en-US" sz="2400" dirty="0">
                <a:latin typeface="+mj-lt"/>
              </a:rPr>
              <a:t>Total sqft. 14,975 (school 11,000, gym 3,975)</a:t>
            </a:r>
          </a:p>
          <a:p>
            <a:pPr marL="800100" lvl="1" indent="-342900">
              <a:buFont typeface="Arial" panose="020B0604020202020204" pitchFamily="34" charset="0"/>
              <a:buChar char="•"/>
            </a:pPr>
            <a:r>
              <a:rPr lang="en-US" sz="2400" dirty="0">
                <a:latin typeface="+mj-lt"/>
              </a:rPr>
              <a:t>3c </a:t>
            </a:r>
            <a:r>
              <a:rPr lang="en-US" sz="2400" dirty="0" err="1">
                <a:latin typeface="+mj-lt"/>
              </a:rPr>
              <a:t>lassrooms</a:t>
            </a:r>
            <a:endParaRPr lang="en-US" sz="2400" dirty="0">
              <a:latin typeface="+mj-lt"/>
            </a:endParaRPr>
          </a:p>
          <a:p>
            <a:pPr marL="800100" lvl="1" indent="-342900">
              <a:buFont typeface="Arial" panose="020B0604020202020204" pitchFamily="34" charset="0"/>
              <a:buChar char="•"/>
            </a:pPr>
            <a:r>
              <a:rPr lang="en-US" sz="2400" dirty="0">
                <a:latin typeface="+mj-lt"/>
              </a:rPr>
              <a:t>Library </a:t>
            </a:r>
          </a:p>
          <a:p>
            <a:pPr marL="800100" lvl="1" indent="-342900">
              <a:buFont typeface="Arial" panose="020B0604020202020204" pitchFamily="34" charset="0"/>
              <a:buChar char="•"/>
            </a:pPr>
            <a:r>
              <a:rPr lang="en-US" sz="2400" dirty="0">
                <a:latin typeface="+mj-lt"/>
              </a:rPr>
              <a:t>Cafeteria   </a:t>
            </a:r>
          </a:p>
          <a:p>
            <a:pPr marL="800100" lvl="1" indent="-342900">
              <a:buFont typeface="Arial" panose="020B0604020202020204" pitchFamily="34" charset="0"/>
              <a:buChar char="•"/>
            </a:pPr>
            <a:r>
              <a:rPr lang="en-US" sz="2400" dirty="0">
                <a:latin typeface="+mj-lt"/>
              </a:rPr>
              <a:t>Gravel parking lot. Estimated @ 30 spaces </a:t>
            </a:r>
          </a:p>
          <a:p>
            <a:pPr marL="800100" lvl="1" indent="-342900">
              <a:buFont typeface="Arial" panose="020B0604020202020204" pitchFamily="34" charset="0"/>
              <a:buChar char="•"/>
            </a:pPr>
            <a:r>
              <a:rPr lang="en-US" sz="2400" dirty="0">
                <a:latin typeface="+mj-lt"/>
              </a:rPr>
              <a:t>6 staff and 45 students </a:t>
            </a:r>
          </a:p>
        </p:txBody>
      </p:sp>
    </p:spTree>
    <p:extLst>
      <p:ext uri="{BB962C8B-B14F-4D97-AF65-F5344CB8AC3E}">
        <p14:creationId xmlns:p14="http://schemas.microsoft.com/office/powerpoint/2010/main" val="23728229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71450"/>
            <a:ext cx="10515600" cy="1325563"/>
          </a:xfrm>
        </p:spPr>
        <p:txBody>
          <a:bodyPr>
            <a:normAutofit/>
          </a:bodyPr>
          <a:lstStyle/>
          <a:p>
            <a:r>
              <a:rPr lang="en-US" sz="3600" dirty="0"/>
              <a:t>Yale School </a:t>
            </a:r>
            <a:br>
              <a:rPr lang="en-US" dirty="0"/>
            </a:br>
            <a:r>
              <a:rPr lang="en-US" sz="2800" i="1" dirty="0"/>
              <a:t>Blacktop and Roof Plan</a:t>
            </a:r>
          </a:p>
        </p:txBody>
      </p:sp>
      <p:pic>
        <p:nvPicPr>
          <p:cNvPr id="4" name="Picture 3"/>
          <p:cNvPicPr>
            <a:picLocks noChangeAspect="1"/>
          </p:cNvPicPr>
          <p:nvPr/>
        </p:nvPicPr>
        <p:blipFill>
          <a:blip r:embed="rId3"/>
          <a:stretch>
            <a:fillRect/>
          </a:stretch>
        </p:blipFill>
        <p:spPr>
          <a:xfrm>
            <a:off x="4292925" y="1794014"/>
            <a:ext cx="7089606" cy="4606787"/>
          </a:xfrm>
          <a:prstGeom prst="rect">
            <a:avLst/>
          </a:prstGeom>
        </p:spPr>
      </p:pic>
      <p:sp>
        <p:nvSpPr>
          <p:cNvPr id="5" name="TextBox 4"/>
          <p:cNvSpPr txBox="1"/>
          <p:nvPr/>
        </p:nvSpPr>
        <p:spPr>
          <a:xfrm>
            <a:off x="517640" y="2808189"/>
            <a:ext cx="2462534" cy="1754326"/>
          </a:xfrm>
          <a:prstGeom prst="rect">
            <a:avLst/>
          </a:prstGeom>
          <a:noFill/>
        </p:spPr>
        <p:txBody>
          <a:bodyPr wrap="none" rtlCol="0">
            <a:spAutoFit/>
          </a:bodyPr>
          <a:lstStyle/>
          <a:p>
            <a:r>
              <a:rPr lang="en-US" b="1" dirty="0"/>
              <a:t>Roof</a:t>
            </a:r>
          </a:p>
          <a:p>
            <a:r>
              <a:rPr lang="en-US" dirty="0"/>
              <a:t>1  Main school building  </a:t>
            </a:r>
          </a:p>
          <a:p>
            <a:r>
              <a:rPr lang="en-US" dirty="0"/>
              <a:t>2  Gym roof</a:t>
            </a:r>
          </a:p>
          <a:p>
            <a:endParaRPr lang="en-US" dirty="0"/>
          </a:p>
          <a:p>
            <a:r>
              <a:rPr lang="en-US" b="1" dirty="0"/>
              <a:t>Blacktop (gravel) </a:t>
            </a:r>
          </a:p>
          <a:p>
            <a:r>
              <a:rPr lang="en-US" dirty="0"/>
              <a:t>A  Gravel only </a:t>
            </a:r>
          </a:p>
        </p:txBody>
      </p:sp>
      <p:sp>
        <p:nvSpPr>
          <p:cNvPr id="6" name="TextBox 5"/>
          <p:cNvSpPr txBox="1"/>
          <p:nvPr/>
        </p:nvSpPr>
        <p:spPr>
          <a:xfrm>
            <a:off x="9129010" y="3881963"/>
            <a:ext cx="340158" cy="400110"/>
          </a:xfrm>
          <a:prstGeom prst="rect">
            <a:avLst/>
          </a:prstGeom>
          <a:noFill/>
        </p:spPr>
        <p:txBody>
          <a:bodyPr wrap="none" rtlCol="0">
            <a:spAutoFit/>
          </a:bodyPr>
          <a:lstStyle/>
          <a:p>
            <a:r>
              <a:rPr lang="en-US" sz="2000" b="1" dirty="0">
                <a:solidFill>
                  <a:schemeClr val="bg1"/>
                </a:solidFill>
              </a:rPr>
              <a:t>A</a:t>
            </a:r>
          </a:p>
        </p:txBody>
      </p:sp>
      <p:sp>
        <p:nvSpPr>
          <p:cNvPr id="7" name="TextBox 6"/>
          <p:cNvSpPr txBox="1"/>
          <p:nvPr/>
        </p:nvSpPr>
        <p:spPr>
          <a:xfrm>
            <a:off x="10278643" y="4362460"/>
            <a:ext cx="314510" cy="400110"/>
          </a:xfrm>
          <a:prstGeom prst="rect">
            <a:avLst/>
          </a:prstGeom>
          <a:noFill/>
        </p:spPr>
        <p:txBody>
          <a:bodyPr wrap="none" rtlCol="0">
            <a:spAutoFit/>
          </a:bodyPr>
          <a:lstStyle/>
          <a:p>
            <a:r>
              <a:rPr lang="en-US" sz="2000" b="1" dirty="0"/>
              <a:t>2</a:t>
            </a:r>
          </a:p>
        </p:txBody>
      </p:sp>
      <p:sp>
        <p:nvSpPr>
          <p:cNvPr id="8" name="TextBox 7"/>
          <p:cNvSpPr txBox="1"/>
          <p:nvPr/>
        </p:nvSpPr>
        <p:spPr>
          <a:xfrm>
            <a:off x="6188016" y="2397100"/>
            <a:ext cx="314510" cy="400110"/>
          </a:xfrm>
          <a:prstGeom prst="rect">
            <a:avLst/>
          </a:prstGeom>
          <a:noFill/>
        </p:spPr>
        <p:txBody>
          <a:bodyPr wrap="none" rtlCol="0">
            <a:spAutoFit/>
          </a:bodyPr>
          <a:lstStyle/>
          <a:p>
            <a:r>
              <a:rPr lang="en-US" sz="2000" b="1" dirty="0"/>
              <a:t>1</a:t>
            </a:r>
          </a:p>
        </p:txBody>
      </p:sp>
    </p:spTree>
    <p:extLst>
      <p:ext uri="{BB962C8B-B14F-4D97-AF65-F5344CB8AC3E}">
        <p14:creationId xmlns:p14="http://schemas.microsoft.com/office/powerpoint/2010/main" val="7803571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466" y="206669"/>
            <a:ext cx="10515600" cy="1325563"/>
          </a:xfrm>
        </p:spPr>
        <p:txBody>
          <a:bodyPr>
            <a:normAutofit/>
          </a:bodyPr>
          <a:lstStyle/>
          <a:p>
            <a:r>
              <a:rPr lang="en-US" sz="3600" dirty="0"/>
              <a:t>Yale School </a:t>
            </a:r>
            <a:br>
              <a:rPr lang="en-US" dirty="0"/>
            </a:br>
            <a:r>
              <a:rPr lang="en-US" sz="2800" i="1" dirty="0"/>
              <a:t>Roof Plan &amp; Blacktop Plan</a:t>
            </a:r>
          </a:p>
        </p:txBody>
      </p:sp>
      <p:graphicFrame>
        <p:nvGraphicFramePr>
          <p:cNvPr id="3" name="Table 2"/>
          <p:cNvGraphicFramePr>
            <a:graphicFrameLocks noGrp="1"/>
          </p:cNvGraphicFramePr>
          <p:nvPr>
            <p:extLst>
              <p:ext uri="{D42A27DB-BD31-4B8C-83A1-F6EECF244321}">
                <p14:modId xmlns:p14="http://schemas.microsoft.com/office/powerpoint/2010/main" val="414909454"/>
              </p:ext>
            </p:extLst>
          </p:nvPr>
        </p:nvGraphicFramePr>
        <p:xfrm>
          <a:off x="627529" y="1897776"/>
          <a:ext cx="11184719" cy="1726023"/>
        </p:xfrm>
        <a:graphic>
          <a:graphicData uri="http://schemas.openxmlformats.org/drawingml/2006/table">
            <a:tbl>
              <a:tblPr firstRow="1" bandRow="1">
                <a:tableStyleId>{7DF18680-E054-41AD-8BC1-D1AEF772440D}</a:tableStyleId>
              </a:tblPr>
              <a:tblGrid>
                <a:gridCol w="1628077">
                  <a:extLst>
                    <a:ext uri="{9D8B030D-6E8A-4147-A177-3AD203B41FA5}">
                      <a16:colId xmlns:a16="http://schemas.microsoft.com/office/drawing/2014/main" val="20000"/>
                    </a:ext>
                  </a:extLst>
                </a:gridCol>
                <a:gridCol w="1028818">
                  <a:extLst>
                    <a:ext uri="{9D8B030D-6E8A-4147-A177-3AD203B41FA5}">
                      <a16:colId xmlns:a16="http://schemas.microsoft.com/office/drawing/2014/main" val="20001"/>
                    </a:ext>
                  </a:extLst>
                </a:gridCol>
                <a:gridCol w="1555703">
                  <a:extLst>
                    <a:ext uri="{9D8B030D-6E8A-4147-A177-3AD203B41FA5}">
                      <a16:colId xmlns:a16="http://schemas.microsoft.com/office/drawing/2014/main" val="20002"/>
                    </a:ext>
                  </a:extLst>
                </a:gridCol>
                <a:gridCol w="928490">
                  <a:extLst>
                    <a:ext uri="{9D8B030D-6E8A-4147-A177-3AD203B41FA5}">
                      <a16:colId xmlns:a16="http://schemas.microsoft.com/office/drawing/2014/main" val="20003"/>
                    </a:ext>
                  </a:extLst>
                </a:gridCol>
                <a:gridCol w="1291544">
                  <a:extLst>
                    <a:ext uri="{9D8B030D-6E8A-4147-A177-3AD203B41FA5}">
                      <a16:colId xmlns:a16="http://schemas.microsoft.com/office/drawing/2014/main" val="20004"/>
                    </a:ext>
                  </a:extLst>
                </a:gridCol>
                <a:gridCol w="1114021">
                  <a:extLst>
                    <a:ext uri="{9D8B030D-6E8A-4147-A177-3AD203B41FA5}">
                      <a16:colId xmlns:a16="http://schemas.microsoft.com/office/drawing/2014/main" val="20005"/>
                    </a:ext>
                  </a:extLst>
                </a:gridCol>
                <a:gridCol w="1734316">
                  <a:extLst>
                    <a:ext uri="{9D8B030D-6E8A-4147-A177-3AD203B41FA5}">
                      <a16:colId xmlns:a16="http://schemas.microsoft.com/office/drawing/2014/main" val="20006"/>
                    </a:ext>
                  </a:extLst>
                </a:gridCol>
                <a:gridCol w="1903750">
                  <a:extLst>
                    <a:ext uri="{9D8B030D-6E8A-4147-A177-3AD203B41FA5}">
                      <a16:colId xmlns:a16="http://schemas.microsoft.com/office/drawing/2014/main" val="20007"/>
                    </a:ext>
                  </a:extLst>
                </a:gridCol>
              </a:tblGrid>
              <a:tr h="862759">
                <a:tc>
                  <a:txBody>
                    <a:bodyPr/>
                    <a:lstStyle/>
                    <a:p>
                      <a:r>
                        <a:rPr lang="en-US" sz="1400" b="0" dirty="0">
                          <a:solidFill>
                            <a:schemeClr val="tx1"/>
                          </a:solidFill>
                          <a:latin typeface="+mj-lt"/>
                        </a:rPr>
                        <a:t>Name /Area</a:t>
                      </a:r>
                    </a:p>
                  </a:txBody>
                  <a:tcPr>
                    <a:solidFill>
                      <a:schemeClr val="bg1">
                        <a:lumMod val="75000"/>
                      </a:schemeClr>
                    </a:solidFill>
                  </a:tcPr>
                </a:tc>
                <a:tc>
                  <a:txBody>
                    <a:bodyPr/>
                    <a:lstStyle/>
                    <a:p>
                      <a:r>
                        <a:rPr lang="en-US" sz="1400" b="0" dirty="0">
                          <a:solidFill>
                            <a:schemeClr val="tx1"/>
                          </a:solidFill>
                          <a:latin typeface="+mj-lt"/>
                        </a:rPr>
                        <a:t>Sq. ft.</a:t>
                      </a:r>
                    </a:p>
                  </a:txBody>
                  <a:tcPr>
                    <a:solidFill>
                      <a:schemeClr val="bg1">
                        <a:lumMod val="75000"/>
                      </a:schemeClr>
                    </a:solidFill>
                  </a:tcPr>
                </a:tc>
                <a:tc>
                  <a:txBody>
                    <a:bodyPr/>
                    <a:lstStyle/>
                    <a:p>
                      <a:r>
                        <a:rPr lang="en-US" sz="1400" b="0" dirty="0">
                          <a:solidFill>
                            <a:schemeClr val="tx1"/>
                          </a:solidFill>
                          <a:latin typeface="+mj-lt"/>
                        </a:rPr>
                        <a:t>Type</a:t>
                      </a:r>
                    </a:p>
                  </a:txBody>
                  <a:tcPr>
                    <a:solidFill>
                      <a:schemeClr val="bg1">
                        <a:lumMod val="75000"/>
                      </a:schemeClr>
                    </a:solidFill>
                  </a:tcPr>
                </a:tc>
                <a:tc>
                  <a:txBody>
                    <a:bodyPr/>
                    <a:lstStyle/>
                    <a:p>
                      <a:r>
                        <a:rPr lang="en-US" sz="1400" b="0" dirty="0">
                          <a:solidFill>
                            <a:schemeClr val="tx1"/>
                          </a:solidFill>
                          <a:latin typeface="+mj-lt"/>
                        </a:rPr>
                        <a:t>Grade</a:t>
                      </a:r>
                    </a:p>
                    <a:p>
                      <a:r>
                        <a:rPr lang="en-US" sz="1400" b="0" dirty="0">
                          <a:solidFill>
                            <a:schemeClr val="tx1"/>
                          </a:solidFill>
                          <a:latin typeface="+mj-lt"/>
                        </a:rPr>
                        <a:t>(key</a:t>
                      </a:r>
                      <a:r>
                        <a:rPr lang="en-US" sz="1400" b="0" baseline="0" dirty="0">
                          <a:solidFill>
                            <a:schemeClr val="tx1"/>
                          </a:solidFill>
                          <a:latin typeface="+mj-lt"/>
                        </a:rPr>
                        <a:t> below)</a:t>
                      </a:r>
                      <a:endParaRPr lang="en-US" sz="1400" b="0" dirty="0">
                        <a:solidFill>
                          <a:schemeClr val="tx1"/>
                        </a:solidFill>
                        <a:latin typeface="+mj-lt"/>
                      </a:endParaRPr>
                    </a:p>
                  </a:txBody>
                  <a:tcPr>
                    <a:solidFill>
                      <a:schemeClr val="bg1">
                        <a:lumMod val="75000"/>
                      </a:schemeClr>
                    </a:solidFill>
                  </a:tcPr>
                </a:tc>
                <a:tc>
                  <a:txBody>
                    <a:bodyPr/>
                    <a:lstStyle/>
                    <a:p>
                      <a:r>
                        <a:rPr lang="en-US" sz="1400" b="0" dirty="0">
                          <a:solidFill>
                            <a:schemeClr val="tx1"/>
                          </a:solidFill>
                          <a:latin typeface="+mj-lt"/>
                        </a:rPr>
                        <a:t>Remaining</a:t>
                      </a:r>
                      <a:r>
                        <a:rPr lang="en-US" sz="1400" b="0" baseline="0" dirty="0">
                          <a:solidFill>
                            <a:schemeClr val="tx1"/>
                          </a:solidFill>
                          <a:latin typeface="+mj-lt"/>
                        </a:rPr>
                        <a:t> Life</a:t>
                      </a:r>
                      <a:endParaRPr lang="en-US" sz="1400" b="0" dirty="0">
                        <a:solidFill>
                          <a:schemeClr val="tx1"/>
                        </a:solidFill>
                        <a:latin typeface="+mj-lt"/>
                      </a:endParaRPr>
                    </a:p>
                  </a:txBody>
                  <a:tcPr>
                    <a:solidFill>
                      <a:schemeClr val="bg1">
                        <a:lumMod val="75000"/>
                      </a:schemeClr>
                    </a:solidFill>
                  </a:tcPr>
                </a:tc>
                <a:tc>
                  <a:txBody>
                    <a:bodyPr/>
                    <a:lstStyle/>
                    <a:p>
                      <a:r>
                        <a:rPr lang="en-US" sz="1400" b="0" dirty="0">
                          <a:solidFill>
                            <a:schemeClr val="tx1"/>
                          </a:solidFill>
                          <a:latin typeface="+mj-lt"/>
                        </a:rPr>
                        <a:t>Cost</a:t>
                      </a:r>
                      <a:r>
                        <a:rPr lang="en-US" sz="1400" b="0" baseline="0" dirty="0">
                          <a:solidFill>
                            <a:schemeClr val="tx1"/>
                          </a:solidFill>
                          <a:latin typeface="+mj-lt"/>
                        </a:rPr>
                        <a:t>  (NA if past 10 years)</a:t>
                      </a:r>
                      <a:endParaRPr lang="en-US" sz="1400" b="0" dirty="0">
                        <a:solidFill>
                          <a:schemeClr val="tx1"/>
                        </a:solidFill>
                        <a:latin typeface="+mj-lt"/>
                      </a:endParaRPr>
                    </a:p>
                  </a:txBody>
                  <a:tcPr>
                    <a:solidFill>
                      <a:schemeClr val="bg1">
                        <a:lumMod val="75000"/>
                      </a:schemeClr>
                    </a:solidFill>
                  </a:tcPr>
                </a:tc>
                <a:tc>
                  <a:txBody>
                    <a:bodyPr/>
                    <a:lstStyle/>
                    <a:p>
                      <a:r>
                        <a:rPr lang="en-US" sz="1400" b="0" dirty="0">
                          <a:solidFill>
                            <a:schemeClr val="tx1"/>
                          </a:solidFill>
                          <a:latin typeface="+mj-lt"/>
                        </a:rPr>
                        <a:t>Expected Life</a:t>
                      </a:r>
                    </a:p>
                  </a:txBody>
                  <a:tcPr>
                    <a:solidFill>
                      <a:schemeClr val="bg1">
                        <a:lumMod val="75000"/>
                      </a:schemeClr>
                    </a:solidFill>
                  </a:tcPr>
                </a:tc>
                <a:tc>
                  <a:txBody>
                    <a:bodyPr/>
                    <a:lstStyle/>
                    <a:p>
                      <a:r>
                        <a:rPr lang="en-US" sz="1400" b="0" dirty="0">
                          <a:solidFill>
                            <a:schemeClr val="tx1"/>
                          </a:solidFill>
                          <a:latin typeface="+mj-lt"/>
                        </a:rPr>
                        <a:t>Note</a:t>
                      </a:r>
                    </a:p>
                  </a:txBody>
                  <a:tcPr>
                    <a:solidFill>
                      <a:schemeClr val="bg1">
                        <a:lumMod val="75000"/>
                      </a:schemeClr>
                    </a:solidFill>
                  </a:tcPr>
                </a:tc>
                <a:extLst>
                  <a:ext uri="{0D108BD9-81ED-4DB2-BD59-A6C34878D82A}">
                    <a16:rowId xmlns:a16="http://schemas.microsoft.com/office/drawing/2014/main" val="10000"/>
                  </a:ext>
                </a:extLst>
              </a:tr>
              <a:tr h="466759">
                <a:tc>
                  <a:txBody>
                    <a:bodyPr/>
                    <a:lstStyle/>
                    <a:p>
                      <a:pPr marL="0" indent="0">
                        <a:buNone/>
                      </a:pPr>
                      <a:r>
                        <a:rPr lang="en-US" sz="1400" dirty="0">
                          <a:latin typeface="+mj-lt"/>
                        </a:rPr>
                        <a:t>School (1)</a:t>
                      </a:r>
                    </a:p>
                  </a:txBody>
                  <a:tcPr/>
                </a:tc>
                <a:tc>
                  <a:txBody>
                    <a:bodyPr/>
                    <a:lstStyle/>
                    <a:p>
                      <a:r>
                        <a:rPr lang="en-US" sz="1400" dirty="0">
                          <a:latin typeface="+mj-lt"/>
                        </a:rPr>
                        <a:t>10960</a:t>
                      </a:r>
                    </a:p>
                  </a:txBody>
                  <a:tcPr/>
                </a:tc>
                <a:tc>
                  <a:txBody>
                    <a:bodyPr/>
                    <a:lstStyle/>
                    <a:p>
                      <a:r>
                        <a:rPr lang="en-US" sz="1400" dirty="0">
                          <a:latin typeface="+mj-lt"/>
                        </a:rPr>
                        <a:t>Comp cap Built-up </a:t>
                      </a:r>
                    </a:p>
                  </a:txBody>
                  <a:tcPr/>
                </a:tc>
                <a:tc>
                  <a:txBody>
                    <a:bodyPr/>
                    <a:lstStyle/>
                    <a:p>
                      <a:r>
                        <a:rPr lang="en-US" sz="1400" dirty="0">
                          <a:latin typeface="+mj-lt"/>
                        </a:rPr>
                        <a:t>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5%</a:t>
                      </a:r>
                    </a:p>
                  </a:txBody>
                  <a:tcPr/>
                </a:tc>
                <a:tc>
                  <a:txBody>
                    <a:bodyPr/>
                    <a:lstStyle/>
                    <a:p>
                      <a:r>
                        <a:rPr lang="en-US" sz="1400" dirty="0">
                          <a:latin typeface="+mj-lt"/>
                        </a:rPr>
                        <a:t>$24,750</a:t>
                      </a:r>
                    </a:p>
                  </a:txBody>
                  <a:tcPr/>
                </a:tc>
                <a:tc>
                  <a:txBody>
                    <a:bodyPr/>
                    <a:lstStyle/>
                    <a:p>
                      <a:r>
                        <a:rPr lang="en-US" sz="1400" dirty="0">
                          <a:latin typeface="+mj-lt"/>
                        </a:rPr>
                        <a:t>25 year</a:t>
                      </a:r>
                    </a:p>
                  </a:txBody>
                  <a:tcPr/>
                </a:tc>
                <a:tc>
                  <a:txBody>
                    <a:bodyPr/>
                    <a:lstStyle/>
                    <a:p>
                      <a:r>
                        <a:rPr lang="en-US" sz="1400" dirty="0">
                          <a:latin typeface="+mj-lt"/>
                        </a:rPr>
                        <a:t>May be candidate for coating </a:t>
                      </a:r>
                    </a:p>
                  </a:txBody>
                  <a:tcPr/>
                </a:tc>
                <a:extLst>
                  <a:ext uri="{0D108BD9-81ED-4DB2-BD59-A6C34878D82A}">
                    <a16:rowId xmlns:a16="http://schemas.microsoft.com/office/drawing/2014/main" val="10001"/>
                  </a:ext>
                </a:extLst>
              </a:tr>
              <a:tr h="345104">
                <a:tc>
                  <a:txBody>
                    <a:bodyPr/>
                    <a:lstStyle/>
                    <a:p>
                      <a:pPr marL="0" indent="0">
                        <a:buNone/>
                      </a:pPr>
                      <a:r>
                        <a:rPr lang="en-US" sz="1400" dirty="0">
                          <a:latin typeface="+mj-lt"/>
                        </a:rPr>
                        <a:t>Gym (2)</a:t>
                      </a:r>
                    </a:p>
                  </a:txBody>
                  <a:tcPr>
                    <a:solidFill>
                      <a:schemeClr val="bg1">
                        <a:lumMod val="75000"/>
                      </a:schemeClr>
                    </a:solidFill>
                  </a:tcPr>
                </a:tc>
                <a:tc>
                  <a:txBody>
                    <a:bodyPr/>
                    <a:lstStyle/>
                    <a:p>
                      <a:r>
                        <a:rPr lang="en-US" sz="1400" dirty="0">
                          <a:latin typeface="+mj-lt"/>
                        </a:rPr>
                        <a:t>3800</a:t>
                      </a:r>
                    </a:p>
                  </a:txBody>
                  <a:tcPr>
                    <a:solidFill>
                      <a:schemeClr val="bg1">
                        <a:lumMod val="75000"/>
                      </a:schemeClr>
                    </a:solidFill>
                  </a:tcPr>
                </a:tc>
                <a:tc>
                  <a:txBody>
                    <a:bodyPr/>
                    <a:lstStyle/>
                    <a:p>
                      <a:r>
                        <a:rPr lang="en-US" sz="1400" dirty="0">
                          <a:latin typeface="+mj-lt"/>
                        </a:rPr>
                        <a:t>Metal </a:t>
                      </a:r>
                    </a:p>
                  </a:txBody>
                  <a:tcPr>
                    <a:solidFill>
                      <a:schemeClr val="bg1">
                        <a:lumMod val="75000"/>
                      </a:schemeClr>
                    </a:solidFill>
                  </a:tcPr>
                </a:tc>
                <a:tc>
                  <a:txBody>
                    <a:bodyPr/>
                    <a:lstStyle/>
                    <a:p>
                      <a:r>
                        <a:rPr lang="en-US" sz="1400" dirty="0">
                          <a:latin typeface="+mj-lt"/>
                        </a:rPr>
                        <a:t>A</a:t>
                      </a:r>
                    </a:p>
                  </a:txBody>
                  <a:tcP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87.5%</a:t>
                      </a:r>
                    </a:p>
                  </a:txBody>
                  <a:tcPr>
                    <a:solidFill>
                      <a:schemeClr val="bg1">
                        <a:lumMod val="75000"/>
                      </a:schemeClr>
                    </a:solidFill>
                  </a:tcPr>
                </a:tc>
                <a:tc>
                  <a:txBody>
                    <a:bodyPr/>
                    <a:lstStyle/>
                    <a:p>
                      <a:endParaRPr lang="en-US" sz="1400" dirty="0">
                        <a:latin typeface="+mj-lt"/>
                      </a:endParaRPr>
                    </a:p>
                  </a:txBody>
                  <a:tcPr>
                    <a:solidFill>
                      <a:schemeClr val="bg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30-50 year(40) </a:t>
                      </a:r>
                    </a:p>
                  </a:txBody>
                  <a:tcPr>
                    <a:solidFill>
                      <a:schemeClr val="bg1">
                        <a:lumMod val="75000"/>
                      </a:schemeClr>
                    </a:solidFill>
                  </a:tcPr>
                </a:tc>
                <a:tc>
                  <a:txBody>
                    <a:bodyPr/>
                    <a:lstStyle/>
                    <a:p>
                      <a:endParaRPr lang="en-US" sz="1400" dirty="0">
                        <a:latin typeface="+mj-lt"/>
                      </a:endParaRPr>
                    </a:p>
                  </a:txBody>
                  <a:tcPr>
                    <a:solidFill>
                      <a:schemeClr val="bg1">
                        <a:lumMod val="75000"/>
                      </a:schemeClr>
                    </a:solidFill>
                  </a:tcPr>
                </a:tc>
                <a:extLst>
                  <a:ext uri="{0D108BD9-81ED-4DB2-BD59-A6C34878D82A}">
                    <a16:rowId xmlns:a16="http://schemas.microsoft.com/office/drawing/2014/main" val="10002"/>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4146058277"/>
              </p:ext>
            </p:extLst>
          </p:nvPr>
        </p:nvGraphicFramePr>
        <p:xfrm>
          <a:off x="604432" y="4572000"/>
          <a:ext cx="11207814" cy="1009848"/>
        </p:xfrm>
        <a:graphic>
          <a:graphicData uri="http://schemas.openxmlformats.org/drawingml/2006/table">
            <a:tbl>
              <a:tblPr firstRow="1" bandRow="1">
                <a:tableStyleId>{7DF18680-E054-41AD-8BC1-D1AEF772440D}</a:tableStyleId>
              </a:tblPr>
              <a:tblGrid>
                <a:gridCol w="2163728">
                  <a:extLst>
                    <a:ext uri="{9D8B030D-6E8A-4147-A177-3AD203B41FA5}">
                      <a16:colId xmlns:a16="http://schemas.microsoft.com/office/drawing/2014/main" val="20000"/>
                    </a:ext>
                  </a:extLst>
                </a:gridCol>
                <a:gridCol w="1009386">
                  <a:extLst>
                    <a:ext uri="{9D8B030D-6E8A-4147-A177-3AD203B41FA5}">
                      <a16:colId xmlns:a16="http://schemas.microsoft.com/office/drawing/2014/main" val="20001"/>
                    </a:ext>
                  </a:extLst>
                </a:gridCol>
                <a:gridCol w="1342857">
                  <a:extLst>
                    <a:ext uri="{9D8B030D-6E8A-4147-A177-3AD203B41FA5}">
                      <a16:colId xmlns:a16="http://schemas.microsoft.com/office/drawing/2014/main" val="20002"/>
                    </a:ext>
                  </a:extLst>
                </a:gridCol>
                <a:gridCol w="875824">
                  <a:extLst>
                    <a:ext uri="{9D8B030D-6E8A-4147-A177-3AD203B41FA5}">
                      <a16:colId xmlns:a16="http://schemas.microsoft.com/office/drawing/2014/main" val="20003"/>
                    </a:ext>
                  </a:extLst>
                </a:gridCol>
                <a:gridCol w="1354791">
                  <a:extLst>
                    <a:ext uri="{9D8B030D-6E8A-4147-A177-3AD203B41FA5}">
                      <a16:colId xmlns:a16="http://schemas.microsoft.com/office/drawing/2014/main" val="20004"/>
                    </a:ext>
                  </a:extLst>
                </a:gridCol>
                <a:gridCol w="1956755">
                  <a:extLst>
                    <a:ext uri="{9D8B030D-6E8A-4147-A177-3AD203B41FA5}">
                      <a16:colId xmlns:a16="http://schemas.microsoft.com/office/drawing/2014/main" val="20005"/>
                    </a:ext>
                  </a:extLst>
                </a:gridCol>
                <a:gridCol w="2504473">
                  <a:extLst>
                    <a:ext uri="{9D8B030D-6E8A-4147-A177-3AD203B41FA5}">
                      <a16:colId xmlns:a16="http://schemas.microsoft.com/office/drawing/2014/main" val="20006"/>
                    </a:ext>
                  </a:extLst>
                </a:gridCol>
              </a:tblGrid>
              <a:tr h="573741">
                <a:tc>
                  <a:txBody>
                    <a:bodyPr/>
                    <a:lstStyle/>
                    <a:p>
                      <a:r>
                        <a:rPr lang="en-US" sz="1400" b="0" dirty="0">
                          <a:solidFill>
                            <a:schemeClr val="tx1"/>
                          </a:solidFill>
                          <a:latin typeface="+mj-lt"/>
                        </a:rPr>
                        <a:t>Name /Area</a:t>
                      </a:r>
                    </a:p>
                  </a:txBody>
                  <a:tcPr>
                    <a:solidFill>
                      <a:schemeClr val="bg1">
                        <a:lumMod val="75000"/>
                      </a:schemeClr>
                    </a:solidFill>
                  </a:tcPr>
                </a:tc>
                <a:tc>
                  <a:txBody>
                    <a:bodyPr/>
                    <a:lstStyle/>
                    <a:p>
                      <a:r>
                        <a:rPr lang="en-US" sz="1400" b="0" dirty="0">
                          <a:solidFill>
                            <a:schemeClr val="tx1"/>
                          </a:solidFill>
                          <a:latin typeface="+mj-lt"/>
                        </a:rPr>
                        <a:t>Sq. ft.</a:t>
                      </a:r>
                    </a:p>
                  </a:txBody>
                  <a:tcPr>
                    <a:solidFill>
                      <a:schemeClr val="bg1">
                        <a:lumMod val="75000"/>
                      </a:schemeClr>
                    </a:solidFill>
                  </a:tcPr>
                </a:tc>
                <a:tc>
                  <a:txBody>
                    <a:bodyPr/>
                    <a:lstStyle/>
                    <a:p>
                      <a:r>
                        <a:rPr lang="en-US" sz="1400" b="0" dirty="0">
                          <a:solidFill>
                            <a:schemeClr val="tx1"/>
                          </a:solidFill>
                          <a:latin typeface="+mj-lt"/>
                        </a:rPr>
                        <a:t>Current</a:t>
                      </a:r>
                    </a:p>
                    <a:p>
                      <a:r>
                        <a:rPr lang="en-US" sz="1400" b="0" dirty="0">
                          <a:solidFill>
                            <a:schemeClr val="tx1"/>
                          </a:solidFill>
                          <a:latin typeface="+mj-lt"/>
                        </a:rPr>
                        <a:t>Type</a:t>
                      </a:r>
                    </a:p>
                  </a:txBody>
                  <a:tcPr>
                    <a:solidFill>
                      <a:schemeClr val="bg1">
                        <a:lumMod val="75000"/>
                      </a:schemeClr>
                    </a:solidFill>
                  </a:tcPr>
                </a:tc>
                <a:tc>
                  <a:txBody>
                    <a:bodyPr/>
                    <a:lstStyle/>
                    <a:p>
                      <a:r>
                        <a:rPr lang="en-US" sz="1400" b="0" dirty="0">
                          <a:solidFill>
                            <a:schemeClr val="tx1"/>
                          </a:solidFill>
                          <a:latin typeface="+mj-lt"/>
                        </a:rPr>
                        <a:t>Grade</a:t>
                      </a:r>
                    </a:p>
                  </a:txBody>
                  <a:tcPr>
                    <a:solidFill>
                      <a:schemeClr val="bg1">
                        <a:lumMod val="75000"/>
                      </a:schemeClr>
                    </a:solidFill>
                  </a:tcPr>
                </a:tc>
                <a:tc>
                  <a:txBody>
                    <a:bodyPr/>
                    <a:lstStyle/>
                    <a:p>
                      <a:r>
                        <a:rPr lang="en-US" sz="1400" b="0" dirty="0">
                          <a:solidFill>
                            <a:schemeClr val="tx1"/>
                          </a:solidFill>
                          <a:latin typeface="+mj-lt"/>
                        </a:rPr>
                        <a:t>Cost of Repair sq. ft.</a:t>
                      </a:r>
                    </a:p>
                  </a:txBody>
                  <a:tcPr>
                    <a:solidFill>
                      <a:schemeClr val="bg1">
                        <a:lumMod val="75000"/>
                      </a:schemeClr>
                    </a:solidFill>
                  </a:tcPr>
                </a:tc>
                <a:tc>
                  <a:txBody>
                    <a:bodyPr/>
                    <a:lstStyle/>
                    <a:p>
                      <a:r>
                        <a:rPr lang="en-US" sz="1400" b="0" dirty="0">
                          <a:solidFill>
                            <a:schemeClr val="tx1"/>
                          </a:solidFill>
                          <a:latin typeface="+mj-lt"/>
                        </a:rPr>
                        <a:t>Extended </a:t>
                      </a:r>
                    </a:p>
                    <a:p>
                      <a:r>
                        <a:rPr lang="en-US" sz="1400" b="0" dirty="0">
                          <a:solidFill>
                            <a:schemeClr val="tx1"/>
                          </a:solidFill>
                          <a:latin typeface="+mj-lt"/>
                        </a:rPr>
                        <a:t>Cost</a:t>
                      </a:r>
                    </a:p>
                  </a:txBody>
                  <a:tcPr>
                    <a:solidFill>
                      <a:schemeClr val="bg1">
                        <a:lumMod val="75000"/>
                      </a:schemeClr>
                    </a:solidFill>
                  </a:tcPr>
                </a:tc>
                <a:tc>
                  <a:txBody>
                    <a:bodyPr/>
                    <a:lstStyle/>
                    <a:p>
                      <a:r>
                        <a:rPr lang="en-US" sz="1400" b="0" dirty="0">
                          <a:solidFill>
                            <a:schemeClr val="tx1"/>
                          </a:solidFill>
                          <a:latin typeface="+mj-lt"/>
                        </a:rPr>
                        <a:t>Note</a:t>
                      </a:r>
                    </a:p>
                  </a:txBody>
                  <a:tcPr>
                    <a:solidFill>
                      <a:schemeClr val="bg1">
                        <a:lumMod val="75000"/>
                      </a:schemeClr>
                    </a:solidFill>
                  </a:tcPr>
                </a:tc>
                <a:extLst>
                  <a:ext uri="{0D108BD9-81ED-4DB2-BD59-A6C34878D82A}">
                    <a16:rowId xmlns:a16="http://schemas.microsoft.com/office/drawing/2014/main" val="10000"/>
                  </a:ext>
                </a:extLst>
              </a:tr>
              <a:tr h="436107">
                <a:tc>
                  <a:txBody>
                    <a:bodyPr/>
                    <a:lstStyle/>
                    <a:p>
                      <a:r>
                        <a:rPr lang="en-US" sz="1400" dirty="0">
                          <a:latin typeface="+mj-lt"/>
                        </a:rPr>
                        <a:t>Parking  area (A)</a:t>
                      </a:r>
                    </a:p>
                  </a:txBody>
                  <a:tcPr/>
                </a:tc>
                <a:tc>
                  <a:txBody>
                    <a:bodyPr/>
                    <a:lstStyle/>
                    <a:p>
                      <a:r>
                        <a:rPr lang="en-US" sz="1400" dirty="0">
                          <a:latin typeface="+mj-lt"/>
                        </a:rPr>
                        <a:t>23,250</a:t>
                      </a:r>
                    </a:p>
                  </a:txBody>
                  <a:tcPr/>
                </a:tc>
                <a:tc>
                  <a:txBody>
                    <a:bodyPr/>
                    <a:lstStyle/>
                    <a:p>
                      <a:r>
                        <a:rPr lang="en-US" sz="1400" dirty="0">
                          <a:latin typeface="+mj-lt"/>
                        </a:rPr>
                        <a:t>Gravel</a:t>
                      </a:r>
                    </a:p>
                  </a:txBody>
                  <a:tcPr/>
                </a:tc>
                <a:tc>
                  <a:txBody>
                    <a:bodyPr/>
                    <a:lstStyle/>
                    <a:p>
                      <a:r>
                        <a:rPr lang="en-US" sz="1400" dirty="0">
                          <a:latin typeface="+mj-lt"/>
                        </a:rPr>
                        <a:t>N/A</a:t>
                      </a:r>
                    </a:p>
                  </a:txBody>
                  <a:tcPr/>
                </a:tc>
                <a:tc>
                  <a:txBody>
                    <a:bodyPr/>
                    <a:lstStyle/>
                    <a:p>
                      <a:r>
                        <a:rPr lang="en-US" sz="1400" dirty="0">
                          <a:latin typeface="+mj-lt"/>
                        </a:rPr>
                        <a:t>.15</a:t>
                      </a:r>
                    </a:p>
                  </a:txBody>
                  <a:tcPr/>
                </a:tc>
                <a:tc>
                  <a:txBody>
                    <a:bodyPr/>
                    <a:lstStyle/>
                    <a:p>
                      <a:r>
                        <a:rPr lang="en-US" sz="1400" dirty="0">
                          <a:latin typeface="+mj-lt"/>
                        </a:rPr>
                        <a:t>$2000</a:t>
                      </a:r>
                    </a:p>
                  </a:txBody>
                  <a:tcPr/>
                </a:tc>
                <a:tc>
                  <a:txBody>
                    <a:bodyPr/>
                    <a:lstStyle/>
                    <a:p>
                      <a:r>
                        <a:rPr lang="en-US" sz="1400" dirty="0">
                          <a:latin typeface="+mj-lt"/>
                        </a:rPr>
                        <a:t>Re-gravel annual</a:t>
                      </a:r>
                      <a:r>
                        <a:rPr lang="en-US" sz="1400" baseline="0" dirty="0">
                          <a:latin typeface="+mj-lt"/>
                        </a:rPr>
                        <a:t> </a:t>
                      </a:r>
                      <a:endParaRPr lang="en-US" sz="1400" dirty="0">
                        <a:latin typeface="+mj-lt"/>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880537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9649" y="253337"/>
            <a:ext cx="10515600" cy="1325563"/>
          </a:xfrm>
        </p:spPr>
        <p:txBody>
          <a:bodyPr>
            <a:normAutofit/>
          </a:bodyPr>
          <a:lstStyle/>
          <a:p>
            <a:r>
              <a:rPr lang="en-US" sz="3600" dirty="0"/>
              <a:t>Yale School </a:t>
            </a:r>
            <a:br>
              <a:rPr lang="en-US" dirty="0"/>
            </a:br>
            <a:r>
              <a:rPr lang="en-US" sz="2800" i="1" dirty="0"/>
              <a:t>Flooring</a:t>
            </a:r>
          </a:p>
        </p:txBody>
      </p:sp>
      <p:graphicFrame>
        <p:nvGraphicFramePr>
          <p:cNvPr id="3" name="Table 2"/>
          <p:cNvGraphicFramePr>
            <a:graphicFrameLocks noGrp="1"/>
          </p:cNvGraphicFramePr>
          <p:nvPr>
            <p:extLst>
              <p:ext uri="{D42A27DB-BD31-4B8C-83A1-F6EECF244321}">
                <p14:modId xmlns:p14="http://schemas.microsoft.com/office/powerpoint/2010/main" val="3482773380"/>
              </p:ext>
            </p:extLst>
          </p:nvPr>
        </p:nvGraphicFramePr>
        <p:xfrm>
          <a:off x="929896" y="2277035"/>
          <a:ext cx="10332208" cy="3060102"/>
        </p:xfrm>
        <a:graphic>
          <a:graphicData uri="http://schemas.openxmlformats.org/drawingml/2006/table">
            <a:tbl>
              <a:tblPr firstRow="1" bandRow="1">
                <a:tableStyleId>{5C22544A-7EE6-4342-B048-85BDC9FD1C3A}</a:tableStyleId>
              </a:tblPr>
              <a:tblGrid>
                <a:gridCol w="2583052">
                  <a:extLst>
                    <a:ext uri="{9D8B030D-6E8A-4147-A177-3AD203B41FA5}">
                      <a16:colId xmlns:a16="http://schemas.microsoft.com/office/drawing/2014/main" val="20000"/>
                    </a:ext>
                  </a:extLst>
                </a:gridCol>
                <a:gridCol w="1882687">
                  <a:extLst>
                    <a:ext uri="{9D8B030D-6E8A-4147-A177-3AD203B41FA5}">
                      <a16:colId xmlns:a16="http://schemas.microsoft.com/office/drawing/2014/main" val="20001"/>
                    </a:ext>
                  </a:extLst>
                </a:gridCol>
                <a:gridCol w="1967346">
                  <a:extLst>
                    <a:ext uri="{9D8B030D-6E8A-4147-A177-3AD203B41FA5}">
                      <a16:colId xmlns:a16="http://schemas.microsoft.com/office/drawing/2014/main" val="20002"/>
                    </a:ext>
                  </a:extLst>
                </a:gridCol>
                <a:gridCol w="3899123">
                  <a:extLst>
                    <a:ext uri="{9D8B030D-6E8A-4147-A177-3AD203B41FA5}">
                      <a16:colId xmlns:a16="http://schemas.microsoft.com/office/drawing/2014/main" val="20003"/>
                    </a:ext>
                  </a:extLst>
                </a:gridCol>
              </a:tblGrid>
              <a:tr h="464222">
                <a:tc>
                  <a:txBody>
                    <a:bodyPr/>
                    <a:lstStyle/>
                    <a:p>
                      <a:r>
                        <a:rPr lang="en-US" sz="1400" dirty="0">
                          <a:latin typeface="+mj-lt"/>
                        </a:rPr>
                        <a:t>Area</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400" dirty="0">
                          <a:latin typeface="+mj-lt"/>
                        </a:rPr>
                        <a:t>Material</a:t>
                      </a:r>
                    </a:p>
                  </a:txBody>
                  <a:tcPr>
                    <a:lnT w="12700" cap="flat" cmpd="sng" algn="ctr">
                      <a:solidFill>
                        <a:schemeClr val="tx1"/>
                      </a:solidFill>
                      <a:prstDash val="solid"/>
                      <a:round/>
                      <a:headEnd type="none" w="med" len="med"/>
                      <a:tailEnd type="none" w="med" len="med"/>
                    </a:lnT>
                  </a:tcPr>
                </a:tc>
                <a:tc>
                  <a:txBody>
                    <a:bodyPr/>
                    <a:lstStyle/>
                    <a:p>
                      <a:r>
                        <a:rPr lang="en-US" sz="1400" dirty="0">
                          <a:latin typeface="+mj-lt"/>
                        </a:rPr>
                        <a:t>Condition</a:t>
                      </a:r>
                    </a:p>
                  </a:txBody>
                  <a:tcPr>
                    <a:lnT w="12700" cap="flat" cmpd="sng" algn="ctr">
                      <a:solidFill>
                        <a:schemeClr val="tx1"/>
                      </a:solidFill>
                      <a:prstDash val="solid"/>
                      <a:round/>
                      <a:headEnd type="none" w="med" len="med"/>
                      <a:tailEnd type="none" w="med" len="med"/>
                    </a:lnT>
                  </a:tcPr>
                </a:tc>
                <a:tc>
                  <a:txBody>
                    <a:bodyPr/>
                    <a:lstStyle/>
                    <a:p>
                      <a:r>
                        <a:rPr lang="en-US" sz="1400" dirty="0">
                          <a:latin typeface="+mj-lt"/>
                        </a:rPr>
                        <a:t>Notes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en-US" sz="1400" dirty="0">
                          <a:latin typeface="+mj-lt"/>
                        </a:rPr>
                        <a:t>Kitchen</a:t>
                      </a:r>
                    </a:p>
                  </a:txBody>
                  <a:tcPr>
                    <a:lnL w="12700" cap="flat" cmpd="sng" algn="ctr">
                      <a:solidFill>
                        <a:schemeClr val="tx1"/>
                      </a:solidFill>
                      <a:prstDash val="solid"/>
                      <a:round/>
                      <a:headEnd type="none" w="med" len="med"/>
                      <a:tailEnd type="none" w="med" len="med"/>
                    </a:lnL>
                  </a:tcPr>
                </a:tc>
                <a:tc>
                  <a:txBody>
                    <a:bodyPr/>
                    <a:lstStyle/>
                    <a:p>
                      <a:r>
                        <a:rPr lang="en-US" sz="1400" dirty="0">
                          <a:latin typeface="+mj-lt"/>
                        </a:rPr>
                        <a:t>VCT tile </a:t>
                      </a:r>
                    </a:p>
                  </a:txBody>
                  <a:tcPr/>
                </a:tc>
                <a:tc>
                  <a:txBody>
                    <a:bodyPr/>
                    <a:lstStyle/>
                    <a:p>
                      <a:r>
                        <a:rPr lang="en-US" sz="1400" dirty="0">
                          <a:latin typeface="+mj-lt"/>
                        </a:rPr>
                        <a:t>C $7,500-2027</a:t>
                      </a:r>
                    </a:p>
                  </a:txBody>
                  <a:tcPr/>
                </a:tc>
                <a:tc>
                  <a:txBody>
                    <a:bodyPr/>
                    <a:lstStyle/>
                    <a:p>
                      <a:r>
                        <a:rPr lang="en-US" sz="1400" dirty="0">
                          <a:latin typeface="+mj-lt"/>
                        </a:rPr>
                        <a:t>Tile and adhesive possible source</a:t>
                      </a:r>
                      <a:r>
                        <a:rPr lang="en-US" sz="1400" baseline="0" dirty="0">
                          <a:latin typeface="+mj-lt"/>
                        </a:rPr>
                        <a:t> of asbestos</a:t>
                      </a:r>
                      <a:endParaRPr lang="en-US" sz="1400" dirty="0">
                        <a:latin typeface="+mj-lt"/>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r>
                        <a:rPr lang="en-US" sz="1400" dirty="0">
                          <a:latin typeface="+mj-lt"/>
                        </a:rPr>
                        <a:t>Entry and main hall</a:t>
                      </a:r>
                    </a:p>
                  </a:txBody>
                  <a:tcPr>
                    <a:lnL w="12700" cap="flat" cmpd="sng" algn="ctr">
                      <a:solidFill>
                        <a:schemeClr val="tx1"/>
                      </a:solidFill>
                      <a:prstDash val="solid"/>
                      <a:round/>
                      <a:headEnd type="none" w="med" len="med"/>
                      <a:tailEnd type="none" w="med" len="med"/>
                    </a:lnL>
                  </a:tcPr>
                </a:tc>
                <a:tc>
                  <a:txBody>
                    <a:bodyPr/>
                    <a:lstStyle/>
                    <a:p>
                      <a:r>
                        <a:rPr lang="en-US" sz="1400" dirty="0">
                          <a:latin typeface="+mj-lt"/>
                        </a:rPr>
                        <a:t>Carpet over VCT</a:t>
                      </a:r>
                    </a:p>
                  </a:txBody>
                  <a:tcPr/>
                </a:tc>
                <a:tc>
                  <a:txBody>
                    <a:bodyPr/>
                    <a:lstStyle/>
                    <a:p>
                      <a:r>
                        <a:rPr lang="en-US" sz="1400" dirty="0">
                          <a:latin typeface="+mj-lt"/>
                        </a:rPr>
                        <a:t>C $5,000-2026</a:t>
                      </a:r>
                    </a:p>
                  </a:txBody>
                  <a:tcPr/>
                </a:tc>
                <a:tc>
                  <a:txBody>
                    <a:bodyPr/>
                    <a:lstStyle/>
                    <a:p>
                      <a:r>
                        <a:rPr lang="en-US" sz="1400" dirty="0">
                          <a:latin typeface="+mj-lt"/>
                        </a:rPr>
                        <a:t>Asbestos</a:t>
                      </a:r>
                      <a:r>
                        <a:rPr lang="en-US" sz="1400" baseline="0" dirty="0">
                          <a:latin typeface="+mj-lt"/>
                        </a:rPr>
                        <a:t> risk</a:t>
                      </a:r>
                      <a:endParaRPr lang="en-US" sz="1400" dirty="0">
                        <a:latin typeface="+mj-lt"/>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en-US" sz="1400" dirty="0">
                          <a:latin typeface="+mj-lt"/>
                        </a:rPr>
                        <a:t>Classroom 1</a:t>
                      </a:r>
                    </a:p>
                  </a:txBody>
                  <a:tcPr>
                    <a:lnL w="12700" cap="flat" cmpd="sng" algn="ctr">
                      <a:solidFill>
                        <a:schemeClr val="tx1"/>
                      </a:solidFill>
                      <a:prstDash val="solid"/>
                      <a:round/>
                      <a:headEnd type="none" w="med" len="med"/>
                      <a:tailEnd type="none" w="med" len="med"/>
                    </a:lnL>
                  </a:tcPr>
                </a:tc>
                <a:tc>
                  <a:txBody>
                    <a:bodyPr/>
                    <a:lstStyle/>
                    <a:p>
                      <a:r>
                        <a:rPr lang="en-US" sz="1400" dirty="0">
                          <a:latin typeface="+mj-lt"/>
                        </a:rPr>
                        <a:t>Carpet over</a:t>
                      </a:r>
                      <a:r>
                        <a:rPr lang="en-US" sz="1400" baseline="0" dirty="0">
                          <a:latin typeface="+mj-lt"/>
                        </a:rPr>
                        <a:t> VCT</a:t>
                      </a:r>
                      <a:endParaRPr lang="en-US" sz="1400" dirty="0">
                        <a:latin typeface="+mj-lt"/>
                      </a:endParaRPr>
                    </a:p>
                  </a:txBody>
                  <a:tcPr/>
                </a:tc>
                <a:tc>
                  <a:txBody>
                    <a:bodyPr/>
                    <a:lstStyle/>
                    <a:p>
                      <a:r>
                        <a:rPr lang="en-US" sz="1400" dirty="0">
                          <a:latin typeface="+mj-lt"/>
                        </a:rPr>
                        <a:t>B $5,000-2028</a:t>
                      </a:r>
                    </a:p>
                  </a:txBody>
                  <a:tcPr/>
                </a:tc>
                <a:tc>
                  <a:txBody>
                    <a:bodyPr/>
                    <a:lstStyle/>
                    <a:p>
                      <a:r>
                        <a:rPr lang="en-US" sz="1400" dirty="0">
                          <a:latin typeface="+mj-lt"/>
                        </a:rPr>
                        <a:t>Asbestos</a:t>
                      </a:r>
                      <a:r>
                        <a:rPr lang="en-US" sz="1400" baseline="0" dirty="0">
                          <a:latin typeface="+mj-lt"/>
                        </a:rPr>
                        <a:t> risk</a:t>
                      </a:r>
                      <a:endParaRPr lang="en-US" sz="1400" dirty="0">
                        <a:latin typeface="+mj-lt"/>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r>
                        <a:rPr lang="en-US" sz="1400" dirty="0">
                          <a:latin typeface="+mj-lt"/>
                        </a:rPr>
                        <a:t>Classroom 2</a:t>
                      </a:r>
                    </a:p>
                  </a:txBody>
                  <a:tcPr>
                    <a:lnL w="12700" cap="flat" cmpd="sng" algn="ctr">
                      <a:solidFill>
                        <a:schemeClr val="tx1"/>
                      </a:solidFill>
                      <a:prstDash val="solid"/>
                      <a:round/>
                      <a:headEnd type="none" w="med" len="med"/>
                      <a:tailEnd type="none" w="med" len="med"/>
                    </a:lnL>
                  </a:tcPr>
                </a:tc>
                <a:tc>
                  <a:txBody>
                    <a:bodyPr/>
                    <a:lstStyle/>
                    <a:p>
                      <a:r>
                        <a:rPr lang="en-US" sz="1400" dirty="0">
                          <a:latin typeface="+mj-lt"/>
                        </a:rPr>
                        <a:t>Carpet</a:t>
                      </a:r>
                      <a:r>
                        <a:rPr lang="en-US" sz="1400" baseline="0" dirty="0">
                          <a:latin typeface="+mj-lt"/>
                        </a:rPr>
                        <a:t> over VCT</a:t>
                      </a:r>
                      <a:endParaRPr lang="en-US" sz="14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latin typeface="+mj-lt"/>
                        </a:rPr>
                        <a:t>B </a:t>
                      </a:r>
                      <a:r>
                        <a:rPr lang="en-US" sz="1400" b="0" kern="1200" dirty="0">
                          <a:solidFill>
                            <a:schemeClr val="dk1"/>
                          </a:solidFill>
                          <a:latin typeface="+mj-lt"/>
                          <a:ea typeface="+mn-ea"/>
                          <a:cs typeface="+mn-cs"/>
                        </a:rPr>
                        <a:t>$5,000-2028</a:t>
                      </a:r>
                      <a:endParaRPr lang="en-US" sz="1400" b="0" dirty="0">
                        <a:latin typeface="+mj-lt"/>
                      </a:endParaRPr>
                    </a:p>
                  </a:txBody>
                  <a:tcPr/>
                </a:tc>
                <a:tc>
                  <a:txBody>
                    <a:bodyPr/>
                    <a:lstStyle/>
                    <a:p>
                      <a:r>
                        <a:rPr lang="en-US" sz="1400" dirty="0">
                          <a:latin typeface="+mj-lt"/>
                        </a:rPr>
                        <a:t>Asbestos</a:t>
                      </a:r>
                      <a:r>
                        <a:rPr lang="en-US" sz="1400" baseline="0" dirty="0">
                          <a:latin typeface="+mj-lt"/>
                        </a:rPr>
                        <a:t> risk</a:t>
                      </a:r>
                      <a:endParaRPr lang="en-US" sz="1400" dirty="0">
                        <a:latin typeface="+mj-lt"/>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70840">
                <a:tc>
                  <a:txBody>
                    <a:bodyPr/>
                    <a:lstStyle/>
                    <a:p>
                      <a:r>
                        <a:rPr lang="en-US" sz="1400" dirty="0">
                          <a:latin typeface="+mj-lt"/>
                        </a:rPr>
                        <a:t>Classroom 3</a:t>
                      </a:r>
                    </a:p>
                  </a:txBody>
                  <a:tcPr>
                    <a:lnL w="12700" cap="flat" cmpd="sng" algn="ctr">
                      <a:solidFill>
                        <a:schemeClr val="tx1"/>
                      </a:solidFill>
                      <a:prstDash val="solid"/>
                      <a:round/>
                      <a:headEnd type="none" w="med" len="med"/>
                      <a:tailEnd type="none" w="med" len="med"/>
                    </a:lnL>
                  </a:tcPr>
                </a:tc>
                <a:tc>
                  <a:txBody>
                    <a:bodyPr/>
                    <a:lstStyle/>
                    <a:p>
                      <a:r>
                        <a:rPr lang="en-US" sz="1400" dirty="0">
                          <a:latin typeface="+mj-lt"/>
                        </a:rPr>
                        <a:t>Carpet over VCT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latin typeface="+mj-lt"/>
                        </a:rPr>
                        <a:t>B </a:t>
                      </a:r>
                      <a:r>
                        <a:rPr lang="en-US" sz="1400" b="0" kern="1200" dirty="0">
                          <a:solidFill>
                            <a:schemeClr val="dk1"/>
                          </a:solidFill>
                          <a:latin typeface="+mj-lt"/>
                          <a:ea typeface="+mn-ea"/>
                          <a:cs typeface="+mn-cs"/>
                        </a:rPr>
                        <a:t>$5,000-2028</a:t>
                      </a:r>
                      <a:endParaRPr lang="en-US" sz="1400" b="0" dirty="0">
                        <a:latin typeface="+mj-lt"/>
                      </a:endParaRPr>
                    </a:p>
                  </a:txBody>
                  <a:tcPr/>
                </a:tc>
                <a:tc>
                  <a:txBody>
                    <a:bodyPr/>
                    <a:lstStyle/>
                    <a:p>
                      <a:r>
                        <a:rPr lang="en-US" sz="1400" dirty="0">
                          <a:latin typeface="+mj-lt"/>
                        </a:rPr>
                        <a:t>Asbestos</a:t>
                      </a:r>
                      <a:r>
                        <a:rPr lang="en-US" sz="1400" baseline="0" dirty="0">
                          <a:latin typeface="+mj-lt"/>
                        </a:rPr>
                        <a:t> risk</a:t>
                      </a:r>
                      <a:endParaRPr lang="en-US" sz="1400" dirty="0">
                        <a:latin typeface="+mj-lt"/>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70840">
                <a:tc>
                  <a:txBody>
                    <a:bodyPr/>
                    <a:lstStyle/>
                    <a:p>
                      <a:r>
                        <a:rPr lang="en-US" sz="1400" dirty="0">
                          <a:latin typeface="+mj-lt"/>
                        </a:rPr>
                        <a:t>Library </a:t>
                      </a:r>
                    </a:p>
                  </a:txBody>
                  <a:tcPr>
                    <a:lnL w="12700" cap="flat" cmpd="sng" algn="ctr">
                      <a:solidFill>
                        <a:schemeClr val="tx1"/>
                      </a:solidFill>
                      <a:prstDash val="solid"/>
                      <a:round/>
                      <a:headEnd type="none" w="med" len="med"/>
                      <a:tailEnd type="none" w="med" len="med"/>
                    </a:lnL>
                  </a:tcPr>
                </a:tc>
                <a:tc>
                  <a:txBody>
                    <a:bodyPr/>
                    <a:lstStyle/>
                    <a:p>
                      <a:r>
                        <a:rPr lang="en-US" sz="1400" dirty="0">
                          <a:latin typeface="+mj-lt"/>
                        </a:rPr>
                        <a:t>Carpet</a:t>
                      </a:r>
                      <a:r>
                        <a:rPr lang="en-US" sz="1400" baseline="0" dirty="0">
                          <a:latin typeface="+mj-lt"/>
                        </a:rPr>
                        <a:t> </a:t>
                      </a:r>
                      <a:endParaRPr lang="en-US" sz="14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latin typeface="+mj-lt"/>
                        </a:rPr>
                        <a:t>B </a:t>
                      </a:r>
                      <a:r>
                        <a:rPr lang="en-US" sz="1400" b="0" kern="1200" dirty="0">
                          <a:solidFill>
                            <a:schemeClr val="dk1"/>
                          </a:solidFill>
                          <a:latin typeface="+mj-lt"/>
                          <a:ea typeface="+mn-ea"/>
                          <a:cs typeface="+mn-cs"/>
                        </a:rPr>
                        <a:t>$5,000-2029</a:t>
                      </a:r>
                      <a:endParaRPr lang="en-US" sz="1400" b="0" dirty="0">
                        <a:latin typeface="+mj-lt"/>
                      </a:endParaRPr>
                    </a:p>
                  </a:txBody>
                  <a:tcPr/>
                </a:tc>
                <a:tc>
                  <a:txBody>
                    <a:bodyPr/>
                    <a:lstStyle/>
                    <a:p>
                      <a:endParaRPr lang="en-US" sz="1400" dirty="0">
                        <a:latin typeface="+mj-lt"/>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370840">
                <a:tc>
                  <a:txBody>
                    <a:bodyPr/>
                    <a:lstStyle/>
                    <a:p>
                      <a:r>
                        <a:rPr lang="en-US" sz="1400" dirty="0">
                          <a:latin typeface="+mj-lt"/>
                        </a:rPr>
                        <a:t>Cafeteria</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400" dirty="0">
                          <a:latin typeface="+mj-lt"/>
                        </a:rPr>
                        <a:t>Tile </a:t>
                      </a:r>
                    </a:p>
                  </a:txBody>
                  <a:tcPr>
                    <a:lnB w="12700" cap="flat" cmpd="sng" algn="ctr">
                      <a:solidFill>
                        <a:schemeClr val="tx1"/>
                      </a:solidFill>
                      <a:prstDash val="solid"/>
                      <a:round/>
                      <a:headEnd type="none" w="med" len="med"/>
                      <a:tailEnd type="none" w="med" len="med"/>
                    </a:lnB>
                  </a:tcPr>
                </a:tc>
                <a:tc>
                  <a:txBody>
                    <a:bodyPr/>
                    <a:lstStyle/>
                    <a:p>
                      <a:r>
                        <a:rPr lang="en-US" sz="1400" dirty="0">
                          <a:latin typeface="+mj-lt"/>
                        </a:rPr>
                        <a:t>B $5,000-2029</a:t>
                      </a:r>
                    </a:p>
                  </a:txBody>
                  <a:tcPr>
                    <a:lnB w="12700" cap="flat" cmpd="sng" algn="ctr">
                      <a:solidFill>
                        <a:schemeClr val="tx1"/>
                      </a:solidFill>
                      <a:prstDash val="solid"/>
                      <a:round/>
                      <a:headEnd type="none" w="med" len="med"/>
                      <a:tailEnd type="none" w="med" len="med"/>
                    </a:lnB>
                  </a:tcPr>
                </a:tc>
                <a:tc>
                  <a:txBody>
                    <a:bodyPr/>
                    <a:lstStyle/>
                    <a:p>
                      <a:endParaRPr lang="en-US" sz="1400" dirty="0">
                        <a:latin typeface="+mj-lt"/>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5352179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3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71450"/>
            <a:ext cx="10515600" cy="1325563"/>
          </a:xfrm>
        </p:spPr>
        <p:txBody>
          <a:bodyPr>
            <a:normAutofit/>
          </a:bodyPr>
          <a:lstStyle/>
          <a:p>
            <a:r>
              <a:rPr lang="en-US" sz="3600" dirty="0"/>
              <a:t>Yale School </a:t>
            </a:r>
            <a:br>
              <a:rPr lang="en-US" dirty="0"/>
            </a:br>
            <a:r>
              <a:rPr lang="en-US" sz="2800" i="1" dirty="0"/>
              <a:t>HVAC</a:t>
            </a:r>
          </a:p>
        </p:txBody>
      </p:sp>
      <p:sp>
        <p:nvSpPr>
          <p:cNvPr id="3" name="Rectangle 2"/>
          <p:cNvSpPr/>
          <p:nvPr/>
        </p:nvSpPr>
        <p:spPr>
          <a:xfrm>
            <a:off x="285750" y="1588340"/>
            <a:ext cx="7907455" cy="1833194"/>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sz="2200" dirty="0">
                <a:latin typeface="+mj-lt"/>
                <a:ea typeface="Calibri" panose="020F0502020204030204" pitchFamily="34" charset="0"/>
                <a:cs typeface="Times New Roman" panose="02020603050405020304" pitchFamily="18" charset="0"/>
              </a:rPr>
              <a:t>Currently heated by 57 year old, oil fired steam boiler</a:t>
            </a:r>
          </a:p>
          <a:p>
            <a:pPr marL="285750" indent="-285750">
              <a:lnSpc>
                <a:spcPct val="107000"/>
              </a:lnSpc>
              <a:spcAft>
                <a:spcPts val="800"/>
              </a:spcAft>
              <a:buFont typeface="Arial" panose="020B0604020202020204" pitchFamily="34" charset="0"/>
              <a:buChar char="•"/>
            </a:pPr>
            <a:r>
              <a:rPr lang="en-US" sz="2200" dirty="0">
                <a:effectLst/>
                <a:latin typeface="+mj-lt"/>
                <a:ea typeface="Calibri" panose="020F0502020204030204" pitchFamily="34" charset="0"/>
                <a:cs typeface="Times New Roman" panose="02020603050405020304" pitchFamily="18" charset="0"/>
              </a:rPr>
              <a:t>Library and cafeteria are heated by 2 </a:t>
            </a:r>
            <a:r>
              <a:rPr lang="en-US" sz="2200" dirty="0">
                <a:latin typeface="+mj-lt"/>
                <a:ea typeface="Calibri" panose="020F0502020204030204" pitchFamily="34" charset="0"/>
                <a:cs typeface="Times New Roman" panose="02020603050405020304" pitchFamily="18" charset="0"/>
              </a:rPr>
              <a:t>small oil forced-air furnaces</a:t>
            </a:r>
          </a:p>
          <a:p>
            <a:pPr marL="285750" indent="-285750">
              <a:lnSpc>
                <a:spcPct val="107000"/>
              </a:lnSpc>
              <a:spcAft>
                <a:spcPts val="800"/>
              </a:spcAft>
              <a:buFont typeface="Arial" panose="020B0604020202020204" pitchFamily="34" charset="0"/>
              <a:buChar char="•"/>
            </a:pPr>
            <a:r>
              <a:rPr lang="en-US" sz="2200" dirty="0">
                <a:latin typeface="+mj-lt"/>
                <a:ea typeface="Calibri" panose="020F0502020204030204" pitchFamily="34" charset="0"/>
                <a:cs typeface="Times New Roman" panose="02020603050405020304" pitchFamily="18" charset="0"/>
              </a:rPr>
              <a:t>Environmental concerns regarding buried heating oil tank </a:t>
            </a:r>
          </a:p>
          <a:p>
            <a:pPr>
              <a:lnSpc>
                <a:spcPct val="107000"/>
              </a:lnSpc>
              <a:spcAft>
                <a:spcPts val="800"/>
              </a:spcAft>
            </a:pPr>
            <a:endParaRPr lang="en-US" sz="2200" dirty="0">
              <a:effectLst/>
              <a:latin typeface="+mj-lt"/>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8193205" y="262777"/>
            <a:ext cx="3734937" cy="2786613"/>
          </a:xfrm>
          <a:prstGeom prst="rect">
            <a:avLst/>
          </a:prstGeom>
        </p:spPr>
      </p:pic>
    </p:spTree>
    <p:extLst>
      <p:ext uri="{BB962C8B-B14F-4D97-AF65-F5344CB8AC3E}">
        <p14:creationId xmlns:p14="http://schemas.microsoft.com/office/powerpoint/2010/main" val="16136759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71450"/>
            <a:ext cx="10515600" cy="1325563"/>
          </a:xfrm>
        </p:spPr>
        <p:txBody>
          <a:bodyPr>
            <a:normAutofit/>
          </a:bodyPr>
          <a:lstStyle/>
          <a:p>
            <a:r>
              <a:rPr lang="en-US" sz="3600" dirty="0"/>
              <a:t>Yale School </a:t>
            </a:r>
            <a:br>
              <a:rPr lang="en-US" dirty="0"/>
            </a:br>
            <a:r>
              <a:rPr lang="en-US" sz="2800" i="1" dirty="0"/>
              <a:t>Utilities</a:t>
            </a:r>
          </a:p>
        </p:txBody>
      </p:sp>
      <p:sp>
        <p:nvSpPr>
          <p:cNvPr id="3" name="TextBox 2"/>
          <p:cNvSpPr txBox="1"/>
          <p:nvPr/>
        </p:nvSpPr>
        <p:spPr>
          <a:xfrm>
            <a:off x="1101384" y="1731698"/>
            <a:ext cx="7929349" cy="6186309"/>
          </a:xfrm>
          <a:prstGeom prst="rect">
            <a:avLst/>
          </a:prstGeom>
          <a:noFill/>
        </p:spPr>
        <p:txBody>
          <a:bodyPr wrap="square" rtlCol="0">
            <a:spAutoFit/>
          </a:bodyPr>
          <a:lstStyle/>
          <a:p>
            <a:r>
              <a:rPr lang="en-US" sz="2200" u="sng" dirty="0">
                <a:latin typeface="+mj-lt"/>
              </a:rPr>
              <a:t>Water </a:t>
            </a:r>
          </a:p>
          <a:p>
            <a:pPr marL="800100" lvl="1" indent="-342900">
              <a:buFont typeface="Arial" panose="020B0604020202020204" pitchFamily="34" charset="0"/>
              <a:buChar char="•"/>
            </a:pPr>
            <a:r>
              <a:rPr lang="en-US" sz="2200" dirty="0">
                <a:latin typeface="+mj-lt"/>
              </a:rPr>
              <a:t>Well system and storage tank</a:t>
            </a:r>
          </a:p>
          <a:p>
            <a:pPr marL="800100" lvl="1" indent="-342900">
              <a:buFont typeface="Arial" panose="020B0604020202020204" pitchFamily="34" charset="0"/>
              <a:buChar char="•"/>
            </a:pPr>
            <a:r>
              <a:rPr lang="en-US" sz="2200" dirty="0">
                <a:latin typeface="+mj-lt"/>
              </a:rPr>
              <a:t>Interior piping galvanized steel  </a:t>
            </a:r>
          </a:p>
          <a:p>
            <a:pPr marL="800100" lvl="1" indent="-342900">
              <a:buFont typeface="Arial" panose="020B0604020202020204" pitchFamily="34" charset="0"/>
              <a:buChar char="•"/>
            </a:pPr>
            <a:r>
              <a:rPr lang="en-US" sz="2200" dirty="0">
                <a:latin typeface="+mj-lt"/>
              </a:rPr>
              <a:t>Chlorination system installed in 2020</a:t>
            </a:r>
          </a:p>
          <a:p>
            <a:pPr marL="800100" lvl="1" indent="-342900">
              <a:buFont typeface="Arial" panose="020B0604020202020204" pitchFamily="34" charset="0"/>
              <a:buChar char="•"/>
            </a:pPr>
            <a:r>
              <a:rPr lang="en-US" sz="2200" dirty="0">
                <a:latin typeface="+mj-lt"/>
              </a:rPr>
              <a:t>Add drinking water service line in 2021 for $5,000   </a:t>
            </a:r>
          </a:p>
          <a:p>
            <a:r>
              <a:rPr lang="en-US" sz="2200" u="sng" dirty="0">
                <a:latin typeface="+mj-lt"/>
              </a:rPr>
              <a:t>Electrical</a:t>
            </a:r>
          </a:p>
          <a:p>
            <a:pPr marL="800100" lvl="1" indent="-342900">
              <a:buFont typeface="Arial" panose="020B0604020202020204" pitchFamily="34" charset="0"/>
              <a:buChar char="•"/>
            </a:pPr>
            <a:r>
              <a:rPr lang="en-US" sz="2200" dirty="0">
                <a:latin typeface="+mj-lt"/>
              </a:rPr>
              <a:t>Main switchboard cleaning and maintenance in 2022 for $2,500</a:t>
            </a:r>
          </a:p>
          <a:p>
            <a:r>
              <a:rPr lang="en-US" sz="2200" u="sng" dirty="0">
                <a:latin typeface="+mj-lt"/>
              </a:rPr>
              <a:t>Propane </a:t>
            </a:r>
          </a:p>
          <a:p>
            <a:pPr marL="800100" lvl="1" indent="-342900">
              <a:buFont typeface="Arial" panose="020B0604020202020204" pitchFamily="34" charset="0"/>
              <a:buChar char="•"/>
            </a:pPr>
            <a:r>
              <a:rPr lang="en-US" sz="2200" dirty="0">
                <a:latin typeface="+mj-lt"/>
              </a:rPr>
              <a:t>Heating for gym area </a:t>
            </a:r>
          </a:p>
          <a:p>
            <a:pPr marL="800100" lvl="1" indent="-342900">
              <a:buFont typeface="Arial" panose="020B0604020202020204" pitchFamily="34" charset="0"/>
              <a:buChar char="•"/>
            </a:pPr>
            <a:r>
              <a:rPr lang="en-US" sz="2200" dirty="0">
                <a:latin typeface="+mj-lt"/>
              </a:rPr>
              <a:t>Install gas leak detection and auto shutoff in 2023 for $2,500</a:t>
            </a:r>
          </a:p>
          <a:p>
            <a:r>
              <a:rPr lang="en-US" sz="2200" u="sng" dirty="0">
                <a:latin typeface="+mj-lt"/>
              </a:rPr>
              <a:t>Fire Safety</a:t>
            </a:r>
          </a:p>
          <a:p>
            <a:pPr marL="800100" lvl="1" indent="-342900">
              <a:buFont typeface="Arial" panose="020B0604020202020204" pitchFamily="34" charset="0"/>
              <a:buChar char="•"/>
            </a:pPr>
            <a:r>
              <a:rPr lang="en-US" sz="2200" dirty="0">
                <a:latin typeface="+mj-lt"/>
              </a:rPr>
              <a:t>No sprinklers. Install fire pump and distribution for $50K (seek grant $$)</a:t>
            </a:r>
          </a:p>
          <a:p>
            <a:pPr lvl="1"/>
            <a:endParaRPr lang="en-US" sz="2200" dirty="0">
              <a:latin typeface="+mj-lt"/>
            </a:endParaRPr>
          </a:p>
          <a:p>
            <a:endParaRPr lang="en-US" sz="2200" dirty="0">
              <a:latin typeface="+mj-lt"/>
            </a:endParaRPr>
          </a:p>
          <a:p>
            <a:endParaRPr lang="en-US" sz="2200" dirty="0">
              <a:latin typeface="+mj-lt"/>
            </a:endParaRPr>
          </a:p>
          <a:p>
            <a:r>
              <a:rPr lang="en-US" sz="2200" dirty="0">
                <a:latin typeface="+mj-lt"/>
              </a:rPr>
              <a:t> </a:t>
            </a:r>
          </a:p>
        </p:txBody>
      </p:sp>
    </p:spTree>
    <p:extLst>
      <p:ext uri="{BB962C8B-B14F-4D97-AF65-F5344CB8AC3E}">
        <p14:creationId xmlns:p14="http://schemas.microsoft.com/office/powerpoint/2010/main" val="34118650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71450"/>
            <a:ext cx="10515600" cy="1325563"/>
          </a:xfrm>
        </p:spPr>
        <p:txBody>
          <a:bodyPr>
            <a:normAutofit fontScale="90000"/>
          </a:bodyPr>
          <a:lstStyle/>
          <a:p>
            <a:r>
              <a:rPr lang="en-US" b="1" dirty="0"/>
              <a:t>Yale School </a:t>
            </a:r>
            <a:br>
              <a:rPr lang="en-US" dirty="0"/>
            </a:br>
            <a:r>
              <a:rPr lang="en-US" sz="3100" i="1" dirty="0"/>
              <a:t>Grounds</a:t>
            </a:r>
            <a:br>
              <a:rPr lang="en-US" sz="3100" i="1" dirty="0"/>
            </a:br>
            <a:br>
              <a:rPr lang="en-US" sz="3100" i="1" dirty="0"/>
            </a:br>
            <a:endParaRPr lang="en-US" sz="3100" i="1" dirty="0"/>
          </a:p>
        </p:txBody>
      </p:sp>
      <p:sp>
        <p:nvSpPr>
          <p:cNvPr id="3" name="TextBox 2"/>
          <p:cNvSpPr txBox="1"/>
          <p:nvPr/>
        </p:nvSpPr>
        <p:spPr>
          <a:xfrm>
            <a:off x="654678" y="1797462"/>
            <a:ext cx="8488907" cy="2462213"/>
          </a:xfrm>
          <a:prstGeom prst="rect">
            <a:avLst/>
          </a:prstGeom>
          <a:noFill/>
        </p:spPr>
        <p:txBody>
          <a:bodyPr wrap="square" rtlCol="0">
            <a:spAutoFit/>
          </a:bodyPr>
          <a:lstStyle/>
          <a:p>
            <a:pPr marL="285750" indent="-285750">
              <a:buFont typeface="Arial" panose="020B0604020202020204" pitchFamily="34" charset="0"/>
              <a:buChar char="•"/>
            </a:pPr>
            <a:endParaRPr lang="en-US" sz="2200" dirty="0">
              <a:latin typeface="+mj-lt"/>
            </a:endParaRPr>
          </a:p>
          <a:p>
            <a:r>
              <a:rPr lang="en-US" sz="2200" dirty="0">
                <a:latin typeface="+mj-lt"/>
              </a:rPr>
              <a:t>Covered Walkway (120 lf) for $8,000</a:t>
            </a:r>
          </a:p>
          <a:p>
            <a:pPr marL="742950" lvl="1" indent="-285750">
              <a:buFont typeface="Arial" panose="020B0604020202020204" pitchFamily="34" charset="0"/>
              <a:buChar char="•"/>
            </a:pPr>
            <a:r>
              <a:rPr lang="en-US" sz="2200" dirty="0">
                <a:latin typeface="+mj-lt"/>
              </a:rPr>
              <a:t>Add 120 lf of covered walkway to existing system </a:t>
            </a:r>
          </a:p>
          <a:p>
            <a:pPr marL="742950" lvl="1" indent="-285750">
              <a:buFont typeface="Arial" panose="020B0604020202020204" pitchFamily="34" charset="0"/>
              <a:buChar char="•"/>
            </a:pPr>
            <a:endParaRPr lang="en-US" sz="2200" dirty="0">
              <a:latin typeface="+mj-lt"/>
            </a:endParaRPr>
          </a:p>
          <a:p>
            <a:r>
              <a:rPr lang="en-US" sz="2200" dirty="0">
                <a:latin typeface="+mj-lt"/>
              </a:rPr>
              <a:t>Structural and Exterior</a:t>
            </a:r>
          </a:p>
          <a:p>
            <a:pPr marL="800100" lvl="1" indent="-342900">
              <a:buFont typeface="Arial" panose="020B0604020202020204" pitchFamily="34" charset="0"/>
              <a:buChar char="•"/>
            </a:pPr>
            <a:r>
              <a:rPr lang="en-US" sz="2200" dirty="0">
                <a:latin typeface="+mj-lt"/>
              </a:rPr>
              <a:t>	No cost within 10 years  </a:t>
            </a:r>
          </a:p>
          <a:p>
            <a:pPr marL="742950" lvl="1" indent="-285750">
              <a:buFont typeface="Arial" panose="020B0604020202020204" pitchFamily="34" charset="0"/>
              <a:buChar char="•"/>
            </a:pPr>
            <a:endParaRPr lang="en-US" sz="2200" dirty="0">
              <a:latin typeface="+mj-lt"/>
            </a:endParaRPr>
          </a:p>
        </p:txBody>
      </p:sp>
    </p:spTree>
    <p:extLst>
      <p:ext uri="{BB962C8B-B14F-4D97-AF65-F5344CB8AC3E}">
        <p14:creationId xmlns:p14="http://schemas.microsoft.com/office/powerpoint/2010/main" val="5213841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71450"/>
            <a:ext cx="10515600" cy="1325563"/>
          </a:xfrm>
        </p:spPr>
        <p:txBody>
          <a:bodyPr>
            <a:normAutofit/>
          </a:bodyPr>
          <a:lstStyle/>
          <a:p>
            <a:r>
              <a:rPr lang="en-US" sz="3600" dirty="0"/>
              <a:t>Yale School </a:t>
            </a:r>
            <a:br>
              <a:rPr lang="en-US" dirty="0"/>
            </a:br>
            <a:r>
              <a:rPr lang="en-US" sz="2800" i="1" dirty="0"/>
              <a:t>120 Month Plan</a:t>
            </a:r>
          </a:p>
        </p:txBody>
      </p:sp>
      <p:graphicFrame>
        <p:nvGraphicFramePr>
          <p:cNvPr id="5" name="Content Placeholder 3"/>
          <p:cNvGraphicFramePr>
            <a:graphicFrameLocks noGrp="1"/>
          </p:cNvGraphicFramePr>
          <p:nvPr>
            <p:ph sz="half" idx="1"/>
            <p:extLst>
              <p:ext uri="{D42A27DB-BD31-4B8C-83A1-F6EECF244321}">
                <p14:modId xmlns:p14="http://schemas.microsoft.com/office/powerpoint/2010/main" val="940320665"/>
              </p:ext>
            </p:extLst>
          </p:nvPr>
        </p:nvGraphicFramePr>
        <p:xfrm>
          <a:off x="348766" y="1699169"/>
          <a:ext cx="10157870" cy="4002936"/>
        </p:xfrm>
        <a:graphic>
          <a:graphicData uri="http://schemas.openxmlformats.org/drawingml/2006/table">
            <a:tbl>
              <a:tblPr firstRow="1" bandRow="1">
                <a:tableStyleId>{5C22544A-7EE6-4342-B048-85BDC9FD1C3A}</a:tableStyleId>
              </a:tblPr>
              <a:tblGrid>
                <a:gridCol w="1670332">
                  <a:extLst>
                    <a:ext uri="{9D8B030D-6E8A-4147-A177-3AD203B41FA5}">
                      <a16:colId xmlns:a16="http://schemas.microsoft.com/office/drawing/2014/main" val="20000"/>
                    </a:ext>
                  </a:extLst>
                </a:gridCol>
                <a:gridCol w="779720">
                  <a:extLst>
                    <a:ext uri="{9D8B030D-6E8A-4147-A177-3AD203B41FA5}">
                      <a16:colId xmlns:a16="http://schemas.microsoft.com/office/drawing/2014/main" val="20001"/>
                    </a:ext>
                  </a:extLst>
                </a:gridCol>
                <a:gridCol w="831888">
                  <a:extLst>
                    <a:ext uri="{9D8B030D-6E8A-4147-A177-3AD203B41FA5}">
                      <a16:colId xmlns:a16="http://schemas.microsoft.com/office/drawing/2014/main" val="20002"/>
                    </a:ext>
                  </a:extLst>
                </a:gridCol>
                <a:gridCol w="815788">
                  <a:extLst>
                    <a:ext uri="{9D8B030D-6E8A-4147-A177-3AD203B41FA5}">
                      <a16:colId xmlns:a16="http://schemas.microsoft.com/office/drawing/2014/main" val="20003"/>
                    </a:ext>
                  </a:extLst>
                </a:gridCol>
                <a:gridCol w="696509">
                  <a:extLst>
                    <a:ext uri="{9D8B030D-6E8A-4147-A177-3AD203B41FA5}">
                      <a16:colId xmlns:a16="http://schemas.microsoft.com/office/drawing/2014/main" val="20004"/>
                    </a:ext>
                  </a:extLst>
                </a:gridCol>
                <a:gridCol w="818526">
                  <a:extLst>
                    <a:ext uri="{9D8B030D-6E8A-4147-A177-3AD203B41FA5}">
                      <a16:colId xmlns:a16="http://schemas.microsoft.com/office/drawing/2014/main" val="20005"/>
                    </a:ext>
                  </a:extLst>
                </a:gridCol>
                <a:gridCol w="788895">
                  <a:extLst>
                    <a:ext uri="{9D8B030D-6E8A-4147-A177-3AD203B41FA5}">
                      <a16:colId xmlns:a16="http://schemas.microsoft.com/office/drawing/2014/main" val="20006"/>
                    </a:ext>
                  </a:extLst>
                </a:gridCol>
                <a:gridCol w="788894">
                  <a:extLst>
                    <a:ext uri="{9D8B030D-6E8A-4147-A177-3AD203B41FA5}">
                      <a16:colId xmlns:a16="http://schemas.microsoft.com/office/drawing/2014/main" val="20007"/>
                    </a:ext>
                  </a:extLst>
                </a:gridCol>
                <a:gridCol w="815788">
                  <a:extLst>
                    <a:ext uri="{9D8B030D-6E8A-4147-A177-3AD203B41FA5}">
                      <a16:colId xmlns:a16="http://schemas.microsoft.com/office/drawing/2014/main" val="20008"/>
                    </a:ext>
                  </a:extLst>
                </a:gridCol>
                <a:gridCol w="779929">
                  <a:extLst>
                    <a:ext uri="{9D8B030D-6E8A-4147-A177-3AD203B41FA5}">
                      <a16:colId xmlns:a16="http://schemas.microsoft.com/office/drawing/2014/main" val="20009"/>
                    </a:ext>
                  </a:extLst>
                </a:gridCol>
                <a:gridCol w="779930">
                  <a:extLst>
                    <a:ext uri="{9D8B030D-6E8A-4147-A177-3AD203B41FA5}">
                      <a16:colId xmlns:a16="http://schemas.microsoft.com/office/drawing/2014/main" val="20010"/>
                    </a:ext>
                  </a:extLst>
                </a:gridCol>
                <a:gridCol w="591671">
                  <a:extLst>
                    <a:ext uri="{9D8B030D-6E8A-4147-A177-3AD203B41FA5}">
                      <a16:colId xmlns:a16="http://schemas.microsoft.com/office/drawing/2014/main" val="2604144810"/>
                    </a:ext>
                  </a:extLst>
                </a:gridCol>
              </a:tblGrid>
              <a:tr h="726342">
                <a:tc>
                  <a:txBody>
                    <a:bodyPr/>
                    <a:lstStyle/>
                    <a:p>
                      <a:endParaRPr lang="en-US" sz="1400" dirty="0">
                        <a:latin typeface="+mj-lt"/>
                      </a:endParaRPr>
                    </a:p>
                  </a:txBody>
                  <a:tcPr/>
                </a:tc>
                <a:tc>
                  <a:txBody>
                    <a:bodyPr/>
                    <a:lstStyle/>
                    <a:p>
                      <a:r>
                        <a:rPr lang="en-US" sz="1400" dirty="0">
                          <a:latin typeface="+mj-lt"/>
                        </a:rPr>
                        <a:t>2021</a:t>
                      </a:r>
                    </a:p>
                  </a:txBody>
                  <a:tcPr/>
                </a:tc>
                <a:tc>
                  <a:txBody>
                    <a:bodyPr/>
                    <a:lstStyle/>
                    <a:p>
                      <a:r>
                        <a:rPr lang="en-US" sz="1400" dirty="0">
                          <a:latin typeface="+mj-lt"/>
                        </a:rPr>
                        <a:t>2022 </a:t>
                      </a:r>
                    </a:p>
                  </a:txBody>
                  <a:tcPr/>
                </a:tc>
                <a:tc>
                  <a:txBody>
                    <a:bodyPr/>
                    <a:lstStyle/>
                    <a:p>
                      <a:r>
                        <a:rPr lang="en-US" sz="1400" dirty="0">
                          <a:latin typeface="+mj-lt"/>
                        </a:rPr>
                        <a:t>2023</a:t>
                      </a:r>
                    </a:p>
                  </a:txBody>
                  <a:tcPr/>
                </a:tc>
                <a:tc>
                  <a:txBody>
                    <a:bodyPr/>
                    <a:lstStyle/>
                    <a:p>
                      <a:r>
                        <a:rPr lang="en-US" sz="1400" dirty="0">
                          <a:latin typeface="+mj-lt"/>
                        </a:rPr>
                        <a:t>2024</a:t>
                      </a:r>
                    </a:p>
                  </a:txBody>
                  <a:tcPr/>
                </a:tc>
                <a:tc>
                  <a:txBody>
                    <a:bodyPr/>
                    <a:lstStyle/>
                    <a:p>
                      <a:r>
                        <a:rPr lang="en-US" sz="1400" dirty="0">
                          <a:latin typeface="+mj-lt"/>
                        </a:rPr>
                        <a:t>2025</a:t>
                      </a:r>
                    </a:p>
                  </a:txBody>
                  <a:tcPr/>
                </a:tc>
                <a:tc>
                  <a:txBody>
                    <a:bodyPr/>
                    <a:lstStyle/>
                    <a:p>
                      <a:r>
                        <a:rPr lang="en-US" sz="1400" dirty="0">
                          <a:latin typeface="+mj-lt"/>
                        </a:rPr>
                        <a:t>2026</a:t>
                      </a:r>
                    </a:p>
                  </a:txBody>
                  <a:tcPr/>
                </a:tc>
                <a:tc>
                  <a:txBody>
                    <a:bodyPr/>
                    <a:lstStyle/>
                    <a:p>
                      <a:r>
                        <a:rPr lang="en-US" sz="1400" dirty="0">
                          <a:latin typeface="+mj-lt"/>
                        </a:rPr>
                        <a:t>2027</a:t>
                      </a:r>
                    </a:p>
                  </a:txBody>
                  <a:tcPr/>
                </a:tc>
                <a:tc>
                  <a:txBody>
                    <a:bodyPr/>
                    <a:lstStyle/>
                    <a:p>
                      <a:r>
                        <a:rPr lang="en-US" sz="1400" dirty="0">
                          <a:latin typeface="+mj-lt"/>
                        </a:rPr>
                        <a:t>2028</a:t>
                      </a:r>
                    </a:p>
                  </a:txBody>
                  <a:tcPr/>
                </a:tc>
                <a:tc>
                  <a:txBody>
                    <a:bodyPr/>
                    <a:lstStyle/>
                    <a:p>
                      <a:r>
                        <a:rPr lang="en-US" sz="1400" dirty="0">
                          <a:latin typeface="+mj-lt"/>
                        </a:rPr>
                        <a:t>2029</a:t>
                      </a:r>
                    </a:p>
                  </a:txBody>
                  <a:tcPr/>
                </a:tc>
                <a:tc>
                  <a:txBody>
                    <a:bodyPr/>
                    <a:lstStyle/>
                    <a:p>
                      <a:r>
                        <a:rPr lang="en-US" sz="1400" dirty="0">
                          <a:latin typeface="+mj-lt"/>
                        </a:rPr>
                        <a:t>2030</a:t>
                      </a:r>
                    </a:p>
                  </a:txBody>
                  <a:tcPr/>
                </a:tc>
                <a:tc>
                  <a:txBody>
                    <a:bodyPr/>
                    <a:lstStyle/>
                    <a:p>
                      <a:r>
                        <a:rPr lang="en-US" sz="1400" dirty="0">
                          <a:latin typeface="+mj-lt"/>
                        </a:rPr>
                        <a:t>2031</a:t>
                      </a:r>
                    </a:p>
                  </a:txBody>
                  <a:tcPr/>
                </a:tc>
                <a:extLst>
                  <a:ext uri="{0D108BD9-81ED-4DB2-BD59-A6C34878D82A}">
                    <a16:rowId xmlns:a16="http://schemas.microsoft.com/office/drawing/2014/main" val="10000"/>
                  </a:ext>
                </a:extLst>
              </a:tr>
              <a:tr h="261698">
                <a:tc>
                  <a:txBody>
                    <a:bodyPr/>
                    <a:lstStyle/>
                    <a:p>
                      <a:r>
                        <a:rPr lang="en-US" sz="1400" dirty="0">
                          <a:latin typeface="+mj-lt"/>
                        </a:rPr>
                        <a:t>Roof</a:t>
                      </a: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r>
                        <a:rPr lang="en-US" sz="1400" dirty="0">
                          <a:latin typeface="+mj-lt"/>
                        </a:rPr>
                        <a:t>$24,750</a:t>
                      </a: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1"/>
                  </a:ext>
                </a:extLst>
              </a:tr>
              <a:tr h="373871">
                <a:tc>
                  <a:txBody>
                    <a:bodyPr/>
                    <a:lstStyle/>
                    <a:p>
                      <a:r>
                        <a:rPr lang="en-US" sz="1400" dirty="0">
                          <a:latin typeface="+mj-lt"/>
                        </a:rPr>
                        <a:t>Blacktop/Gravel</a:t>
                      </a:r>
                    </a:p>
                  </a:txBody>
                  <a:tcPr/>
                </a:tc>
                <a:tc>
                  <a:txBody>
                    <a:bodyPr/>
                    <a:lstStyle/>
                    <a:p>
                      <a:endParaRPr lang="en-US" sz="1400" dirty="0">
                        <a:latin typeface="+mj-lt"/>
                      </a:endParaRPr>
                    </a:p>
                  </a:txBody>
                  <a:tcPr/>
                </a:tc>
                <a:tc>
                  <a:txBody>
                    <a:bodyPr/>
                    <a:lstStyle/>
                    <a:p>
                      <a:r>
                        <a:rPr lang="en-US" sz="1400" dirty="0">
                          <a:latin typeface="+mj-lt"/>
                        </a:rPr>
                        <a:t>$2,000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$2,000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$2,000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$2,000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$2,000</a:t>
                      </a:r>
                    </a:p>
                  </a:txBody>
                  <a:tcPr/>
                </a:tc>
                <a:tc>
                  <a:txBody>
                    <a:bodyPr/>
                    <a:lstStyle/>
                    <a:p>
                      <a:endParaRPr lang="en-US" sz="1400" dirty="0">
                        <a:latin typeface="+mj-lt"/>
                      </a:endParaRPr>
                    </a:p>
                  </a:txBody>
                  <a:tcPr/>
                </a:tc>
                <a:extLst>
                  <a:ext uri="{0D108BD9-81ED-4DB2-BD59-A6C34878D82A}">
                    <a16:rowId xmlns:a16="http://schemas.microsoft.com/office/drawing/2014/main" val="10002"/>
                  </a:ext>
                </a:extLst>
              </a:tr>
              <a:tr h="261698">
                <a:tc>
                  <a:txBody>
                    <a:bodyPr/>
                    <a:lstStyle/>
                    <a:p>
                      <a:r>
                        <a:rPr lang="en-US" sz="1400" dirty="0">
                          <a:latin typeface="+mj-lt"/>
                        </a:rPr>
                        <a:t>Flooring </a:t>
                      </a: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r>
                        <a:rPr lang="en-US" sz="1400" dirty="0">
                          <a:latin typeface="+mj-lt"/>
                        </a:rPr>
                        <a:t>$5,000</a:t>
                      </a:r>
                    </a:p>
                  </a:txBody>
                  <a:tcPr/>
                </a:tc>
                <a:tc>
                  <a:txBody>
                    <a:bodyPr/>
                    <a:lstStyle/>
                    <a:p>
                      <a:r>
                        <a:rPr lang="en-US" sz="1400" dirty="0">
                          <a:latin typeface="+mj-lt"/>
                        </a:rPr>
                        <a:t>$7500</a:t>
                      </a:r>
                    </a:p>
                  </a:txBody>
                  <a:tcPr/>
                </a:tc>
                <a:tc>
                  <a:txBody>
                    <a:bodyPr/>
                    <a:lstStyle/>
                    <a:p>
                      <a:r>
                        <a:rPr lang="en-US" sz="1400" dirty="0">
                          <a:latin typeface="+mj-lt"/>
                        </a:rPr>
                        <a:t>$15,000</a:t>
                      </a:r>
                    </a:p>
                  </a:txBody>
                  <a:tcPr/>
                </a:tc>
                <a:tc>
                  <a:txBody>
                    <a:bodyPr/>
                    <a:lstStyle/>
                    <a:p>
                      <a:r>
                        <a:rPr lang="en-US" sz="1400" dirty="0">
                          <a:latin typeface="+mj-lt"/>
                        </a:rPr>
                        <a:t>$10,000</a:t>
                      </a: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3"/>
                  </a:ext>
                </a:extLst>
              </a:tr>
              <a:tr h="261698">
                <a:tc>
                  <a:txBody>
                    <a:bodyPr/>
                    <a:lstStyle/>
                    <a:p>
                      <a:r>
                        <a:rPr lang="en-US" sz="1400" dirty="0">
                          <a:latin typeface="+mj-lt"/>
                        </a:rPr>
                        <a:t>HVAC</a:t>
                      </a: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solidFill>
                          <a:schemeClr val="tx1"/>
                        </a:solidFill>
                        <a:latin typeface="+mj-lt"/>
                      </a:endParaRPr>
                    </a:p>
                  </a:txBody>
                  <a:tcPr/>
                </a:tc>
                <a:tc>
                  <a:txBody>
                    <a:bodyPr/>
                    <a:lstStyle/>
                    <a:p>
                      <a:endParaRPr lang="en-US" sz="14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j-lt"/>
                      </a:endParaRPr>
                    </a:p>
                  </a:txBody>
                  <a:tcPr/>
                </a:tc>
                <a:tc>
                  <a:txBody>
                    <a:bodyPr/>
                    <a:lstStyle/>
                    <a:p>
                      <a:endParaRPr lang="en-US" sz="14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j-lt"/>
                      </a:endParaRPr>
                    </a:p>
                  </a:txBody>
                  <a:tcPr/>
                </a:tc>
                <a:tc>
                  <a:txBody>
                    <a:bodyPr/>
                    <a:lstStyle/>
                    <a:p>
                      <a:endParaRPr lang="en-US" sz="14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j-lt"/>
                      </a:endParaRPr>
                    </a:p>
                  </a:txBody>
                  <a:tcPr/>
                </a:tc>
                <a:extLst>
                  <a:ext uri="{0D108BD9-81ED-4DB2-BD59-A6C34878D82A}">
                    <a16:rowId xmlns:a16="http://schemas.microsoft.com/office/drawing/2014/main" val="10004"/>
                  </a:ext>
                </a:extLst>
              </a:tr>
              <a:tr h="351166">
                <a:tc>
                  <a:txBody>
                    <a:bodyPr/>
                    <a:lstStyle/>
                    <a:p>
                      <a:r>
                        <a:rPr lang="en-US" sz="1400" dirty="0">
                          <a:latin typeface="+mj-lt"/>
                        </a:rPr>
                        <a:t>Structural /Exterior</a:t>
                      </a: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solidFill>
                          <a:schemeClr val="tx1"/>
                        </a:solidFill>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5"/>
                  </a:ext>
                </a:extLst>
              </a:tr>
              <a:tr h="261698">
                <a:tc>
                  <a:txBody>
                    <a:bodyPr/>
                    <a:lstStyle/>
                    <a:p>
                      <a:r>
                        <a:rPr lang="en-US" sz="1400" dirty="0">
                          <a:latin typeface="+mj-lt"/>
                        </a:rPr>
                        <a:t>Utilities</a:t>
                      </a:r>
                      <a:r>
                        <a:rPr lang="en-US" sz="1400" baseline="0" dirty="0">
                          <a:latin typeface="+mj-lt"/>
                        </a:rPr>
                        <a:t> </a:t>
                      </a:r>
                      <a:endParaRPr lang="en-US" sz="1400" dirty="0">
                        <a:latin typeface="+mj-lt"/>
                      </a:endParaRPr>
                    </a:p>
                  </a:txBody>
                  <a:tcPr/>
                </a:tc>
                <a:tc>
                  <a:txBody>
                    <a:bodyPr/>
                    <a:lstStyle/>
                    <a:p>
                      <a:r>
                        <a:rPr lang="en-US" sz="1400" dirty="0">
                          <a:latin typeface="+mj-lt"/>
                        </a:rPr>
                        <a:t>$5,000</a:t>
                      </a:r>
                    </a:p>
                  </a:txBody>
                  <a:tcPr/>
                </a:tc>
                <a:tc>
                  <a:txBody>
                    <a:bodyPr/>
                    <a:lstStyle/>
                    <a:p>
                      <a:r>
                        <a:rPr lang="en-US" sz="1400" dirty="0">
                          <a:latin typeface="+mj-lt"/>
                        </a:rPr>
                        <a:t>$5,000</a:t>
                      </a:r>
                    </a:p>
                  </a:txBody>
                  <a:tcPr/>
                </a:tc>
                <a:tc>
                  <a:txBody>
                    <a:bodyPr/>
                    <a:lstStyle/>
                    <a:p>
                      <a:endParaRPr lang="en-US" sz="1400" dirty="0">
                        <a:solidFill>
                          <a:schemeClr val="tx1"/>
                        </a:solidFill>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6"/>
                  </a:ext>
                </a:extLst>
              </a:tr>
              <a:tr h="261698">
                <a:tc>
                  <a:txBody>
                    <a:bodyPr/>
                    <a:lstStyle/>
                    <a:p>
                      <a:r>
                        <a:rPr lang="en-US" sz="1400" dirty="0">
                          <a:latin typeface="+mj-lt"/>
                        </a:rPr>
                        <a:t>Grounds </a:t>
                      </a:r>
                    </a:p>
                  </a:txBody>
                  <a:tcPr/>
                </a:tc>
                <a:tc>
                  <a:txBody>
                    <a:bodyPr/>
                    <a:lstStyle/>
                    <a:p>
                      <a:endParaRPr lang="en-US" sz="1400" dirty="0">
                        <a:solidFill>
                          <a:schemeClr val="tx1"/>
                        </a:solidFill>
                        <a:latin typeface="+mj-lt"/>
                      </a:endParaRPr>
                    </a:p>
                  </a:txBody>
                  <a:tcPr/>
                </a:tc>
                <a:tc>
                  <a:txBody>
                    <a:bodyPr/>
                    <a:lstStyle/>
                    <a:p>
                      <a:r>
                        <a:rPr lang="en-US" sz="1400" dirty="0">
                          <a:latin typeface="+mj-lt"/>
                        </a:rPr>
                        <a:t>$8,000</a:t>
                      </a: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7"/>
                  </a:ext>
                </a:extLst>
              </a:tr>
              <a:tr h="261698">
                <a:tc>
                  <a:txBody>
                    <a:bodyPr/>
                    <a:lstStyle/>
                    <a:p>
                      <a:r>
                        <a:rPr lang="en-US" sz="1400" dirty="0">
                          <a:latin typeface="+mj-lt"/>
                        </a:rPr>
                        <a:t>Portables</a:t>
                      </a:r>
                      <a:r>
                        <a:rPr lang="en-US" sz="1400" baseline="0" dirty="0">
                          <a:latin typeface="+mj-lt"/>
                        </a:rPr>
                        <a:t> </a:t>
                      </a:r>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8"/>
                  </a:ext>
                </a:extLst>
              </a:tr>
              <a:tr h="261698">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9"/>
                  </a:ext>
                </a:extLst>
              </a:tr>
              <a:tr h="417957">
                <a:tc>
                  <a:txBody>
                    <a:bodyPr/>
                    <a:lstStyle/>
                    <a:p>
                      <a:r>
                        <a:rPr lang="en-US" sz="1400" b="0" dirty="0">
                          <a:latin typeface="+mj-lt"/>
                        </a:rPr>
                        <a:t>Total Yale</a:t>
                      </a:r>
                    </a:p>
                  </a:txBody>
                  <a:tcPr/>
                </a:tc>
                <a:tc>
                  <a:txBody>
                    <a:bodyPr/>
                    <a:lstStyle/>
                    <a:p>
                      <a:r>
                        <a:rPr lang="en-US" sz="1400" dirty="0">
                          <a:latin typeface="+mj-lt"/>
                        </a:rPr>
                        <a:t>$5,000</a:t>
                      </a:r>
                    </a:p>
                  </a:txBody>
                  <a:tcPr/>
                </a:tc>
                <a:tc>
                  <a:txBody>
                    <a:bodyPr/>
                    <a:lstStyle/>
                    <a:p>
                      <a:r>
                        <a:rPr lang="en-US" sz="1400" dirty="0">
                          <a:latin typeface="+mj-lt"/>
                        </a:rPr>
                        <a:t>$15,000</a:t>
                      </a:r>
                    </a:p>
                  </a:txBody>
                  <a:tcPr/>
                </a:tc>
                <a:tc>
                  <a:txBody>
                    <a:bodyPr/>
                    <a:lstStyle/>
                    <a:p>
                      <a:r>
                        <a:rPr lang="en-US" sz="1400" dirty="0">
                          <a:latin typeface="+mj-lt"/>
                        </a:rPr>
                        <a:t>$24,750</a:t>
                      </a:r>
                    </a:p>
                  </a:txBody>
                  <a:tcPr/>
                </a:tc>
                <a:tc>
                  <a:txBody>
                    <a:bodyPr/>
                    <a:lstStyle/>
                    <a:p>
                      <a:r>
                        <a:rPr lang="en-US" sz="1400" dirty="0">
                          <a:latin typeface="+mj-lt"/>
                        </a:rPr>
                        <a:t>$2,000</a:t>
                      </a:r>
                    </a:p>
                  </a:txBody>
                  <a:tcPr/>
                </a:tc>
                <a:tc>
                  <a:txBody>
                    <a:bodyPr/>
                    <a:lstStyle/>
                    <a:p>
                      <a:endParaRPr lang="en-US" sz="1400" dirty="0">
                        <a:latin typeface="+mj-lt"/>
                      </a:endParaRPr>
                    </a:p>
                  </a:txBody>
                  <a:tcPr/>
                </a:tc>
                <a:tc>
                  <a:txBody>
                    <a:bodyPr/>
                    <a:lstStyle/>
                    <a:p>
                      <a:r>
                        <a:rPr lang="en-US" sz="1400" dirty="0">
                          <a:latin typeface="+mj-lt"/>
                        </a:rPr>
                        <a:t>$7,000</a:t>
                      </a:r>
                    </a:p>
                  </a:txBody>
                  <a:tcPr/>
                </a:tc>
                <a:tc>
                  <a:txBody>
                    <a:bodyPr/>
                    <a:lstStyle/>
                    <a:p>
                      <a:r>
                        <a:rPr lang="en-US" sz="1400" dirty="0">
                          <a:latin typeface="+mj-lt"/>
                        </a:rPr>
                        <a:t>$7,500</a:t>
                      </a:r>
                    </a:p>
                  </a:txBody>
                  <a:tcPr/>
                </a:tc>
                <a:tc>
                  <a:txBody>
                    <a:bodyPr/>
                    <a:lstStyle/>
                    <a:p>
                      <a:r>
                        <a:rPr lang="en-US" sz="1400" dirty="0">
                          <a:latin typeface="+mj-lt"/>
                        </a:rPr>
                        <a:t>$17,000</a:t>
                      </a:r>
                    </a:p>
                  </a:txBody>
                  <a:tcPr/>
                </a:tc>
                <a:tc>
                  <a:txBody>
                    <a:bodyPr/>
                    <a:lstStyle/>
                    <a:p>
                      <a:r>
                        <a:rPr lang="en-US" sz="1400" dirty="0">
                          <a:latin typeface="+mj-lt"/>
                        </a:rPr>
                        <a:t>$10,000</a:t>
                      </a:r>
                    </a:p>
                  </a:txBody>
                  <a:tcPr/>
                </a:tc>
                <a:tc>
                  <a:txBody>
                    <a:bodyPr/>
                    <a:lstStyle/>
                    <a:p>
                      <a:r>
                        <a:rPr lang="en-US" sz="1400" dirty="0">
                          <a:latin typeface="+mj-lt"/>
                        </a:rPr>
                        <a:t>$2,000</a:t>
                      </a:r>
                    </a:p>
                  </a:txBody>
                  <a:tcPr/>
                </a:tc>
                <a:tc>
                  <a:txBody>
                    <a:bodyPr/>
                    <a:lstStyle/>
                    <a:p>
                      <a:endParaRPr lang="en-US" sz="1400" dirty="0">
                        <a:latin typeface="+mj-lt"/>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4485042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7000" b="-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506662"/>
            <a:ext cx="6073588" cy="4351338"/>
          </a:xfrm>
        </p:spPr>
        <p:txBody>
          <a:bodyPr>
            <a:normAutofit/>
          </a:bodyPr>
          <a:lstStyle/>
          <a:p>
            <a:r>
              <a:rPr lang="en-US" sz="2600" dirty="0">
                <a:latin typeface="+mj-lt"/>
              </a:rPr>
              <a:t>Partners In Transition (PIT) house </a:t>
            </a:r>
          </a:p>
          <a:p>
            <a:r>
              <a:rPr lang="en-US" sz="2600" dirty="0">
                <a:latin typeface="+mj-lt"/>
              </a:rPr>
              <a:t>Team High and Business Office portables </a:t>
            </a:r>
          </a:p>
          <a:p>
            <a:r>
              <a:rPr lang="en-US" sz="2600" dirty="0">
                <a:latin typeface="+mj-lt"/>
              </a:rPr>
              <a:t>Fleet Vehicles</a:t>
            </a:r>
          </a:p>
          <a:p>
            <a:r>
              <a:rPr lang="en-US" sz="2600" dirty="0">
                <a:latin typeface="+mj-lt"/>
              </a:rPr>
              <a:t>Grounds Equipment </a:t>
            </a:r>
          </a:p>
          <a:p>
            <a:r>
              <a:rPr lang="en-US" sz="2600" dirty="0">
                <a:latin typeface="+mj-lt"/>
              </a:rPr>
              <a:t>District Assets 10 year plan</a:t>
            </a:r>
          </a:p>
          <a:p>
            <a:r>
              <a:rPr lang="en-US" sz="2600" dirty="0">
                <a:latin typeface="+mj-lt"/>
              </a:rPr>
              <a:t>Consolidated 10 year plan </a:t>
            </a:r>
          </a:p>
          <a:p>
            <a:endParaRPr lang="en-US" sz="2600" dirty="0">
              <a:latin typeface="+mj-lt"/>
            </a:endParaRPr>
          </a:p>
        </p:txBody>
      </p:sp>
      <p:sp>
        <p:nvSpPr>
          <p:cNvPr id="5" name="Title 4"/>
          <p:cNvSpPr>
            <a:spLocks noGrp="1"/>
          </p:cNvSpPr>
          <p:nvPr>
            <p:ph type="title"/>
          </p:nvPr>
        </p:nvSpPr>
        <p:spPr>
          <a:xfrm>
            <a:off x="443753" y="203761"/>
            <a:ext cx="10515600" cy="1325563"/>
          </a:xfrm>
        </p:spPr>
        <p:txBody>
          <a:bodyPr/>
          <a:lstStyle/>
          <a:p>
            <a:r>
              <a:rPr lang="en-US" sz="3600" dirty="0"/>
              <a:t>District Assets</a:t>
            </a:r>
            <a:br>
              <a:rPr lang="en-US" dirty="0"/>
            </a:br>
            <a:r>
              <a:rPr lang="en-US" sz="2800" i="1" dirty="0"/>
              <a:t>Equipment, Vehicles and Holdings </a:t>
            </a:r>
          </a:p>
        </p:txBody>
      </p:sp>
    </p:spTree>
    <p:extLst>
      <p:ext uri="{BB962C8B-B14F-4D97-AF65-F5344CB8AC3E}">
        <p14:creationId xmlns:p14="http://schemas.microsoft.com/office/powerpoint/2010/main" val="13996276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7000" b="-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17764" y="0"/>
            <a:ext cx="10515600" cy="1325563"/>
          </a:xfrm>
        </p:spPr>
        <p:txBody>
          <a:bodyPr/>
          <a:lstStyle/>
          <a:p>
            <a:r>
              <a:rPr lang="en-US" sz="3600" dirty="0"/>
              <a:t>Pit House</a:t>
            </a:r>
            <a:br>
              <a:rPr lang="en-US" dirty="0"/>
            </a:br>
            <a:r>
              <a:rPr lang="en-US" sz="2800" i="1" dirty="0"/>
              <a:t>10 Year Plan </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817210850"/>
              </p:ext>
            </p:extLst>
          </p:nvPr>
        </p:nvGraphicFramePr>
        <p:xfrm>
          <a:off x="1587909" y="1962403"/>
          <a:ext cx="8838045" cy="2933193"/>
        </p:xfrm>
        <a:graphic>
          <a:graphicData uri="http://schemas.openxmlformats.org/drawingml/2006/table">
            <a:tbl>
              <a:tblPr firstRow="1" bandRow="1">
                <a:tableStyleId>{5C22544A-7EE6-4342-B048-85BDC9FD1C3A}</a:tableStyleId>
              </a:tblPr>
              <a:tblGrid>
                <a:gridCol w="955003">
                  <a:extLst>
                    <a:ext uri="{9D8B030D-6E8A-4147-A177-3AD203B41FA5}">
                      <a16:colId xmlns:a16="http://schemas.microsoft.com/office/drawing/2014/main" val="20000"/>
                    </a:ext>
                  </a:extLst>
                </a:gridCol>
                <a:gridCol w="682400">
                  <a:extLst>
                    <a:ext uri="{9D8B030D-6E8A-4147-A177-3AD203B41FA5}">
                      <a16:colId xmlns:a16="http://schemas.microsoft.com/office/drawing/2014/main" val="20001"/>
                    </a:ext>
                  </a:extLst>
                </a:gridCol>
                <a:gridCol w="679226">
                  <a:extLst>
                    <a:ext uri="{9D8B030D-6E8A-4147-A177-3AD203B41FA5}">
                      <a16:colId xmlns:a16="http://schemas.microsoft.com/office/drawing/2014/main" val="20002"/>
                    </a:ext>
                  </a:extLst>
                </a:gridCol>
                <a:gridCol w="846757">
                  <a:extLst>
                    <a:ext uri="{9D8B030D-6E8A-4147-A177-3AD203B41FA5}">
                      <a16:colId xmlns:a16="http://schemas.microsoft.com/office/drawing/2014/main" val="20003"/>
                    </a:ext>
                  </a:extLst>
                </a:gridCol>
                <a:gridCol w="851647">
                  <a:extLst>
                    <a:ext uri="{9D8B030D-6E8A-4147-A177-3AD203B41FA5}">
                      <a16:colId xmlns:a16="http://schemas.microsoft.com/office/drawing/2014/main" val="20004"/>
                    </a:ext>
                  </a:extLst>
                </a:gridCol>
                <a:gridCol w="490614">
                  <a:extLst>
                    <a:ext uri="{9D8B030D-6E8A-4147-A177-3AD203B41FA5}">
                      <a16:colId xmlns:a16="http://schemas.microsoft.com/office/drawing/2014/main" val="20005"/>
                    </a:ext>
                  </a:extLst>
                </a:gridCol>
                <a:gridCol w="737551">
                  <a:extLst>
                    <a:ext uri="{9D8B030D-6E8A-4147-A177-3AD203B41FA5}">
                      <a16:colId xmlns:a16="http://schemas.microsoft.com/office/drawing/2014/main" val="20006"/>
                    </a:ext>
                  </a:extLst>
                </a:gridCol>
                <a:gridCol w="689467">
                  <a:extLst>
                    <a:ext uri="{9D8B030D-6E8A-4147-A177-3AD203B41FA5}">
                      <a16:colId xmlns:a16="http://schemas.microsoft.com/office/drawing/2014/main" val="20007"/>
                    </a:ext>
                  </a:extLst>
                </a:gridCol>
                <a:gridCol w="748145">
                  <a:extLst>
                    <a:ext uri="{9D8B030D-6E8A-4147-A177-3AD203B41FA5}">
                      <a16:colId xmlns:a16="http://schemas.microsoft.com/office/drawing/2014/main" val="20008"/>
                    </a:ext>
                  </a:extLst>
                </a:gridCol>
                <a:gridCol w="678873">
                  <a:extLst>
                    <a:ext uri="{9D8B030D-6E8A-4147-A177-3AD203B41FA5}">
                      <a16:colId xmlns:a16="http://schemas.microsoft.com/office/drawing/2014/main" val="20009"/>
                    </a:ext>
                  </a:extLst>
                </a:gridCol>
                <a:gridCol w="748146">
                  <a:extLst>
                    <a:ext uri="{9D8B030D-6E8A-4147-A177-3AD203B41FA5}">
                      <a16:colId xmlns:a16="http://schemas.microsoft.com/office/drawing/2014/main" val="20010"/>
                    </a:ext>
                  </a:extLst>
                </a:gridCol>
                <a:gridCol w="730216">
                  <a:extLst>
                    <a:ext uri="{9D8B030D-6E8A-4147-A177-3AD203B41FA5}">
                      <a16:colId xmlns:a16="http://schemas.microsoft.com/office/drawing/2014/main" val="20011"/>
                    </a:ext>
                  </a:extLst>
                </a:gridCol>
              </a:tblGrid>
              <a:tr h="539867">
                <a:tc>
                  <a:txBody>
                    <a:bodyPr/>
                    <a:lstStyle/>
                    <a:p>
                      <a:r>
                        <a:rPr lang="en-US" sz="1400" dirty="0">
                          <a:latin typeface="+mj-lt"/>
                        </a:rPr>
                        <a:t> </a:t>
                      </a:r>
                    </a:p>
                  </a:txBody>
                  <a:tcPr/>
                </a:tc>
                <a:tc>
                  <a:txBody>
                    <a:bodyPr/>
                    <a:lstStyle/>
                    <a:p>
                      <a:r>
                        <a:rPr lang="en-US" sz="1400" dirty="0">
                          <a:latin typeface="+mj-lt"/>
                        </a:rPr>
                        <a:t>2021</a:t>
                      </a:r>
                    </a:p>
                  </a:txBody>
                  <a:tcPr/>
                </a:tc>
                <a:tc>
                  <a:txBody>
                    <a:bodyPr/>
                    <a:lstStyle/>
                    <a:p>
                      <a:r>
                        <a:rPr lang="en-US" sz="1400" dirty="0">
                          <a:latin typeface="+mj-lt"/>
                        </a:rPr>
                        <a:t>2022 </a:t>
                      </a:r>
                    </a:p>
                  </a:txBody>
                  <a:tcPr/>
                </a:tc>
                <a:tc>
                  <a:txBody>
                    <a:bodyPr/>
                    <a:lstStyle/>
                    <a:p>
                      <a:r>
                        <a:rPr lang="en-US" sz="1400" dirty="0">
                          <a:latin typeface="+mj-lt"/>
                        </a:rPr>
                        <a:t>2023</a:t>
                      </a:r>
                    </a:p>
                  </a:txBody>
                  <a:tcPr/>
                </a:tc>
                <a:tc>
                  <a:txBody>
                    <a:bodyPr/>
                    <a:lstStyle/>
                    <a:p>
                      <a:r>
                        <a:rPr lang="en-US" sz="1400" dirty="0">
                          <a:latin typeface="+mj-lt"/>
                        </a:rPr>
                        <a:t>2024</a:t>
                      </a:r>
                    </a:p>
                  </a:txBody>
                  <a:tcPr/>
                </a:tc>
                <a:tc>
                  <a:txBody>
                    <a:bodyPr/>
                    <a:lstStyle/>
                    <a:p>
                      <a:r>
                        <a:rPr lang="en-US" sz="1400" dirty="0">
                          <a:latin typeface="+mj-lt"/>
                        </a:rPr>
                        <a:t>2025</a:t>
                      </a:r>
                    </a:p>
                  </a:txBody>
                  <a:tcPr/>
                </a:tc>
                <a:tc>
                  <a:txBody>
                    <a:bodyPr/>
                    <a:lstStyle/>
                    <a:p>
                      <a:r>
                        <a:rPr lang="en-US" sz="1400" dirty="0">
                          <a:latin typeface="+mj-lt"/>
                        </a:rPr>
                        <a:t>2026</a:t>
                      </a:r>
                    </a:p>
                  </a:txBody>
                  <a:tcPr/>
                </a:tc>
                <a:tc>
                  <a:txBody>
                    <a:bodyPr/>
                    <a:lstStyle/>
                    <a:p>
                      <a:r>
                        <a:rPr lang="en-US" sz="1400" dirty="0">
                          <a:latin typeface="+mj-lt"/>
                        </a:rPr>
                        <a:t>2027</a:t>
                      </a:r>
                    </a:p>
                  </a:txBody>
                  <a:tcPr/>
                </a:tc>
                <a:tc>
                  <a:txBody>
                    <a:bodyPr/>
                    <a:lstStyle/>
                    <a:p>
                      <a:r>
                        <a:rPr lang="en-US" sz="1400" dirty="0">
                          <a:latin typeface="+mj-lt"/>
                        </a:rPr>
                        <a:t>2028</a:t>
                      </a:r>
                    </a:p>
                  </a:txBody>
                  <a:tcPr/>
                </a:tc>
                <a:tc>
                  <a:txBody>
                    <a:bodyPr/>
                    <a:lstStyle/>
                    <a:p>
                      <a:r>
                        <a:rPr lang="en-US" sz="1400" dirty="0">
                          <a:latin typeface="+mj-lt"/>
                        </a:rPr>
                        <a:t>2029</a:t>
                      </a:r>
                    </a:p>
                  </a:txBody>
                  <a:tcPr/>
                </a:tc>
                <a:tc>
                  <a:txBody>
                    <a:bodyPr/>
                    <a:lstStyle/>
                    <a:p>
                      <a:r>
                        <a:rPr lang="en-US" sz="1400" dirty="0">
                          <a:latin typeface="+mj-lt"/>
                        </a:rPr>
                        <a:t>2030</a:t>
                      </a:r>
                    </a:p>
                  </a:txBody>
                  <a:tcPr/>
                </a:tc>
                <a:tc>
                  <a:txBody>
                    <a:bodyPr/>
                    <a:lstStyle/>
                    <a:p>
                      <a:r>
                        <a:rPr lang="en-US" sz="1400" dirty="0">
                          <a:latin typeface="+mj-lt"/>
                        </a:rPr>
                        <a:t>2031</a:t>
                      </a:r>
                    </a:p>
                  </a:txBody>
                  <a:tcPr/>
                </a:tc>
                <a:extLst>
                  <a:ext uri="{0D108BD9-81ED-4DB2-BD59-A6C34878D82A}">
                    <a16:rowId xmlns:a16="http://schemas.microsoft.com/office/drawing/2014/main" val="10000"/>
                  </a:ext>
                </a:extLst>
              </a:tr>
              <a:tr h="261698">
                <a:tc>
                  <a:txBody>
                    <a:bodyPr/>
                    <a:lstStyle/>
                    <a:p>
                      <a:r>
                        <a:rPr lang="en-US" sz="1400" dirty="0">
                          <a:latin typeface="+mj-lt"/>
                        </a:rPr>
                        <a:t>Roof</a:t>
                      </a:r>
                      <a:r>
                        <a:rPr lang="en-US" sz="1400" baseline="0" dirty="0">
                          <a:latin typeface="+mj-lt"/>
                        </a:rPr>
                        <a:t> 3 tab</a:t>
                      </a:r>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r>
                        <a:rPr lang="en-US" sz="1400" dirty="0">
                          <a:latin typeface="+mj-lt"/>
                        </a:rPr>
                        <a:t>12,500</a:t>
                      </a: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1"/>
                  </a:ext>
                </a:extLst>
              </a:tr>
              <a:tr h="261698">
                <a:tc>
                  <a:txBody>
                    <a:bodyPr/>
                    <a:lstStyle/>
                    <a:p>
                      <a:r>
                        <a:rPr lang="en-US" sz="1400" dirty="0">
                          <a:latin typeface="+mj-lt"/>
                        </a:rPr>
                        <a:t>Siding LP</a:t>
                      </a: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r>
                        <a:rPr lang="en-US" sz="1400" dirty="0">
                          <a:latin typeface="+mj-lt"/>
                        </a:rPr>
                        <a:t>$12,500</a:t>
                      </a: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2"/>
                  </a:ext>
                </a:extLst>
              </a:tr>
              <a:tr h="261698">
                <a:tc>
                  <a:txBody>
                    <a:bodyPr/>
                    <a:lstStyle/>
                    <a:p>
                      <a:r>
                        <a:rPr lang="en-US" sz="1400" dirty="0">
                          <a:latin typeface="+mj-lt"/>
                        </a:rPr>
                        <a:t>Plumbing </a:t>
                      </a: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3"/>
                  </a:ext>
                </a:extLst>
              </a:tr>
              <a:tr h="261698">
                <a:tc>
                  <a:txBody>
                    <a:bodyPr/>
                    <a:lstStyle/>
                    <a:p>
                      <a:r>
                        <a:rPr lang="en-US" sz="1400" dirty="0">
                          <a:latin typeface="+mj-lt"/>
                        </a:rPr>
                        <a:t>Kitchen</a:t>
                      </a: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solidFill>
                          <a:schemeClr val="tx1"/>
                        </a:solidFill>
                        <a:latin typeface="+mj-lt"/>
                      </a:endParaRPr>
                    </a:p>
                  </a:txBody>
                  <a:tcPr/>
                </a:tc>
                <a:tc>
                  <a:txBody>
                    <a:bodyPr/>
                    <a:lstStyle/>
                    <a:p>
                      <a:endParaRPr lang="en-US" sz="14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j-lt"/>
                      </a:endParaRPr>
                    </a:p>
                  </a:txBody>
                  <a:tcPr/>
                </a:tc>
                <a:tc>
                  <a:txBody>
                    <a:bodyPr/>
                    <a:lstStyle/>
                    <a:p>
                      <a:endParaRPr lang="en-US" sz="14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j-lt"/>
                      </a:endParaRPr>
                    </a:p>
                  </a:txBody>
                  <a:tcPr/>
                </a:tc>
                <a:tc>
                  <a:txBody>
                    <a:bodyPr/>
                    <a:lstStyle/>
                    <a:p>
                      <a:endParaRPr lang="en-US" sz="14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j-lt"/>
                      </a:endParaRPr>
                    </a:p>
                  </a:txBody>
                  <a:tcPr/>
                </a:tc>
                <a:extLst>
                  <a:ext uri="{0D108BD9-81ED-4DB2-BD59-A6C34878D82A}">
                    <a16:rowId xmlns:a16="http://schemas.microsoft.com/office/drawing/2014/main" val="10004"/>
                  </a:ext>
                </a:extLst>
              </a:tr>
              <a:tr h="351166">
                <a:tc>
                  <a:txBody>
                    <a:bodyPr/>
                    <a:lstStyle/>
                    <a:p>
                      <a:r>
                        <a:rPr lang="en-US" sz="1400" dirty="0">
                          <a:latin typeface="+mj-lt"/>
                        </a:rPr>
                        <a:t>Flooring  </a:t>
                      </a: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solidFill>
                          <a:schemeClr val="tx1"/>
                        </a:solidFill>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5"/>
                  </a:ext>
                </a:extLst>
              </a:tr>
              <a:tr h="261698">
                <a:tc>
                  <a:txBody>
                    <a:bodyPr/>
                    <a:lstStyle/>
                    <a:p>
                      <a:r>
                        <a:rPr lang="en-US" sz="1400" dirty="0">
                          <a:latin typeface="+mj-lt"/>
                        </a:rPr>
                        <a:t>Grounds</a:t>
                      </a: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solidFill>
                          <a:schemeClr val="tx1"/>
                        </a:solidFill>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6"/>
                  </a:ext>
                </a:extLst>
              </a:tr>
              <a:tr h="261698">
                <a:tc>
                  <a:txBody>
                    <a:bodyPr/>
                    <a:lstStyle/>
                    <a:p>
                      <a:r>
                        <a:rPr lang="en-US" sz="1400" dirty="0">
                          <a:latin typeface="+mj-lt"/>
                        </a:rPr>
                        <a:t>Total</a:t>
                      </a: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r>
                        <a:rPr lang="en-US" sz="1400" dirty="0">
                          <a:latin typeface="+mj-lt"/>
                        </a:rPr>
                        <a:t>$12,500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$12,500</a:t>
                      </a:r>
                    </a:p>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tc>
                  <a:txBody>
                    <a:bodyPr/>
                    <a:lstStyle/>
                    <a:p>
                      <a:endParaRPr lang="en-US" sz="1400" dirty="0">
                        <a:latin typeface="+mj-lt"/>
                      </a:endParaRP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973349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200" y="0"/>
            <a:ext cx="6627906" cy="1400530"/>
          </a:xfrm>
        </p:spPr>
        <p:txBody>
          <a:bodyPr>
            <a:normAutofit/>
          </a:bodyPr>
          <a:lstStyle/>
          <a:p>
            <a:r>
              <a:rPr lang="en-US" sz="3600" dirty="0"/>
              <a:t>Columbia Elementary School </a:t>
            </a:r>
            <a:br>
              <a:rPr lang="en-US" dirty="0"/>
            </a:br>
            <a:r>
              <a:rPr lang="en-US" sz="2800" i="1" dirty="0"/>
              <a:t>School Statistics</a:t>
            </a:r>
          </a:p>
        </p:txBody>
      </p:sp>
      <p:sp>
        <p:nvSpPr>
          <p:cNvPr id="3" name="Content Placeholder 2"/>
          <p:cNvSpPr>
            <a:spLocks noGrp="1"/>
          </p:cNvSpPr>
          <p:nvPr>
            <p:ph sz="half" idx="1"/>
          </p:nvPr>
        </p:nvSpPr>
        <p:spPr>
          <a:xfrm>
            <a:off x="555136" y="1137029"/>
            <a:ext cx="11287239" cy="4895281"/>
          </a:xfrm>
        </p:spPr>
        <p:txBody>
          <a:bodyPr>
            <a:noAutofit/>
          </a:bodyPr>
          <a:lstStyle/>
          <a:p>
            <a:pPr marL="0" indent="0">
              <a:buNone/>
            </a:pPr>
            <a:endParaRPr lang="en-US" sz="2000" dirty="0"/>
          </a:p>
          <a:p>
            <a:pPr lvl="1"/>
            <a:r>
              <a:rPr lang="en-US" sz="2000" dirty="0">
                <a:latin typeface="+mj-lt"/>
              </a:rPr>
              <a:t>Site 7.91 acres (1 lot)</a:t>
            </a:r>
          </a:p>
          <a:p>
            <a:pPr lvl="1"/>
            <a:r>
              <a:rPr lang="en-US" sz="2000" dirty="0">
                <a:latin typeface="+mj-lt"/>
              </a:rPr>
              <a:t>Building area 1.30 acres</a:t>
            </a:r>
          </a:p>
          <a:p>
            <a:pPr lvl="1"/>
            <a:r>
              <a:rPr lang="en-US" sz="2000" dirty="0">
                <a:latin typeface="+mj-lt"/>
              </a:rPr>
              <a:t>Field adjacent to school 1.44 acres (2 lots) </a:t>
            </a:r>
          </a:p>
          <a:p>
            <a:pPr lvl="1"/>
            <a:r>
              <a:rPr lang="en-US" sz="2000" dirty="0">
                <a:latin typeface="+mj-lt"/>
              </a:rPr>
              <a:t>Original construction 1971-72, </a:t>
            </a:r>
          </a:p>
          <a:p>
            <a:pPr lvl="2"/>
            <a:r>
              <a:rPr lang="en-US" dirty="0">
                <a:latin typeface="+mj-lt"/>
              </a:rPr>
              <a:t>42,743 sqft. (As Middle School) </a:t>
            </a:r>
          </a:p>
          <a:p>
            <a:pPr lvl="1"/>
            <a:r>
              <a:rPr lang="en-US" sz="2000" dirty="0">
                <a:latin typeface="+mj-lt"/>
              </a:rPr>
              <a:t>Addition 1992-93 adds 13,643 sqft. (current kinder and 1</a:t>
            </a:r>
            <a:r>
              <a:rPr lang="en-US" sz="2000" baseline="30000" dirty="0">
                <a:latin typeface="+mj-lt"/>
              </a:rPr>
              <a:t>st</a:t>
            </a:r>
            <a:r>
              <a:rPr lang="en-US" sz="2000" dirty="0">
                <a:latin typeface="+mj-lt"/>
              </a:rPr>
              <a:t> grade wing)</a:t>
            </a:r>
          </a:p>
          <a:p>
            <a:pPr lvl="1"/>
            <a:r>
              <a:rPr lang="en-US" sz="2000" dirty="0">
                <a:latin typeface="+mj-lt"/>
              </a:rPr>
              <a:t>Total building sq. ft. 56,386   </a:t>
            </a:r>
          </a:p>
          <a:p>
            <a:pPr lvl="1"/>
            <a:r>
              <a:rPr lang="en-US" sz="2000" dirty="0">
                <a:latin typeface="+mj-lt"/>
              </a:rPr>
              <a:t>Classrooms 21(2) excludes portables  </a:t>
            </a:r>
          </a:p>
          <a:p>
            <a:pPr lvl="2"/>
            <a:r>
              <a:rPr lang="en-US" dirty="0">
                <a:latin typeface="+mj-lt"/>
              </a:rPr>
              <a:t>11 Classrooms upper or original construction</a:t>
            </a:r>
          </a:p>
          <a:p>
            <a:pPr lvl="2"/>
            <a:r>
              <a:rPr lang="en-US" dirty="0">
                <a:latin typeface="+mj-lt"/>
              </a:rPr>
              <a:t>10 classrooms lower wing </a:t>
            </a:r>
          </a:p>
          <a:p>
            <a:pPr lvl="2"/>
            <a:r>
              <a:rPr lang="en-US" dirty="0">
                <a:latin typeface="+mj-lt"/>
              </a:rPr>
              <a:t>2 art/music studios (locker room conversion) expected to provide expansion space for 1 year </a:t>
            </a:r>
          </a:p>
          <a:p>
            <a:pPr lvl="1"/>
            <a:r>
              <a:rPr lang="en-US" sz="2000" dirty="0">
                <a:latin typeface="+mj-lt"/>
              </a:rPr>
              <a:t>Parking 83 spaces, 3 ADA, no designated bus parking </a:t>
            </a:r>
          </a:p>
          <a:p>
            <a:pPr lvl="1"/>
            <a:r>
              <a:rPr lang="en-US" sz="2000" dirty="0">
                <a:latin typeface="+mj-lt"/>
              </a:rPr>
              <a:t>73 staff and 331 students </a:t>
            </a:r>
          </a:p>
          <a:p>
            <a:endParaRPr lang="en-US" sz="1600" dirty="0"/>
          </a:p>
        </p:txBody>
      </p:sp>
    </p:spTree>
    <p:extLst>
      <p:ext uri="{BB962C8B-B14F-4D97-AF65-F5344CB8AC3E}">
        <p14:creationId xmlns:p14="http://schemas.microsoft.com/office/powerpoint/2010/main" val="36615409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7000" b="-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21673" y="96982"/>
            <a:ext cx="10515600" cy="1325563"/>
          </a:xfrm>
        </p:spPr>
        <p:txBody>
          <a:bodyPr/>
          <a:lstStyle/>
          <a:p>
            <a:r>
              <a:rPr lang="en-US" sz="3600" dirty="0"/>
              <a:t>Team and BO Portables</a:t>
            </a:r>
            <a:br>
              <a:rPr lang="en-US" dirty="0"/>
            </a:br>
            <a:r>
              <a:rPr lang="en-US" sz="2800" i="1" dirty="0"/>
              <a:t>Portable Plan</a:t>
            </a:r>
          </a:p>
        </p:txBody>
      </p:sp>
      <p:graphicFrame>
        <p:nvGraphicFramePr>
          <p:cNvPr id="4" name="Table 3"/>
          <p:cNvGraphicFramePr>
            <a:graphicFrameLocks noGrp="1"/>
          </p:cNvGraphicFramePr>
          <p:nvPr>
            <p:extLst>
              <p:ext uri="{D42A27DB-BD31-4B8C-83A1-F6EECF244321}">
                <p14:modId xmlns:p14="http://schemas.microsoft.com/office/powerpoint/2010/main" val="1285659368"/>
              </p:ext>
            </p:extLst>
          </p:nvPr>
        </p:nvGraphicFramePr>
        <p:xfrm>
          <a:off x="527398" y="2108146"/>
          <a:ext cx="11275859" cy="2136766"/>
        </p:xfrm>
        <a:graphic>
          <a:graphicData uri="http://schemas.openxmlformats.org/drawingml/2006/table">
            <a:tbl>
              <a:tblPr firstRow="1" bandRow="1">
                <a:tableStyleId>{5C22544A-7EE6-4342-B048-85BDC9FD1C3A}</a:tableStyleId>
              </a:tblPr>
              <a:tblGrid>
                <a:gridCol w="1292444">
                  <a:extLst>
                    <a:ext uri="{9D8B030D-6E8A-4147-A177-3AD203B41FA5}">
                      <a16:colId xmlns:a16="http://schemas.microsoft.com/office/drawing/2014/main" val="20000"/>
                    </a:ext>
                  </a:extLst>
                </a:gridCol>
                <a:gridCol w="911422">
                  <a:extLst>
                    <a:ext uri="{9D8B030D-6E8A-4147-A177-3AD203B41FA5}">
                      <a16:colId xmlns:a16="http://schemas.microsoft.com/office/drawing/2014/main" val="20001"/>
                    </a:ext>
                  </a:extLst>
                </a:gridCol>
                <a:gridCol w="845654">
                  <a:extLst>
                    <a:ext uri="{9D8B030D-6E8A-4147-A177-3AD203B41FA5}">
                      <a16:colId xmlns:a16="http://schemas.microsoft.com/office/drawing/2014/main" val="20002"/>
                    </a:ext>
                  </a:extLst>
                </a:gridCol>
                <a:gridCol w="842682">
                  <a:extLst>
                    <a:ext uri="{9D8B030D-6E8A-4147-A177-3AD203B41FA5}">
                      <a16:colId xmlns:a16="http://schemas.microsoft.com/office/drawing/2014/main" val="20003"/>
                    </a:ext>
                  </a:extLst>
                </a:gridCol>
                <a:gridCol w="1271101">
                  <a:extLst>
                    <a:ext uri="{9D8B030D-6E8A-4147-A177-3AD203B41FA5}">
                      <a16:colId xmlns:a16="http://schemas.microsoft.com/office/drawing/2014/main" val="20004"/>
                    </a:ext>
                  </a:extLst>
                </a:gridCol>
                <a:gridCol w="963214">
                  <a:extLst>
                    <a:ext uri="{9D8B030D-6E8A-4147-A177-3AD203B41FA5}">
                      <a16:colId xmlns:a16="http://schemas.microsoft.com/office/drawing/2014/main" val="20005"/>
                    </a:ext>
                  </a:extLst>
                </a:gridCol>
                <a:gridCol w="711930">
                  <a:extLst>
                    <a:ext uri="{9D8B030D-6E8A-4147-A177-3AD203B41FA5}">
                      <a16:colId xmlns:a16="http://schemas.microsoft.com/office/drawing/2014/main" val="20006"/>
                    </a:ext>
                  </a:extLst>
                </a:gridCol>
                <a:gridCol w="879465">
                  <a:extLst>
                    <a:ext uri="{9D8B030D-6E8A-4147-A177-3AD203B41FA5}">
                      <a16:colId xmlns:a16="http://schemas.microsoft.com/office/drawing/2014/main" val="20007"/>
                    </a:ext>
                  </a:extLst>
                </a:gridCol>
                <a:gridCol w="823617">
                  <a:extLst>
                    <a:ext uri="{9D8B030D-6E8A-4147-A177-3AD203B41FA5}">
                      <a16:colId xmlns:a16="http://schemas.microsoft.com/office/drawing/2014/main" val="20008"/>
                    </a:ext>
                  </a:extLst>
                </a:gridCol>
                <a:gridCol w="2734330">
                  <a:extLst>
                    <a:ext uri="{9D8B030D-6E8A-4147-A177-3AD203B41FA5}">
                      <a16:colId xmlns:a16="http://schemas.microsoft.com/office/drawing/2014/main" val="20009"/>
                    </a:ext>
                  </a:extLst>
                </a:gridCol>
              </a:tblGrid>
              <a:tr h="673726">
                <a:tc>
                  <a:txBody>
                    <a:bodyPr/>
                    <a:lstStyle/>
                    <a:p>
                      <a:r>
                        <a:rPr lang="en-US" sz="1400" dirty="0">
                          <a:latin typeface="+mj-lt"/>
                        </a:rPr>
                        <a:t>Port.</a:t>
                      </a:r>
                    </a:p>
                    <a:p>
                      <a:r>
                        <a:rPr lang="en-US" sz="1400" dirty="0">
                          <a:latin typeface="+mj-lt"/>
                        </a:rPr>
                        <a:t>Bldg. </a:t>
                      </a:r>
                    </a:p>
                  </a:txBody>
                  <a:tcPr/>
                </a:tc>
                <a:tc>
                  <a:txBody>
                    <a:bodyPr/>
                    <a:lstStyle/>
                    <a:p>
                      <a:r>
                        <a:rPr lang="en-US" sz="1400" baseline="0" dirty="0">
                          <a:latin typeface="+mj-lt"/>
                        </a:rPr>
                        <a:t>Use</a:t>
                      </a:r>
                      <a:endParaRPr lang="en-US" sz="1400" dirty="0">
                        <a:latin typeface="+mj-lt"/>
                      </a:endParaRPr>
                    </a:p>
                  </a:txBody>
                  <a:tcPr/>
                </a:tc>
                <a:tc>
                  <a:txBody>
                    <a:bodyPr/>
                    <a:lstStyle/>
                    <a:p>
                      <a:r>
                        <a:rPr lang="en-US" sz="1400" dirty="0">
                          <a:latin typeface="+mj-lt"/>
                        </a:rPr>
                        <a:t>Roof </a:t>
                      </a:r>
                    </a:p>
                  </a:txBody>
                  <a:tcPr/>
                </a:tc>
                <a:tc>
                  <a:txBody>
                    <a:bodyPr/>
                    <a:lstStyle/>
                    <a:p>
                      <a:r>
                        <a:rPr lang="en-US" sz="1400" dirty="0">
                          <a:latin typeface="+mj-lt"/>
                        </a:rPr>
                        <a:t>Siding </a:t>
                      </a:r>
                    </a:p>
                  </a:txBody>
                  <a:tcPr/>
                </a:tc>
                <a:tc>
                  <a:txBody>
                    <a:bodyPr/>
                    <a:lstStyle/>
                    <a:p>
                      <a:r>
                        <a:rPr lang="en-US" sz="1400" dirty="0">
                          <a:latin typeface="+mj-lt"/>
                        </a:rPr>
                        <a:t>Ramp</a:t>
                      </a:r>
                    </a:p>
                  </a:txBody>
                  <a:tcPr/>
                </a:tc>
                <a:tc>
                  <a:txBody>
                    <a:bodyPr/>
                    <a:lstStyle/>
                    <a:p>
                      <a:r>
                        <a:rPr lang="en-US" sz="1400" dirty="0">
                          <a:latin typeface="+mj-lt"/>
                        </a:rPr>
                        <a:t>Flooring</a:t>
                      </a:r>
                    </a:p>
                  </a:txBody>
                  <a:tcPr/>
                </a:tc>
                <a:tc>
                  <a:txBody>
                    <a:bodyPr/>
                    <a:lstStyle/>
                    <a:p>
                      <a:r>
                        <a:rPr lang="en-US" sz="1400" dirty="0">
                          <a:latin typeface="+mj-lt"/>
                        </a:rPr>
                        <a:t>Int. </a:t>
                      </a:r>
                    </a:p>
                    <a:p>
                      <a:r>
                        <a:rPr lang="en-US" sz="1400" dirty="0">
                          <a:latin typeface="+mj-lt"/>
                        </a:rPr>
                        <a:t>Finish</a:t>
                      </a:r>
                    </a:p>
                  </a:txBody>
                  <a:tcPr/>
                </a:tc>
                <a:tc>
                  <a:txBody>
                    <a:bodyPr/>
                    <a:lstStyle/>
                    <a:p>
                      <a:r>
                        <a:rPr lang="en-US" sz="1400" dirty="0">
                          <a:latin typeface="+mj-lt"/>
                        </a:rPr>
                        <a:t>Ext</a:t>
                      </a:r>
                    </a:p>
                    <a:p>
                      <a:r>
                        <a:rPr lang="en-US" sz="1400" dirty="0">
                          <a:latin typeface="+mj-lt"/>
                        </a:rPr>
                        <a:t>Paint</a:t>
                      </a:r>
                    </a:p>
                  </a:txBody>
                  <a:tcPr/>
                </a:tc>
                <a:tc>
                  <a:txBody>
                    <a:bodyPr/>
                    <a:lstStyle/>
                    <a:p>
                      <a:r>
                        <a:rPr lang="en-US" sz="1400" dirty="0">
                          <a:latin typeface="+mj-lt"/>
                        </a:rPr>
                        <a:t>Rest</a:t>
                      </a:r>
                    </a:p>
                    <a:p>
                      <a:r>
                        <a:rPr lang="en-US" sz="1400" dirty="0">
                          <a:latin typeface="+mj-lt"/>
                        </a:rPr>
                        <a:t>Rooms </a:t>
                      </a:r>
                    </a:p>
                  </a:txBody>
                  <a:tcPr/>
                </a:tc>
                <a:tc>
                  <a:txBody>
                    <a:bodyPr/>
                    <a:lstStyle/>
                    <a:p>
                      <a:r>
                        <a:rPr lang="en-US" sz="1400" dirty="0">
                          <a:latin typeface="+mj-lt"/>
                        </a:rPr>
                        <a:t>Cost/</a:t>
                      </a:r>
                    </a:p>
                    <a:p>
                      <a:r>
                        <a:rPr lang="en-US" sz="1400" dirty="0">
                          <a:latin typeface="+mj-lt"/>
                        </a:rPr>
                        <a:t>Notes</a:t>
                      </a:r>
                    </a:p>
                  </a:txBody>
                  <a:tcPr/>
                </a:tc>
                <a:extLst>
                  <a:ext uri="{0D108BD9-81ED-4DB2-BD59-A6C34878D82A}">
                    <a16:rowId xmlns:a16="http://schemas.microsoft.com/office/drawing/2014/main" val="10000"/>
                  </a:ext>
                </a:extLst>
              </a:tr>
              <a:tr h="705398">
                <a:tc>
                  <a:txBody>
                    <a:bodyPr/>
                    <a:lstStyle/>
                    <a:p>
                      <a:r>
                        <a:rPr lang="en-US" sz="1400" dirty="0">
                          <a:latin typeface="+mj-lt"/>
                        </a:rPr>
                        <a:t>Business </a:t>
                      </a:r>
                    </a:p>
                    <a:p>
                      <a:r>
                        <a:rPr lang="en-US" sz="1400" dirty="0">
                          <a:latin typeface="+mj-lt"/>
                        </a:rPr>
                        <a:t>Office </a:t>
                      </a:r>
                    </a:p>
                  </a:txBody>
                  <a:tcPr/>
                </a:tc>
                <a:tc>
                  <a:txBody>
                    <a:bodyPr/>
                    <a:lstStyle/>
                    <a:p>
                      <a:r>
                        <a:rPr lang="en-US" sz="1400" dirty="0">
                          <a:latin typeface="+mj-lt"/>
                        </a:rPr>
                        <a:t>WCC</a:t>
                      </a:r>
                    </a:p>
                  </a:txBody>
                  <a:tcPr/>
                </a:tc>
                <a:tc>
                  <a:txBody>
                    <a:bodyPr/>
                    <a:lstStyle/>
                    <a:p>
                      <a:r>
                        <a:rPr lang="en-US" sz="1400" dirty="0">
                          <a:solidFill>
                            <a:schemeClr val="tx1"/>
                          </a:solidFill>
                          <a:latin typeface="+mj-lt"/>
                        </a:rPr>
                        <a:t>3 Tab </a:t>
                      </a:r>
                    </a:p>
                    <a:p>
                      <a:r>
                        <a:rPr lang="en-US" sz="1400" dirty="0">
                          <a:solidFill>
                            <a:schemeClr val="tx1"/>
                          </a:solidFill>
                          <a:latin typeface="+mj-lt"/>
                        </a:rPr>
                        <a:t>&gt;10yr</a:t>
                      </a:r>
                    </a:p>
                  </a:txBody>
                  <a:tcPr/>
                </a:tc>
                <a:tc>
                  <a:txBody>
                    <a:bodyPr/>
                    <a:lstStyle/>
                    <a:p>
                      <a:r>
                        <a:rPr lang="en-US" sz="1400" dirty="0">
                          <a:solidFill>
                            <a:schemeClr val="tx1"/>
                          </a:solidFill>
                          <a:latin typeface="+mj-lt"/>
                        </a:rPr>
                        <a:t>A</a:t>
                      </a:r>
                    </a:p>
                  </a:txBody>
                  <a:tcPr/>
                </a:tc>
                <a:tc>
                  <a:txBody>
                    <a:bodyPr/>
                    <a:lstStyle/>
                    <a:p>
                      <a:r>
                        <a:rPr lang="en-US" sz="1400" dirty="0">
                          <a:solidFill>
                            <a:schemeClr val="tx1"/>
                          </a:solidFill>
                          <a:latin typeface="+mj-lt"/>
                        </a:rPr>
                        <a:t>Permanent  </a:t>
                      </a:r>
                    </a:p>
                    <a:p>
                      <a:r>
                        <a:rPr lang="en-US" sz="1400" dirty="0">
                          <a:solidFill>
                            <a:schemeClr val="tx1"/>
                          </a:solidFill>
                          <a:latin typeface="+mj-lt"/>
                        </a:rPr>
                        <a:t>Aluminum</a:t>
                      </a:r>
                    </a:p>
                  </a:txBody>
                  <a:tcPr>
                    <a:solidFill>
                      <a:schemeClr val="accent1">
                        <a:lumMod val="20000"/>
                        <a:lumOff val="80000"/>
                      </a:schemeClr>
                    </a:solidFill>
                  </a:tcPr>
                </a:tc>
                <a:tc>
                  <a:txBody>
                    <a:bodyPr/>
                    <a:lstStyle/>
                    <a:p>
                      <a:r>
                        <a:rPr lang="en-US" sz="1400" dirty="0">
                          <a:latin typeface="+mj-lt"/>
                        </a:rPr>
                        <a:t>Carpet </a:t>
                      </a:r>
                    </a:p>
                    <a:p>
                      <a:r>
                        <a:rPr lang="en-US" sz="1400" dirty="0">
                          <a:latin typeface="+mj-lt"/>
                        </a:rPr>
                        <a:t> </a:t>
                      </a:r>
                    </a:p>
                  </a:txBody>
                  <a:tcPr>
                    <a:solidFill>
                      <a:schemeClr val="accent1">
                        <a:lumMod val="20000"/>
                        <a:lumOff val="80000"/>
                      </a:schemeClr>
                    </a:solidFill>
                  </a:tcPr>
                </a:tc>
                <a:tc>
                  <a:txBody>
                    <a:bodyPr/>
                    <a:lstStyle/>
                    <a:p>
                      <a:r>
                        <a:rPr lang="en-US" sz="1400" dirty="0">
                          <a:latin typeface="+mj-lt"/>
                        </a:rPr>
                        <a:t>A</a:t>
                      </a:r>
                    </a:p>
                  </a:txBody>
                  <a:tcPr>
                    <a:solidFill>
                      <a:schemeClr val="accent1">
                        <a:lumMod val="20000"/>
                        <a:lumOff val="80000"/>
                      </a:schemeClr>
                    </a:solidFill>
                  </a:tcPr>
                </a:tc>
                <a:tc>
                  <a:txBody>
                    <a:bodyPr/>
                    <a:lstStyle/>
                    <a:p>
                      <a:r>
                        <a:rPr lang="en-US" sz="1400" dirty="0">
                          <a:latin typeface="+mj-lt"/>
                        </a:rPr>
                        <a:t> 2025</a:t>
                      </a:r>
                    </a:p>
                    <a:p>
                      <a:r>
                        <a:rPr lang="en-US" sz="1400" dirty="0">
                          <a:latin typeface="+mj-lt"/>
                        </a:rPr>
                        <a:t>$1500</a:t>
                      </a:r>
                    </a:p>
                  </a:txBody>
                  <a:tcPr>
                    <a:solidFill>
                      <a:schemeClr val="accent1">
                        <a:lumMod val="20000"/>
                        <a:lumOff val="80000"/>
                      </a:schemeClr>
                    </a:solidFill>
                  </a:tcPr>
                </a:tc>
                <a:tc>
                  <a:txBody>
                    <a:bodyPr/>
                    <a:lstStyle/>
                    <a:p>
                      <a:r>
                        <a:rPr lang="en-US" sz="1400" dirty="0">
                          <a:latin typeface="+mj-lt"/>
                        </a:rPr>
                        <a:t>Yes</a:t>
                      </a:r>
                    </a:p>
                    <a:p>
                      <a:r>
                        <a:rPr lang="en-US" sz="1400" dirty="0">
                          <a:latin typeface="+mj-lt"/>
                        </a:rPr>
                        <a:t>OK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Building in good material condition. Exterior</a:t>
                      </a:r>
                      <a:r>
                        <a:rPr lang="en-US" sz="1400" baseline="0" dirty="0">
                          <a:latin typeface="+mj-lt"/>
                        </a:rPr>
                        <a:t> </a:t>
                      </a:r>
                      <a:r>
                        <a:rPr lang="en-US" sz="1400" dirty="0">
                          <a:latin typeface="+mj-lt"/>
                        </a:rPr>
                        <a:t>painted in August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j-lt"/>
                      </a:endParaRPr>
                    </a:p>
                  </a:txBody>
                  <a:tcPr>
                    <a:solidFill>
                      <a:schemeClr val="accent6">
                        <a:lumMod val="20000"/>
                        <a:lumOff val="80000"/>
                      </a:schemeClr>
                    </a:solidFill>
                  </a:tcPr>
                </a:tc>
                <a:extLst>
                  <a:ext uri="{0D108BD9-81ED-4DB2-BD59-A6C34878D82A}">
                    <a16:rowId xmlns:a16="http://schemas.microsoft.com/office/drawing/2014/main" val="10001"/>
                  </a:ext>
                </a:extLst>
              </a:tr>
              <a:tr h="700020">
                <a:tc>
                  <a:txBody>
                    <a:bodyPr/>
                    <a:lstStyle/>
                    <a:p>
                      <a:r>
                        <a:rPr lang="en-US" sz="1400" dirty="0">
                          <a:latin typeface="+mj-lt"/>
                        </a:rPr>
                        <a:t>TEAM</a:t>
                      </a:r>
                    </a:p>
                    <a:p>
                      <a:r>
                        <a:rPr lang="en-US" sz="1400" dirty="0">
                          <a:latin typeface="+mj-lt"/>
                        </a:rPr>
                        <a:t>High</a:t>
                      </a:r>
                    </a:p>
                  </a:txBody>
                  <a:tcPr/>
                </a:tc>
                <a:tc>
                  <a:txBody>
                    <a:bodyPr/>
                    <a:lstStyle/>
                    <a:p>
                      <a:r>
                        <a:rPr lang="en-US" sz="1400" dirty="0">
                          <a:latin typeface="+mj-lt"/>
                        </a:rPr>
                        <a:t>Alt</a:t>
                      </a:r>
                    </a:p>
                    <a:p>
                      <a:r>
                        <a:rPr lang="en-US" sz="1400" dirty="0">
                          <a:latin typeface="+mj-lt"/>
                        </a:rPr>
                        <a:t>HS</a:t>
                      </a:r>
                    </a:p>
                  </a:txBody>
                  <a:tcPr/>
                </a:tc>
                <a:tc>
                  <a:txBody>
                    <a:bodyPr/>
                    <a:lstStyle/>
                    <a:p>
                      <a:r>
                        <a:rPr lang="en-US" sz="1400" dirty="0">
                          <a:solidFill>
                            <a:schemeClr val="tx1"/>
                          </a:solidFill>
                          <a:latin typeface="+mj-lt"/>
                        </a:rPr>
                        <a:t>3 Tab </a:t>
                      </a:r>
                    </a:p>
                    <a:p>
                      <a:r>
                        <a:rPr lang="en-US" sz="1400" dirty="0">
                          <a:solidFill>
                            <a:schemeClr val="tx1"/>
                          </a:solidFill>
                          <a:latin typeface="+mj-lt"/>
                        </a:rPr>
                        <a:t>&gt;10yr</a:t>
                      </a:r>
                    </a:p>
                  </a:txBody>
                  <a:tcPr/>
                </a:tc>
                <a:tc>
                  <a:txBody>
                    <a:bodyPr/>
                    <a:lstStyle/>
                    <a:p>
                      <a:r>
                        <a:rPr lang="en-US" sz="1400" dirty="0">
                          <a:solidFill>
                            <a:schemeClr val="tx1"/>
                          </a:solidFill>
                          <a:latin typeface="+mj-lt"/>
                        </a:rPr>
                        <a:t>A</a:t>
                      </a:r>
                    </a:p>
                  </a:txBody>
                  <a:tcPr/>
                </a:tc>
                <a:tc>
                  <a:txBody>
                    <a:bodyPr/>
                    <a:lstStyle/>
                    <a:p>
                      <a:r>
                        <a:rPr lang="en-US" sz="1400" kern="1200" dirty="0">
                          <a:solidFill>
                            <a:schemeClr val="tx1"/>
                          </a:solidFill>
                          <a:latin typeface="+mj-lt"/>
                          <a:ea typeface="+mn-ea"/>
                          <a:cs typeface="+mn-cs"/>
                        </a:rPr>
                        <a:t>Permanent  </a:t>
                      </a:r>
                    </a:p>
                    <a:p>
                      <a:r>
                        <a:rPr lang="en-US" sz="1400" kern="1200" dirty="0">
                          <a:solidFill>
                            <a:schemeClr val="tx1"/>
                          </a:solidFill>
                          <a:latin typeface="+mj-lt"/>
                          <a:ea typeface="+mn-ea"/>
                          <a:cs typeface="+mn-cs"/>
                        </a:rPr>
                        <a:t>Aluminum</a:t>
                      </a:r>
                    </a:p>
                    <a:p>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dirty="0">
                          <a:latin typeface="+mj-lt"/>
                        </a:rPr>
                        <a:t>Carpet</a:t>
                      </a:r>
                      <a:r>
                        <a:rPr lang="en-US" sz="1400" baseline="0" dirty="0">
                          <a:latin typeface="+mj-lt"/>
                        </a:rPr>
                        <a:t> </a:t>
                      </a:r>
                    </a:p>
                    <a:p>
                      <a:r>
                        <a:rPr lang="en-US" sz="1400" baseline="0" dirty="0">
                          <a:latin typeface="+mj-lt"/>
                        </a:rPr>
                        <a:t> </a:t>
                      </a:r>
                      <a:endParaRPr lang="en-US" sz="1400" dirty="0">
                        <a:latin typeface="+mj-lt"/>
                      </a:endParaRPr>
                    </a:p>
                  </a:txBody>
                  <a:tcPr>
                    <a:solidFill>
                      <a:schemeClr val="accent1">
                        <a:lumMod val="20000"/>
                        <a:lumOff val="80000"/>
                      </a:schemeClr>
                    </a:solidFill>
                  </a:tcPr>
                </a:tc>
                <a:tc>
                  <a:txBody>
                    <a:bodyPr/>
                    <a:lstStyle/>
                    <a:p>
                      <a:r>
                        <a:rPr lang="en-US" sz="1400" dirty="0">
                          <a:latin typeface="+mj-lt"/>
                        </a:rPr>
                        <a:t>A</a:t>
                      </a:r>
                    </a:p>
                  </a:txBody>
                  <a:tcPr>
                    <a:solidFill>
                      <a:schemeClr val="accent1">
                        <a:lumMod val="20000"/>
                        <a:lumOff val="80000"/>
                      </a:schemeClr>
                    </a:solidFill>
                  </a:tcPr>
                </a:tc>
                <a:tc>
                  <a:txBody>
                    <a:bodyPr/>
                    <a:lstStyle/>
                    <a:p>
                      <a:r>
                        <a:rPr lang="en-US" sz="1400" dirty="0">
                          <a:latin typeface="+mj-lt"/>
                        </a:rPr>
                        <a:t> 2025</a:t>
                      </a:r>
                    </a:p>
                    <a:p>
                      <a:r>
                        <a:rPr lang="en-US" sz="1400" dirty="0">
                          <a:latin typeface="+mj-lt"/>
                        </a:rPr>
                        <a:t>$1500</a:t>
                      </a:r>
                    </a:p>
                  </a:txBody>
                  <a:tcPr>
                    <a:solidFill>
                      <a:schemeClr val="accent1">
                        <a:lumMod val="20000"/>
                        <a:lumOff val="80000"/>
                      </a:schemeClr>
                    </a:solidFill>
                  </a:tcPr>
                </a:tc>
                <a:tc>
                  <a:txBody>
                    <a:bodyPr/>
                    <a:lstStyle/>
                    <a:p>
                      <a:r>
                        <a:rPr lang="en-US" sz="1400" dirty="0">
                          <a:latin typeface="+mj-lt"/>
                        </a:rPr>
                        <a:t>Yes</a:t>
                      </a:r>
                    </a:p>
                    <a:p>
                      <a:r>
                        <a:rPr lang="en-US" sz="1400" dirty="0">
                          <a:latin typeface="+mj-lt"/>
                        </a:rPr>
                        <a:t>OK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Building in good material condition. Exterior</a:t>
                      </a:r>
                      <a:r>
                        <a:rPr lang="en-US" sz="1400" baseline="0" dirty="0">
                          <a:latin typeface="+mj-lt"/>
                        </a:rPr>
                        <a:t> </a:t>
                      </a:r>
                      <a:r>
                        <a:rPr lang="en-US" sz="1400" dirty="0">
                          <a:latin typeface="+mj-lt"/>
                        </a:rPr>
                        <a:t>painted in August 2018. New addition 2021.</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877762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7000" b="-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03909" y="0"/>
            <a:ext cx="10515600" cy="1325563"/>
          </a:xfrm>
        </p:spPr>
        <p:txBody>
          <a:bodyPr/>
          <a:lstStyle/>
          <a:p>
            <a:r>
              <a:rPr lang="en-US" sz="3600" dirty="0"/>
              <a:t>District</a:t>
            </a:r>
            <a:br>
              <a:rPr lang="en-US" sz="3600" dirty="0"/>
            </a:br>
            <a:r>
              <a:rPr lang="en-US" sz="2800" i="1" dirty="0"/>
              <a:t>Grounds Equipment </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2633236108"/>
              </p:ext>
            </p:extLst>
          </p:nvPr>
        </p:nvGraphicFramePr>
        <p:xfrm>
          <a:off x="434685" y="1519524"/>
          <a:ext cx="9410702" cy="3337560"/>
        </p:xfrm>
        <a:graphic>
          <a:graphicData uri="http://schemas.openxmlformats.org/drawingml/2006/table">
            <a:tbl>
              <a:tblPr firstRow="1" bandRow="1">
                <a:tableStyleId>{5C22544A-7EE6-4342-B048-85BDC9FD1C3A}</a:tableStyleId>
              </a:tblPr>
              <a:tblGrid>
                <a:gridCol w="1627659">
                  <a:extLst>
                    <a:ext uri="{9D8B030D-6E8A-4147-A177-3AD203B41FA5}">
                      <a16:colId xmlns:a16="http://schemas.microsoft.com/office/drawing/2014/main" val="20000"/>
                    </a:ext>
                  </a:extLst>
                </a:gridCol>
                <a:gridCol w="1209670">
                  <a:extLst>
                    <a:ext uri="{9D8B030D-6E8A-4147-A177-3AD203B41FA5}">
                      <a16:colId xmlns:a16="http://schemas.microsoft.com/office/drawing/2014/main" val="20001"/>
                    </a:ext>
                  </a:extLst>
                </a:gridCol>
                <a:gridCol w="1209079">
                  <a:extLst>
                    <a:ext uri="{9D8B030D-6E8A-4147-A177-3AD203B41FA5}">
                      <a16:colId xmlns:a16="http://schemas.microsoft.com/office/drawing/2014/main" val="20002"/>
                    </a:ext>
                  </a:extLst>
                </a:gridCol>
                <a:gridCol w="1127539">
                  <a:extLst>
                    <a:ext uri="{9D8B030D-6E8A-4147-A177-3AD203B41FA5}">
                      <a16:colId xmlns:a16="http://schemas.microsoft.com/office/drawing/2014/main" val="20003"/>
                    </a:ext>
                  </a:extLst>
                </a:gridCol>
                <a:gridCol w="1727073">
                  <a:extLst>
                    <a:ext uri="{9D8B030D-6E8A-4147-A177-3AD203B41FA5}">
                      <a16:colId xmlns:a16="http://schemas.microsoft.com/office/drawing/2014/main" val="20004"/>
                    </a:ext>
                  </a:extLst>
                </a:gridCol>
                <a:gridCol w="2509682">
                  <a:extLst>
                    <a:ext uri="{9D8B030D-6E8A-4147-A177-3AD203B41FA5}">
                      <a16:colId xmlns:a16="http://schemas.microsoft.com/office/drawing/2014/main" val="20005"/>
                    </a:ext>
                  </a:extLst>
                </a:gridCol>
              </a:tblGrid>
              <a:tr h="370840">
                <a:tc>
                  <a:txBody>
                    <a:bodyPr/>
                    <a:lstStyle/>
                    <a:p>
                      <a:r>
                        <a:rPr lang="en-US" sz="1400" dirty="0">
                          <a:latin typeface="+mj-lt"/>
                        </a:rPr>
                        <a:t>MFG</a:t>
                      </a:r>
                    </a:p>
                  </a:txBody>
                  <a:tcPr/>
                </a:tc>
                <a:tc>
                  <a:txBody>
                    <a:bodyPr/>
                    <a:lstStyle/>
                    <a:p>
                      <a:r>
                        <a:rPr lang="en-US" sz="1400" dirty="0">
                          <a:latin typeface="+mj-lt"/>
                        </a:rPr>
                        <a:t>MDL</a:t>
                      </a:r>
                    </a:p>
                  </a:txBody>
                  <a:tcPr/>
                </a:tc>
                <a:tc>
                  <a:txBody>
                    <a:bodyPr/>
                    <a:lstStyle/>
                    <a:p>
                      <a:r>
                        <a:rPr lang="en-US" sz="1400" dirty="0">
                          <a:latin typeface="+mj-lt"/>
                        </a:rPr>
                        <a:t>EQ TYPE</a:t>
                      </a:r>
                    </a:p>
                  </a:txBody>
                  <a:tcPr/>
                </a:tc>
                <a:tc>
                  <a:txBody>
                    <a:bodyPr/>
                    <a:lstStyle/>
                    <a:p>
                      <a:r>
                        <a:rPr lang="en-US" sz="1400" dirty="0">
                          <a:latin typeface="+mj-lt"/>
                        </a:rPr>
                        <a:t>YEAR</a:t>
                      </a:r>
                    </a:p>
                  </a:txBody>
                  <a:tcPr/>
                </a:tc>
                <a:tc>
                  <a:txBody>
                    <a:bodyPr/>
                    <a:lstStyle/>
                    <a:p>
                      <a:r>
                        <a:rPr lang="en-US" sz="1400" dirty="0">
                          <a:latin typeface="+mj-lt"/>
                        </a:rPr>
                        <a:t>LOCATION</a:t>
                      </a:r>
                    </a:p>
                  </a:txBody>
                  <a:tcPr/>
                </a:tc>
                <a:tc>
                  <a:txBody>
                    <a:bodyPr/>
                    <a:lstStyle/>
                    <a:p>
                      <a:endParaRPr lang="en-US" sz="1400" dirty="0">
                        <a:latin typeface="+mj-lt"/>
                      </a:endParaRPr>
                    </a:p>
                  </a:txBody>
                  <a:tcPr/>
                </a:tc>
                <a:extLst>
                  <a:ext uri="{0D108BD9-81ED-4DB2-BD59-A6C34878D82A}">
                    <a16:rowId xmlns:a16="http://schemas.microsoft.com/office/drawing/2014/main" val="10000"/>
                  </a:ext>
                </a:extLst>
              </a:tr>
              <a:tr h="370840">
                <a:tc>
                  <a:txBody>
                    <a:bodyPr/>
                    <a:lstStyle/>
                    <a:p>
                      <a:r>
                        <a:rPr lang="en-US" sz="1400" dirty="0">
                          <a:latin typeface="+mj-lt"/>
                        </a:rPr>
                        <a:t>John Deere</a:t>
                      </a:r>
                    </a:p>
                  </a:txBody>
                  <a:tcPr/>
                </a:tc>
                <a:tc>
                  <a:txBody>
                    <a:bodyPr/>
                    <a:lstStyle/>
                    <a:p>
                      <a:r>
                        <a:rPr lang="en-US" sz="1400" dirty="0">
                          <a:latin typeface="+mj-lt"/>
                        </a:rPr>
                        <a:t>JDX 750</a:t>
                      </a:r>
                    </a:p>
                  </a:txBody>
                  <a:tcPr/>
                </a:tc>
                <a:tc>
                  <a:txBody>
                    <a:bodyPr/>
                    <a:lstStyle/>
                    <a:p>
                      <a:r>
                        <a:rPr lang="en-US" sz="1400" dirty="0">
                          <a:latin typeface="+mj-lt"/>
                        </a:rPr>
                        <a:t>Mower</a:t>
                      </a:r>
                    </a:p>
                  </a:txBody>
                  <a:tcPr/>
                </a:tc>
                <a:tc>
                  <a:txBody>
                    <a:bodyPr/>
                    <a:lstStyle/>
                    <a:p>
                      <a:r>
                        <a:rPr lang="en-US" sz="1400" dirty="0">
                          <a:latin typeface="+mj-lt"/>
                        </a:rPr>
                        <a:t>2015</a:t>
                      </a:r>
                    </a:p>
                  </a:txBody>
                  <a:tcPr/>
                </a:tc>
                <a:tc>
                  <a:txBody>
                    <a:bodyPr/>
                    <a:lstStyle/>
                    <a:p>
                      <a:r>
                        <a:rPr lang="en-US" sz="1400" dirty="0">
                          <a:latin typeface="+mj-lt"/>
                        </a:rPr>
                        <a:t>WMS</a:t>
                      </a:r>
                    </a:p>
                  </a:txBody>
                  <a:tcPr/>
                </a:tc>
                <a:tc>
                  <a:txBody>
                    <a:bodyPr/>
                    <a:lstStyle/>
                    <a:p>
                      <a:r>
                        <a:rPr lang="en-US" sz="1400" dirty="0">
                          <a:latin typeface="+mj-lt"/>
                        </a:rPr>
                        <a:t>New for WHS </a:t>
                      </a:r>
                    </a:p>
                  </a:txBody>
                  <a:tcPr/>
                </a:tc>
                <a:extLst>
                  <a:ext uri="{0D108BD9-81ED-4DB2-BD59-A6C34878D82A}">
                    <a16:rowId xmlns:a16="http://schemas.microsoft.com/office/drawing/2014/main" val="10001"/>
                  </a:ext>
                </a:extLst>
              </a:tr>
              <a:tr h="370840">
                <a:tc>
                  <a:txBody>
                    <a:bodyPr/>
                    <a:lstStyle/>
                    <a:p>
                      <a:r>
                        <a:rPr lang="en-US" sz="1400" dirty="0">
                          <a:latin typeface="+mj-lt"/>
                        </a:rPr>
                        <a:t>John Deere</a:t>
                      </a:r>
                    </a:p>
                  </a:txBody>
                  <a:tcPr/>
                </a:tc>
                <a:tc>
                  <a:txBody>
                    <a:bodyPr/>
                    <a:lstStyle/>
                    <a:p>
                      <a:r>
                        <a:rPr lang="en-US" sz="1400" dirty="0">
                          <a:latin typeface="+mj-lt"/>
                        </a:rPr>
                        <a:t>JDX 748</a:t>
                      </a:r>
                    </a:p>
                  </a:txBody>
                  <a:tcPr/>
                </a:tc>
                <a:tc>
                  <a:txBody>
                    <a:bodyPr/>
                    <a:lstStyle/>
                    <a:p>
                      <a:r>
                        <a:rPr lang="en-US" sz="1400" dirty="0">
                          <a:latin typeface="+mj-lt"/>
                        </a:rPr>
                        <a:t>Mower</a:t>
                      </a:r>
                    </a:p>
                  </a:txBody>
                  <a:tcPr/>
                </a:tc>
                <a:tc>
                  <a:txBody>
                    <a:bodyPr/>
                    <a:lstStyle/>
                    <a:p>
                      <a:r>
                        <a:rPr lang="en-US" sz="1400" dirty="0">
                          <a:latin typeface="+mj-lt"/>
                        </a:rPr>
                        <a:t>2007</a:t>
                      </a:r>
                    </a:p>
                  </a:txBody>
                  <a:tcPr/>
                </a:tc>
                <a:tc>
                  <a:txBody>
                    <a:bodyPr/>
                    <a:lstStyle/>
                    <a:p>
                      <a:r>
                        <a:rPr lang="en-US" sz="1400" dirty="0">
                          <a:latin typeface="+mj-lt"/>
                        </a:rPr>
                        <a:t>WMS</a:t>
                      </a:r>
                    </a:p>
                  </a:txBody>
                  <a:tcPr/>
                </a:tc>
                <a:tc>
                  <a:txBody>
                    <a:bodyPr/>
                    <a:lstStyle/>
                    <a:p>
                      <a:r>
                        <a:rPr lang="en-US" sz="1400" dirty="0">
                          <a:latin typeface="+mj-lt"/>
                        </a:rPr>
                        <a:t>&gt;10 yr.</a:t>
                      </a:r>
                    </a:p>
                  </a:txBody>
                  <a:tcPr/>
                </a:tc>
                <a:extLst>
                  <a:ext uri="{0D108BD9-81ED-4DB2-BD59-A6C34878D82A}">
                    <a16:rowId xmlns:a16="http://schemas.microsoft.com/office/drawing/2014/main" val="10002"/>
                  </a:ext>
                </a:extLst>
              </a:tr>
              <a:tr h="370840">
                <a:tc>
                  <a:txBody>
                    <a:bodyPr/>
                    <a:lstStyle/>
                    <a:p>
                      <a:r>
                        <a:rPr lang="en-US" sz="1400" dirty="0">
                          <a:latin typeface="+mj-lt"/>
                        </a:rPr>
                        <a:t>John Deere</a:t>
                      </a:r>
                    </a:p>
                  </a:txBody>
                  <a:tcPr/>
                </a:tc>
                <a:tc>
                  <a:txBody>
                    <a:bodyPr/>
                    <a:lstStyle/>
                    <a:p>
                      <a:r>
                        <a:rPr lang="en-US" sz="1400" dirty="0">
                          <a:latin typeface="+mj-lt"/>
                        </a:rPr>
                        <a:t>2032</a:t>
                      </a:r>
                    </a:p>
                  </a:txBody>
                  <a:tcPr/>
                </a:tc>
                <a:tc>
                  <a:txBody>
                    <a:bodyPr/>
                    <a:lstStyle/>
                    <a:p>
                      <a:r>
                        <a:rPr lang="en-US" sz="1400" dirty="0">
                          <a:latin typeface="+mj-lt"/>
                        </a:rPr>
                        <a:t>Tractor</a:t>
                      </a:r>
                    </a:p>
                  </a:txBody>
                  <a:tcPr/>
                </a:tc>
                <a:tc>
                  <a:txBody>
                    <a:bodyPr/>
                    <a:lstStyle/>
                    <a:p>
                      <a:r>
                        <a:rPr lang="en-US" sz="1400" dirty="0">
                          <a:latin typeface="+mj-lt"/>
                        </a:rPr>
                        <a:t>2015</a:t>
                      </a:r>
                    </a:p>
                  </a:txBody>
                  <a:tcPr/>
                </a:tc>
                <a:tc>
                  <a:txBody>
                    <a:bodyPr/>
                    <a:lstStyle/>
                    <a:p>
                      <a:r>
                        <a:rPr lang="en-US" sz="1400" dirty="0">
                          <a:latin typeface="+mj-lt"/>
                        </a:rPr>
                        <a:t>WMS</a:t>
                      </a:r>
                    </a:p>
                  </a:txBody>
                  <a:tcPr/>
                </a:tc>
                <a:tc>
                  <a:txBody>
                    <a:bodyPr/>
                    <a:lstStyle/>
                    <a:p>
                      <a:r>
                        <a:rPr lang="en-US" sz="1400" dirty="0">
                          <a:latin typeface="+mj-lt"/>
                        </a:rPr>
                        <a:t>New for WHS</a:t>
                      </a:r>
                    </a:p>
                  </a:txBody>
                  <a:tcPr/>
                </a:tc>
                <a:extLst>
                  <a:ext uri="{0D108BD9-81ED-4DB2-BD59-A6C34878D82A}">
                    <a16:rowId xmlns:a16="http://schemas.microsoft.com/office/drawing/2014/main" val="10003"/>
                  </a:ext>
                </a:extLst>
              </a:tr>
              <a:tr h="370840">
                <a:tc>
                  <a:txBody>
                    <a:bodyPr/>
                    <a:lstStyle/>
                    <a:p>
                      <a:r>
                        <a:rPr lang="en-US" sz="1400" dirty="0">
                          <a:latin typeface="+mj-lt"/>
                        </a:rPr>
                        <a:t>John Deere</a:t>
                      </a:r>
                    </a:p>
                  </a:txBody>
                  <a:tcPr/>
                </a:tc>
                <a:tc>
                  <a:txBody>
                    <a:bodyPr/>
                    <a:lstStyle/>
                    <a:p>
                      <a:r>
                        <a:rPr lang="en-US" sz="1400" dirty="0">
                          <a:latin typeface="+mj-lt"/>
                        </a:rPr>
                        <a:t>JD 955</a:t>
                      </a:r>
                    </a:p>
                  </a:txBody>
                  <a:tcPr/>
                </a:tc>
                <a:tc>
                  <a:txBody>
                    <a:bodyPr/>
                    <a:lstStyle/>
                    <a:p>
                      <a:r>
                        <a:rPr lang="en-US" sz="1400" dirty="0">
                          <a:latin typeface="+mj-lt"/>
                        </a:rPr>
                        <a:t>Tractor</a:t>
                      </a:r>
                    </a:p>
                  </a:txBody>
                  <a:tcPr/>
                </a:tc>
                <a:tc>
                  <a:txBody>
                    <a:bodyPr/>
                    <a:lstStyle/>
                    <a:p>
                      <a:r>
                        <a:rPr lang="en-US" sz="1400" dirty="0">
                          <a:latin typeface="+mj-lt"/>
                        </a:rPr>
                        <a:t>1997</a:t>
                      </a:r>
                    </a:p>
                  </a:txBody>
                  <a:tcPr/>
                </a:tc>
                <a:tc>
                  <a:txBody>
                    <a:bodyPr/>
                    <a:lstStyle/>
                    <a:p>
                      <a:r>
                        <a:rPr lang="en-US" sz="1400" dirty="0">
                          <a:latin typeface="+mj-lt"/>
                        </a:rPr>
                        <a:t>WHS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&gt;10 yr.</a:t>
                      </a:r>
                    </a:p>
                  </a:txBody>
                  <a:tcPr/>
                </a:tc>
                <a:extLst>
                  <a:ext uri="{0D108BD9-81ED-4DB2-BD59-A6C34878D82A}">
                    <a16:rowId xmlns:a16="http://schemas.microsoft.com/office/drawing/2014/main" val="10004"/>
                  </a:ext>
                </a:extLst>
              </a:tr>
              <a:tr h="370840">
                <a:tc>
                  <a:txBody>
                    <a:bodyPr/>
                    <a:lstStyle/>
                    <a:p>
                      <a:r>
                        <a:rPr lang="en-US" sz="1400" dirty="0">
                          <a:latin typeface="+mj-lt"/>
                        </a:rPr>
                        <a:t>Kubota</a:t>
                      </a:r>
                    </a:p>
                  </a:txBody>
                  <a:tcPr/>
                </a:tc>
                <a:tc>
                  <a:txBody>
                    <a:bodyPr/>
                    <a:lstStyle/>
                    <a:p>
                      <a:r>
                        <a:rPr lang="en-US" sz="1400" dirty="0">
                          <a:latin typeface="+mj-lt"/>
                        </a:rPr>
                        <a:t>ZG 222</a:t>
                      </a:r>
                    </a:p>
                  </a:txBody>
                  <a:tcPr/>
                </a:tc>
                <a:tc>
                  <a:txBody>
                    <a:bodyPr/>
                    <a:lstStyle/>
                    <a:p>
                      <a:r>
                        <a:rPr lang="en-US" sz="1400" dirty="0">
                          <a:latin typeface="+mj-lt"/>
                        </a:rPr>
                        <a:t>Mower</a:t>
                      </a:r>
                    </a:p>
                  </a:txBody>
                  <a:tcPr/>
                </a:tc>
                <a:tc>
                  <a:txBody>
                    <a:bodyPr/>
                    <a:lstStyle/>
                    <a:p>
                      <a:r>
                        <a:rPr lang="en-US" sz="1400" dirty="0">
                          <a:latin typeface="+mj-lt"/>
                        </a:rPr>
                        <a:t>2008</a:t>
                      </a:r>
                    </a:p>
                  </a:txBody>
                  <a:tcPr/>
                </a:tc>
                <a:tc>
                  <a:txBody>
                    <a:bodyPr/>
                    <a:lstStyle/>
                    <a:p>
                      <a:r>
                        <a:rPr lang="en-US" sz="1400" dirty="0">
                          <a:latin typeface="+mj-lt"/>
                        </a:rPr>
                        <a:t>WHS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&gt;10 yr.</a:t>
                      </a:r>
                    </a:p>
                  </a:txBody>
                  <a:tcPr/>
                </a:tc>
                <a:extLst>
                  <a:ext uri="{0D108BD9-81ED-4DB2-BD59-A6C34878D82A}">
                    <a16:rowId xmlns:a16="http://schemas.microsoft.com/office/drawing/2014/main" val="10005"/>
                  </a:ext>
                </a:extLst>
              </a:tr>
              <a:tr h="370840">
                <a:tc>
                  <a:txBody>
                    <a:bodyPr/>
                    <a:lstStyle/>
                    <a:p>
                      <a:r>
                        <a:rPr lang="en-US" sz="1400" dirty="0">
                          <a:latin typeface="+mj-lt"/>
                        </a:rPr>
                        <a:t>John Deere</a:t>
                      </a:r>
                    </a:p>
                  </a:txBody>
                  <a:tcPr/>
                </a:tc>
                <a:tc>
                  <a:txBody>
                    <a:bodyPr/>
                    <a:lstStyle/>
                    <a:p>
                      <a:r>
                        <a:rPr lang="en-US" sz="1400" dirty="0">
                          <a:latin typeface="+mj-lt"/>
                        </a:rPr>
                        <a:t>JD 455</a:t>
                      </a:r>
                    </a:p>
                  </a:txBody>
                  <a:tcPr/>
                </a:tc>
                <a:tc>
                  <a:txBody>
                    <a:bodyPr/>
                    <a:lstStyle/>
                    <a:p>
                      <a:r>
                        <a:rPr lang="en-US" sz="1400" dirty="0">
                          <a:latin typeface="+mj-lt"/>
                        </a:rPr>
                        <a:t>Mower</a:t>
                      </a:r>
                    </a:p>
                  </a:txBody>
                  <a:tcPr/>
                </a:tc>
                <a:tc>
                  <a:txBody>
                    <a:bodyPr/>
                    <a:lstStyle/>
                    <a:p>
                      <a:r>
                        <a:rPr lang="en-US" sz="1400" dirty="0">
                          <a:latin typeface="+mj-lt"/>
                        </a:rPr>
                        <a:t>1995</a:t>
                      </a:r>
                    </a:p>
                  </a:txBody>
                  <a:tcPr/>
                </a:tc>
                <a:tc>
                  <a:txBody>
                    <a:bodyPr/>
                    <a:lstStyle/>
                    <a:p>
                      <a:r>
                        <a:rPr lang="en-US" sz="1400" dirty="0">
                          <a:latin typeface="+mj-lt"/>
                        </a:rPr>
                        <a:t>WIS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&gt;10 yr.</a:t>
                      </a:r>
                    </a:p>
                  </a:txBody>
                  <a:tcPr/>
                </a:tc>
                <a:extLst>
                  <a:ext uri="{0D108BD9-81ED-4DB2-BD59-A6C34878D82A}">
                    <a16:rowId xmlns:a16="http://schemas.microsoft.com/office/drawing/2014/main" val="10006"/>
                  </a:ext>
                </a:extLst>
              </a:tr>
              <a:tr h="370840">
                <a:tc>
                  <a:txBody>
                    <a:bodyPr/>
                    <a:lstStyle/>
                    <a:p>
                      <a:r>
                        <a:rPr lang="en-US" sz="1400" dirty="0">
                          <a:latin typeface="+mj-lt"/>
                        </a:rPr>
                        <a:t>John Deere</a:t>
                      </a:r>
                    </a:p>
                  </a:txBody>
                  <a:tcPr/>
                </a:tc>
                <a:tc>
                  <a:txBody>
                    <a:bodyPr/>
                    <a:lstStyle/>
                    <a:p>
                      <a:r>
                        <a:rPr lang="en-US" sz="1400" dirty="0">
                          <a:latin typeface="+mj-lt"/>
                        </a:rPr>
                        <a:t>JD 455</a:t>
                      </a:r>
                    </a:p>
                  </a:txBody>
                  <a:tcPr/>
                </a:tc>
                <a:tc>
                  <a:txBody>
                    <a:bodyPr/>
                    <a:lstStyle/>
                    <a:p>
                      <a:r>
                        <a:rPr lang="en-US" sz="1400" dirty="0">
                          <a:latin typeface="+mj-lt"/>
                        </a:rPr>
                        <a:t>Mower</a:t>
                      </a:r>
                    </a:p>
                  </a:txBody>
                  <a:tcPr/>
                </a:tc>
                <a:tc>
                  <a:txBody>
                    <a:bodyPr/>
                    <a:lstStyle/>
                    <a:p>
                      <a:r>
                        <a:rPr lang="en-US" sz="1400" dirty="0">
                          <a:latin typeface="+mj-lt"/>
                        </a:rPr>
                        <a:t>1995</a:t>
                      </a:r>
                    </a:p>
                  </a:txBody>
                  <a:tcPr/>
                </a:tc>
                <a:tc>
                  <a:txBody>
                    <a:bodyPr/>
                    <a:lstStyle/>
                    <a:p>
                      <a:r>
                        <a:rPr lang="en-US" sz="1400" dirty="0">
                          <a:latin typeface="+mj-lt"/>
                        </a:rPr>
                        <a:t>Yale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&gt;10 yr.</a:t>
                      </a:r>
                    </a:p>
                  </a:txBody>
                  <a:tcPr/>
                </a:tc>
                <a:extLst>
                  <a:ext uri="{0D108BD9-81ED-4DB2-BD59-A6C34878D82A}">
                    <a16:rowId xmlns:a16="http://schemas.microsoft.com/office/drawing/2014/main" val="10007"/>
                  </a:ext>
                </a:extLst>
              </a:tr>
              <a:tr h="370840">
                <a:tc>
                  <a:txBody>
                    <a:bodyPr/>
                    <a:lstStyle/>
                    <a:p>
                      <a:r>
                        <a:rPr lang="en-US" sz="1400" dirty="0">
                          <a:latin typeface="+mj-lt"/>
                        </a:rPr>
                        <a:t>Walker</a:t>
                      </a:r>
                    </a:p>
                  </a:txBody>
                  <a:tcPr/>
                </a:tc>
                <a:tc>
                  <a:txBody>
                    <a:bodyPr/>
                    <a:lstStyle/>
                    <a:p>
                      <a:endParaRPr lang="en-US" sz="1400" dirty="0">
                        <a:latin typeface="+mj-lt"/>
                      </a:endParaRPr>
                    </a:p>
                  </a:txBody>
                  <a:tcPr/>
                </a:tc>
                <a:tc>
                  <a:txBody>
                    <a:bodyPr/>
                    <a:lstStyle/>
                    <a:p>
                      <a:r>
                        <a:rPr lang="en-US" sz="1400" dirty="0">
                          <a:latin typeface="+mj-lt"/>
                        </a:rPr>
                        <a:t>Mower</a:t>
                      </a:r>
                    </a:p>
                  </a:txBody>
                  <a:tcPr/>
                </a:tc>
                <a:tc>
                  <a:txBody>
                    <a:bodyPr/>
                    <a:lstStyle/>
                    <a:p>
                      <a:r>
                        <a:rPr lang="en-US" sz="1400" dirty="0">
                          <a:latin typeface="+mj-lt"/>
                        </a:rPr>
                        <a:t>2019</a:t>
                      </a:r>
                    </a:p>
                  </a:txBody>
                  <a:tcPr/>
                </a:tc>
                <a:tc>
                  <a:txBody>
                    <a:bodyPr/>
                    <a:lstStyle/>
                    <a:p>
                      <a:r>
                        <a:rPr lang="en-US" sz="1400" dirty="0">
                          <a:latin typeface="+mj-lt"/>
                        </a:rPr>
                        <a:t>WMS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New </a:t>
                      </a:r>
                    </a:p>
                  </a:txBody>
                  <a:tcPr/>
                </a:tc>
                <a:extLst>
                  <a:ext uri="{0D108BD9-81ED-4DB2-BD59-A6C34878D82A}">
                    <a16:rowId xmlns:a16="http://schemas.microsoft.com/office/drawing/2014/main" val="83684198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811299500"/>
              </p:ext>
            </p:extLst>
          </p:nvPr>
        </p:nvGraphicFramePr>
        <p:xfrm>
          <a:off x="434685" y="5250103"/>
          <a:ext cx="8128000" cy="7416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1929824">
                  <a:extLst>
                    <a:ext uri="{9D8B030D-6E8A-4147-A177-3AD203B41FA5}">
                      <a16:colId xmlns:a16="http://schemas.microsoft.com/office/drawing/2014/main" val="20002"/>
                    </a:ext>
                  </a:extLst>
                </a:gridCol>
                <a:gridCol w="2134176">
                  <a:extLst>
                    <a:ext uri="{9D8B030D-6E8A-4147-A177-3AD203B41FA5}">
                      <a16:colId xmlns:a16="http://schemas.microsoft.com/office/drawing/2014/main" val="20003"/>
                    </a:ext>
                  </a:extLst>
                </a:gridCol>
              </a:tblGrid>
              <a:tr h="370840">
                <a:tc>
                  <a:txBody>
                    <a:bodyPr/>
                    <a:lstStyle/>
                    <a:p>
                      <a:r>
                        <a:rPr lang="en-US" sz="1400" dirty="0">
                          <a:latin typeface="+mj-lt"/>
                        </a:rPr>
                        <a:t>Equipment Need</a:t>
                      </a:r>
                    </a:p>
                  </a:txBody>
                  <a:tcPr/>
                </a:tc>
                <a:tc>
                  <a:txBody>
                    <a:bodyPr/>
                    <a:lstStyle/>
                    <a:p>
                      <a:r>
                        <a:rPr lang="en-US" sz="1400" dirty="0">
                          <a:latin typeface="+mj-lt"/>
                        </a:rPr>
                        <a:t>Model</a:t>
                      </a:r>
                    </a:p>
                  </a:txBody>
                  <a:tcPr/>
                </a:tc>
                <a:tc>
                  <a:txBody>
                    <a:bodyPr/>
                    <a:lstStyle/>
                    <a:p>
                      <a:r>
                        <a:rPr lang="en-US" sz="1400" dirty="0">
                          <a:latin typeface="+mj-lt"/>
                        </a:rPr>
                        <a:t>Cost </a:t>
                      </a:r>
                    </a:p>
                  </a:txBody>
                  <a:tcPr/>
                </a:tc>
                <a:tc>
                  <a:txBody>
                    <a:bodyPr/>
                    <a:lstStyle/>
                    <a:p>
                      <a:r>
                        <a:rPr lang="en-US" sz="1400" dirty="0">
                          <a:latin typeface="+mj-lt"/>
                        </a:rPr>
                        <a:t>Year</a:t>
                      </a:r>
                    </a:p>
                  </a:txBody>
                  <a:tcPr/>
                </a:tc>
                <a:extLst>
                  <a:ext uri="{0D108BD9-81ED-4DB2-BD59-A6C34878D82A}">
                    <a16:rowId xmlns:a16="http://schemas.microsoft.com/office/drawing/2014/main" val="10000"/>
                  </a:ext>
                </a:extLst>
              </a:tr>
              <a:tr h="370840">
                <a:tc>
                  <a:txBody>
                    <a:bodyPr/>
                    <a:lstStyle/>
                    <a:p>
                      <a:r>
                        <a:rPr lang="en-US" sz="1400" dirty="0">
                          <a:latin typeface="+mj-lt"/>
                        </a:rPr>
                        <a:t>Exterior 45’ Lift </a:t>
                      </a:r>
                    </a:p>
                  </a:txBody>
                  <a:tcPr/>
                </a:tc>
                <a:tc>
                  <a:txBody>
                    <a:bodyPr/>
                    <a:lstStyle/>
                    <a:p>
                      <a:r>
                        <a:rPr lang="en-US" sz="1400" dirty="0">
                          <a:latin typeface="+mj-lt"/>
                        </a:rPr>
                        <a:t>JLG or Genie DSL</a:t>
                      </a:r>
                    </a:p>
                  </a:txBody>
                  <a:tcPr/>
                </a:tc>
                <a:tc>
                  <a:txBody>
                    <a:bodyPr/>
                    <a:lstStyle/>
                    <a:p>
                      <a:r>
                        <a:rPr lang="en-US" sz="1400" dirty="0">
                          <a:latin typeface="+mj-lt"/>
                        </a:rPr>
                        <a:t>$15,000</a:t>
                      </a:r>
                    </a:p>
                  </a:txBody>
                  <a:tcPr/>
                </a:tc>
                <a:tc>
                  <a:txBody>
                    <a:bodyPr/>
                    <a:lstStyle/>
                    <a:p>
                      <a:r>
                        <a:rPr lang="en-US" sz="1400" dirty="0">
                          <a:latin typeface="+mj-lt"/>
                        </a:rPr>
                        <a:t>Used</a:t>
                      </a:r>
                    </a:p>
                  </a:txBody>
                  <a:tcPr/>
                </a:tc>
                <a:extLst>
                  <a:ext uri="{0D108BD9-81ED-4DB2-BD59-A6C34878D82A}">
                    <a16:rowId xmlns:a16="http://schemas.microsoft.com/office/drawing/2014/main" val="10002"/>
                  </a:ext>
                </a:extLst>
              </a:tr>
            </a:tbl>
          </a:graphicData>
        </a:graphic>
      </p:graphicFrame>
      <p:pic>
        <p:nvPicPr>
          <p:cNvPr id="1026" name="Picture 2" descr="2006 Genie Z45/25 45' 4WD Dual Fuel Articulating Boom Lift Man Aerial bidado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876" y="5250103"/>
            <a:ext cx="1625022" cy="1220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038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7000" b="-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03909" y="0"/>
            <a:ext cx="10515600" cy="1325563"/>
          </a:xfrm>
        </p:spPr>
        <p:txBody>
          <a:bodyPr/>
          <a:lstStyle/>
          <a:p>
            <a:r>
              <a:rPr lang="en-US" sz="3600" dirty="0"/>
              <a:t>District</a:t>
            </a:r>
            <a:br>
              <a:rPr lang="en-US" dirty="0"/>
            </a:br>
            <a:r>
              <a:rPr lang="en-US" sz="2800" i="1" dirty="0"/>
              <a:t>Fleet Vehicle’s </a:t>
            </a:r>
          </a:p>
        </p:txBody>
      </p:sp>
      <p:graphicFrame>
        <p:nvGraphicFramePr>
          <p:cNvPr id="9" name="Content Placeholder 2">
            <a:extLst>
              <a:ext uri="{FF2B5EF4-FFF2-40B4-BE49-F238E27FC236}">
                <a16:creationId xmlns:a16="http://schemas.microsoft.com/office/drawing/2014/main" id="{FD82EE3F-8C06-4D06-A7D9-00F42037982D}"/>
              </a:ext>
            </a:extLst>
          </p:cNvPr>
          <p:cNvGraphicFramePr>
            <a:graphicFrameLocks noGrp="1"/>
          </p:cNvGraphicFramePr>
          <p:nvPr>
            <p:ph sz="half" idx="1"/>
            <p:extLst>
              <p:ext uri="{D42A27DB-BD31-4B8C-83A1-F6EECF244321}">
                <p14:modId xmlns:p14="http://schemas.microsoft.com/office/powerpoint/2010/main" val="554304430"/>
              </p:ext>
            </p:extLst>
          </p:nvPr>
        </p:nvGraphicFramePr>
        <p:xfrm>
          <a:off x="2588843" y="662781"/>
          <a:ext cx="8704730" cy="5564495"/>
        </p:xfrm>
        <a:graphic>
          <a:graphicData uri="http://schemas.openxmlformats.org/drawingml/2006/table">
            <a:tbl>
              <a:tblPr firstRow="1" bandRow="1">
                <a:tableStyleId>{5C22544A-7EE6-4342-B048-85BDC9FD1C3A}</a:tableStyleId>
              </a:tblPr>
              <a:tblGrid>
                <a:gridCol w="1450415">
                  <a:extLst>
                    <a:ext uri="{9D8B030D-6E8A-4147-A177-3AD203B41FA5}">
                      <a16:colId xmlns:a16="http://schemas.microsoft.com/office/drawing/2014/main" val="20000"/>
                    </a:ext>
                  </a:extLst>
                </a:gridCol>
                <a:gridCol w="646694">
                  <a:extLst>
                    <a:ext uri="{9D8B030D-6E8A-4147-A177-3AD203B41FA5}">
                      <a16:colId xmlns:a16="http://schemas.microsoft.com/office/drawing/2014/main" val="20001"/>
                    </a:ext>
                  </a:extLst>
                </a:gridCol>
                <a:gridCol w="695039">
                  <a:extLst>
                    <a:ext uri="{9D8B030D-6E8A-4147-A177-3AD203B41FA5}">
                      <a16:colId xmlns:a16="http://schemas.microsoft.com/office/drawing/2014/main" val="20002"/>
                    </a:ext>
                  </a:extLst>
                </a:gridCol>
                <a:gridCol w="1063675">
                  <a:extLst>
                    <a:ext uri="{9D8B030D-6E8A-4147-A177-3AD203B41FA5}">
                      <a16:colId xmlns:a16="http://schemas.microsoft.com/office/drawing/2014/main" val="20003"/>
                    </a:ext>
                  </a:extLst>
                </a:gridCol>
                <a:gridCol w="1032391">
                  <a:extLst>
                    <a:ext uri="{9D8B030D-6E8A-4147-A177-3AD203B41FA5}">
                      <a16:colId xmlns:a16="http://schemas.microsoft.com/office/drawing/2014/main" val="20004"/>
                    </a:ext>
                  </a:extLst>
                </a:gridCol>
                <a:gridCol w="703903">
                  <a:extLst>
                    <a:ext uri="{9D8B030D-6E8A-4147-A177-3AD203B41FA5}">
                      <a16:colId xmlns:a16="http://schemas.microsoft.com/office/drawing/2014/main" val="20005"/>
                    </a:ext>
                  </a:extLst>
                </a:gridCol>
                <a:gridCol w="750830">
                  <a:extLst>
                    <a:ext uri="{9D8B030D-6E8A-4147-A177-3AD203B41FA5}">
                      <a16:colId xmlns:a16="http://schemas.microsoft.com/office/drawing/2014/main" val="20006"/>
                    </a:ext>
                  </a:extLst>
                </a:gridCol>
                <a:gridCol w="938537">
                  <a:extLst>
                    <a:ext uri="{9D8B030D-6E8A-4147-A177-3AD203B41FA5}">
                      <a16:colId xmlns:a16="http://schemas.microsoft.com/office/drawing/2014/main" val="20007"/>
                    </a:ext>
                  </a:extLst>
                </a:gridCol>
                <a:gridCol w="625692">
                  <a:extLst>
                    <a:ext uri="{9D8B030D-6E8A-4147-A177-3AD203B41FA5}">
                      <a16:colId xmlns:a16="http://schemas.microsoft.com/office/drawing/2014/main" val="20008"/>
                    </a:ext>
                  </a:extLst>
                </a:gridCol>
                <a:gridCol w="797554">
                  <a:extLst>
                    <a:ext uri="{9D8B030D-6E8A-4147-A177-3AD203B41FA5}">
                      <a16:colId xmlns:a16="http://schemas.microsoft.com/office/drawing/2014/main" val="20009"/>
                    </a:ext>
                  </a:extLst>
                </a:gridCol>
              </a:tblGrid>
              <a:tr h="233223">
                <a:tc>
                  <a:txBody>
                    <a:bodyPr/>
                    <a:lstStyle/>
                    <a:p>
                      <a:r>
                        <a:rPr lang="en-US" sz="1200" dirty="0"/>
                        <a:t>Name</a:t>
                      </a:r>
                    </a:p>
                  </a:txBody>
                  <a:tcPr/>
                </a:tc>
                <a:tc>
                  <a:txBody>
                    <a:bodyPr/>
                    <a:lstStyle/>
                    <a:p>
                      <a:r>
                        <a:rPr lang="en-US" sz="1200" dirty="0"/>
                        <a:t>Year</a:t>
                      </a:r>
                      <a:r>
                        <a:rPr lang="en-US" sz="1200" baseline="0" dirty="0"/>
                        <a:t> </a:t>
                      </a:r>
                      <a:endParaRPr lang="en-US" sz="1200" dirty="0"/>
                    </a:p>
                  </a:txBody>
                  <a:tcPr/>
                </a:tc>
                <a:tc>
                  <a:txBody>
                    <a:bodyPr/>
                    <a:lstStyle/>
                    <a:p>
                      <a:r>
                        <a:rPr lang="en-US" sz="1200" dirty="0"/>
                        <a:t>Make </a:t>
                      </a:r>
                    </a:p>
                  </a:txBody>
                  <a:tcPr/>
                </a:tc>
                <a:tc>
                  <a:txBody>
                    <a:bodyPr/>
                    <a:lstStyle/>
                    <a:p>
                      <a:r>
                        <a:rPr lang="en-US" sz="1200" dirty="0"/>
                        <a:t>Model </a:t>
                      </a:r>
                    </a:p>
                  </a:txBody>
                  <a:tcPr/>
                </a:tc>
                <a:tc>
                  <a:txBody>
                    <a:bodyPr/>
                    <a:lstStyle/>
                    <a:p>
                      <a:r>
                        <a:rPr lang="en-US" sz="1200" dirty="0"/>
                        <a:t>Location/Use</a:t>
                      </a:r>
                    </a:p>
                  </a:txBody>
                  <a:tcPr/>
                </a:tc>
                <a:tc>
                  <a:txBody>
                    <a:bodyPr/>
                    <a:lstStyle/>
                    <a:p>
                      <a:r>
                        <a:rPr lang="en-US" sz="1200" dirty="0"/>
                        <a:t>Color</a:t>
                      </a:r>
                    </a:p>
                  </a:txBody>
                  <a:tcPr/>
                </a:tc>
                <a:tc>
                  <a:txBody>
                    <a:bodyPr/>
                    <a:lstStyle/>
                    <a:p>
                      <a:r>
                        <a:rPr lang="en-US" sz="1200" dirty="0"/>
                        <a:t>Mileage</a:t>
                      </a:r>
                    </a:p>
                  </a:txBody>
                  <a:tcPr/>
                </a:tc>
                <a:tc>
                  <a:txBody>
                    <a:bodyPr/>
                    <a:lstStyle/>
                    <a:p>
                      <a:r>
                        <a:rPr lang="en-US" sz="1200" dirty="0"/>
                        <a:t>Action</a:t>
                      </a:r>
                    </a:p>
                  </a:txBody>
                  <a:tcPr/>
                </a:tc>
                <a:tc>
                  <a:txBody>
                    <a:bodyPr/>
                    <a:lstStyle/>
                    <a:p>
                      <a:r>
                        <a:rPr lang="en-US" sz="1200" dirty="0"/>
                        <a:t>RPL</a:t>
                      </a:r>
                    </a:p>
                  </a:txBody>
                  <a:tcPr/>
                </a:tc>
                <a:tc>
                  <a:txBody>
                    <a:bodyPr/>
                    <a:lstStyle/>
                    <a:p>
                      <a:r>
                        <a:rPr lang="en-US" sz="1200" dirty="0"/>
                        <a:t>Cost</a:t>
                      </a:r>
                    </a:p>
                  </a:txBody>
                  <a:tcPr/>
                </a:tc>
                <a:extLst>
                  <a:ext uri="{0D108BD9-81ED-4DB2-BD59-A6C34878D82A}">
                    <a16:rowId xmlns:a16="http://schemas.microsoft.com/office/drawing/2014/main" val="10000"/>
                  </a:ext>
                </a:extLst>
              </a:tr>
              <a:tr h="285837">
                <a:tc>
                  <a:txBody>
                    <a:bodyPr/>
                    <a:lstStyle/>
                    <a:p>
                      <a:r>
                        <a:rPr lang="en-US" sz="1200" dirty="0"/>
                        <a:t>Grounds Truck</a:t>
                      </a:r>
                    </a:p>
                  </a:txBody>
                  <a:tcPr>
                    <a:solidFill>
                      <a:schemeClr val="accent4">
                        <a:lumMod val="20000"/>
                        <a:lumOff val="80000"/>
                      </a:schemeClr>
                    </a:solidFill>
                  </a:tcPr>
                </a:tc>
                <a:tc>
                  <a:txBody>
                    <a:bodyPr/>
                    <a:lstStyle/>
                    <a:p>
                      <a:r>
                        <a:rPr lang="en-US" sz="1200" dirty="0"/>
                        <a:t>1988</a:t>
                      </a:r>
                    </a:p>
                  </a:txBody>
                  <a:tcPr>
                    <a:solidFill>
                      <a:schemeClr val="accent4">
                        <a:lumMod val="20000"/>
                        <a:lumOff val="80000"/>
                      </a:schemeClr>
                    </a:solidFill>
                  </a:tcPr>
                </a:tc>
                <a:tc>
                  <a:txBody>
                    <a:bodyPr/>
                    <a:lstStyle/>
                    <a:p>
                      <a:r>
                        <a:rPr lang="en-US" sz="1200" dirty="0"/>
                        <a:t>Chevy</a:t>
                      </a:r>
                    </a:p>
                  </a:txBody>
                  <a:tcPr>
                    <a:solidFill>
                      <a:schemeClr val="accent4">
                        <a:lumMod val="20000"/>
                        <a:lumOff val="80000"/>
                      </a:schemeClr>
                    </a:solidFill>
                  </a:tcPr>
                </a:tc>
                <a:tc>
                  <a:txBody>
                    <a:bodyPr/>
                    <a:lstStyle/>
                    <a:p>
                      <a:r>
                        <a:rPr lang="en-US" sz="1200" dirty="0"/>
                        <a:t>C-20</a:t>
                      </a:r>
                    </a:p>
                  </a:txBody>
                  <a:tcPr>
                    <a:solidFill>
                      <a:schemeClr val="accent4">
                        <a:lumMod val="20000"/>
                        <a:lumOff val="80000"/>
                      </a:schemeClr>
                    </a:solidFill>
                  </a:tcPr>
                </a:tc>
                <a:tc>
                  <a:txBody>
                    <a:bodyPr/>
                    <a:lstStyle/>
                    <a:p>
                      <a:r>
                        <a:rPr lang="en-US" sz="1200" dirty="0"/>
                        <a:t>Grounds</a:t>
                      </a:r>
                    </a:p>
                  </a:txBody>
                  <a:tcPr>
                    <a:solidFill>
                      <a:schemeClr val="accent4">
                        <a:lumMod val="20000"/>
                        <a:lumOff val="80000"/>
                      </a:schemeClr>
                    </a:solidFill>
                  </a:tcPr>
                </a:tc>
                <a:tc>
                  <a:txBody>
                    <a:bodyPr/>
                    <a:lstStyle/>
                    <a:p>
                      <a:r>
                        <a:rPr lang="en-US" sz="1200" dirty="0"/>
                        <a:t>White </a:t>
                      </a:r>
                    </a:p>
                  </a:txBody>
                  <a:tcPr>
                    <a:solidFill>
                      <a:schemeClr val="accent4">
                        <a:lumMod val="20000"/>
                        <a:lumOff val="80000"/>
                      </a:schemeClr>
                    </a:solidFill>
                  </a:tcPr>
                </a:tc>
                <a:tc>
                  <a:txBody>
                    <a:bodyPr/>
                    <a:lstStyle/>
                    <a:p>
                      <a:r>
                        <a:rPr lang="en-US" sz="1200" dirty="0"/>
                        <a:t>165,033</a:t>
                      </a:r>
                    </a:p>
                  </a:txBody>
                  <a:tcPr>
                    <a:solidFill>
                      <a:schemeClr val="accent4">
                        <a:lumMod val="20000"/>
                        <a:lumOff val="80000"/>
                      </a:schemeClr>
                    </a:solidFill>
                  </a:tcPr>
                </a:tc>
                <a:tc>
                  <a:txBody>
                    <a:bodyPr/>
                    <a:lstStyle/>
                    <a:p>
                      <a:r>
                        <a:rPr lang="en-US" sz="1200" dirty="0"/>
                        <a:t>Sell</a:t>
                      </a:r>
                    </a:p>
                  </a:txBody>
                  <a:tcPr>
                    <a:solidFill>
                      <a:schemeClr val="accent4">
                        <a:lumMod val="20000"/>
                        <a:lumOff val="80000"/>
                      </a:schemeClr>
                    </a:solidFill>
                  </a:tcPr>
                </a:tc>
                <a:tc>
                  <a:txBody>
                    <a:bodyPr/>
                    <a:lstStyle/>
                    <a:p>
                      <a:endParaRPr lang="en-US" sz="1200" dirty="0"/>
                    </a:p>
                  </a:txBody>
                  <a:tcPr>
                    <a:solidFill>
                      <a:schemeClr val="accent4">
                        <a:lumMod val="20000"/>
                        <a:lumOff val="80000"/>
                      </a:schemeClr>
                    </a:solidFill>
                  </a:tcPr>
                </a:tc>
                <a:tc>
                  <a:txBody>
                    <a:bodyPr/>
                    <a:lstStyle/>
                    <a:p>
                      <a:endParaRPr lang="en-US" sz="1200" dirty="0"/>
                    </a:p>
                  </a:txBody>
                  <a:tcPr>
                    <a:solidFill>
                      <a:schemeClr val="accent4">
                        <a:lumMod val="20000"/>
                        <a:lumOff val="80000"/>
                      </a:schemeClr>
                    </a:solidFill>
                  </a:tcPr>
                </a:tc>
                <a:extLst>
                  <a:ext uri="{0D108BD9-81ED-4DB2-BD59-A6C34878D82A}">
                    <a16:rowId xmlns:a16="http://schemas.microsoft.com/office/drawing/2014/main" val="10001"/>
                  </a:ext>
                </a:extLst>
              </a:tr>
              <a:tr h="2499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Grounds Truck</a:t>
                      </a:r>
                    </a:p>
                  </a:txBody>
                  <a:tcPr>
                    <a:solidFill>
                      <a:schemeClr val="accent4">
                        <a:lumMod val="20000"/>
                        <a:lumOff val="80000"/>
                      </a:schemeClr>
                    </a:solidFill>
                  </a:tcPr>
                </a:tc>
                <a:tc>
                  <a:txBody>
                    <a:bodyPr/>
                    <a:lstStyle/>
                    <a:p>
                      <a:r>
                        <a:rPr lang="en-US" sz="1200" dirty="0"/>
                        <a:t>1991</a:t>
                      </a:r>
                    </a:p>
                  </a:txBody>
                  <a:tcPr>
                    <a:solidFill>
                      <a:schemeClr val="accent4">
                        <a:lumMod val="20000"/>
                        <a:lumOff val="80000"/>
                      </a:schemeClr>
                    </a:solidFill>
                  </a:tcPr>
                </a:tc>
                <a:tc>
                  <a:txBody>
                    <a:bodyPr/>
                    <a:lstStyle/>
                    <a:p>
                      <a:r>
                        <a:rPr lang="en-US" sz="1200" dirty="0"/>
                        <a:t>Chevy</a:t>
                      </a:r>
                    </a:p>
                  </a:txBody>
                  <a:tcPr>
                    <a:solidFill>
                      <a:schemeClr val="accent4">
                        <a:lumMod val="20000"/>
                        <a:lumOff val="80000"/>
                      </a:schemeClr>
                    </a:solidFill>
                  </a:tcPr>
                </a:tc>
                <a:tc>
                  <a:txBody>
                    <a:bodyPr/>
                    <a:lstStyle/>
                    <a:p>
                      <a:r>
                        <a:rPr lang="en-US" sz="1200" dirty="0"/>
                        <a:t>C-20</a:t>
                      </a:r>
                    </a:p>
                  </a:txBody>
                  <a:tcPr>
                    <a:solidFill>
                      <a:schemeClr val="accent4">
                        <a:lumMod val="20000"/>
                        <a:lumOff val="80000"/>
                      </a:schemeClr>
                    </a:solidFill>
                  </a:tcPr>
                </a:tc>
                <a:tc>
                  <a:txBody>
                    <a:bodyPr/>
                    <a:lstStyle/>
                    <a:p>
                      <a:r>
                        <a:rPr lang="en-US" sz="1200" dirty="0"/>
                        <a:t>Grounds </a:t>
                      </a:r>
                    </a:p>
                  </a:txBody>
                  <a:tcPr>
                    <a:solidFill>
                      <a:schemeClr val="accent4">
                        <a:lumMod val="20000"/>
                        <a:lumOff val="80000"/>
                      </a:schemeClr>
                    </a:solidFill>
                  </a:tcPr>
                </a:tc>
                <a:tc>
                  <a:txBody>
                    <a:bodyPr/>
                    <a:lstStyle/>
                    <a:p>
                      <a:r>
                        <a:rPr lang="en-US" sz="1200" dirty="0"/>
                        <a:t>Red</a:t>
                      </a:r>
                    </a:p>
                  </a:txBody>
                  <a:tcPr>
                    <a:solidFill>
                      <a:schemeClr val="accent4">
                        <a:lumMod val="20000"/>
                        <a:lumOff val="80000"/>
                      </a:schemeClr>
                    </a:solidFill>
                  </a:tcPr>
                </a:tc>
                <a:tc>
                  <a:txBody>
                    <a:bodyPr/>
                    <a:lstStyle/>
                    <a:p>
                      <a:r>
                        <a:rPr lang="en-US" sz="1200" dirty="0"/>
                        <a:t>236,552</a:t>
                      </a:r>
                    </a:p>
                  </a:txBody>
                  <a:tcPr>
                    <a:solidFill>
                      <a:schemeClr val="accent4">
                        <a:lumMod val="20000"/>
                        <a:lumOff val="80000"/>
                      </a:schemeClr>
                    </a:solidFill>
                  </a:tcPr>
                </a:tc>
                <a:tc>
                  <a:txBody>
                    <a:bodyPr/>
                    <a:lstStyle/>
                    <a:p>
                      <a:r>
                        <a:rPr lang="en-US" sz="1200" dirty="0"/>
                        <a:t>Sell</a:t>
                      </a:r>
                    </a:p>
                  </a:txBody>
                  <a:tcPr>
                    <a:solidFill>
                      <a:schemeClr val="accent4">
                        <a:lumMod val="20000"/>
                        <a:lumOff val="80000"/>
                      </a:schemeClr>
                    </a:solidFill>
                  </a:tcPr>
                </a:tc>
                <a:tc>
                  <a:txBody>
                    <a:bodyPr/>
                    <a:lstStyle/>
                    <a:p>
                      <a:endParaRPr lang="en-US" sz="1200" dirty="0"/>
                    </a:p>
                  </a:txBody>
                  <a:tcPr>
                    <a:solidFill>
                      <a:schemeClr val="accent4">
                        <a:lumMod val="20000"/>
                        <a:lumOff val="80000"/>
                      </a:schemeClr>
                    </a:solidFill>
                  </a:tcPr>
                </a:tc>
                <a:tc>
                  <a:txBody>
                    <a:bodyPr/>
                    <a:lstStyle/>
                    <a:p>
                      <a:endParaRPr lang="en-US" sz="1200" dirty="0"/>
                    </a:p>
                  </a:txBody>
                  <a:tcPr>
                    <a:solidFill>
                      <a:schemeClr val="accent4">
                        <a:lumMod val="20000"/>
                        <a:lumOff val="80000"/>
                      </a:schemeClr>
                    </a:solidFill>
                  </a:tcPr>
                </a:tc>
                <a:extLst>
                  <a:ext uri="{0D108BD9-81ED-4DB2-BD59-A6C34878D82A}">
                    <a16:rowId xmlns:a16="http://schemas.microsoft.com/office/drawing/2014/main" val="10002"/>
                  </a:ext>
                </a:extLst>
              </a:tr>
              <a:tr h="294802">
                <a:tc>
                  <a:txBody>
                    <a:bodyPr/>
                    <a:lstStyle/>
                    <a:p>
                      <a:r>
                        <a:rPr lang="en-US" sz="1200" dirty="0"/>
                        <a:t>HVAC Van</a:t>
                      </a:r>
                    </a:p>
                  </a:txBody>
                  <a:tcPr/>
                </a:tc>
                <a:tc>
                  <a:txBody>
                    <a:bodyPr/>
                    <a:lstStyle/>
                    <a:p>
                      <a:r>
                        <a:rPr lang="en-US" sz="1200" dirty="0"/>
                        <a:t>2002 </a:t>
                      </a:r>
                    </a:p>
                  </a:txBody>
                  <a:tcPr/>
                </a:tc>
                <a:tc>
                  <a:txBody>
                    <a:bodyPr/>
                    <a:lstStyle/>
                    <a:p>
                      <a:r>
                        <a:rPr lang="en-US" sz="1200" dirty="0"/>
                        <a:t>Ford</a:t>
                      </a:r>
                    </a:p>
                  </a:txBody>
                  <a:tcPr/>
                </a:tc>
                <a:tc>
                  <a:txBody>
                    <a:bodyPr/>
                    <a:lstStyle/>
                    <a:p>
                      <a:r>
                        <a:rPr lang="en-US" sz="1200" dirty="0"/>
                        <a:t>Club Wagon</a:t>
                      </a:r>
                    </a:p>
                  </a:txBody>
                  <a:tcPr/>
                </a:tc>
                <a:tc>
                  <a:txBody>
                    <a:bodyPr/>
                    <a:lstStyle/>
                    <a:p>
                      <a:r>
                        <a:rPr lang="en-US" sz="1200" dirty="0"/>
                        <a:t>HVAC</a:t>
                      </a:r>
                    </a:p>
                  </a:txBody>
                  <a:tcPr/>
                </a:tc>
                <a:tc>
                  <a:txBody>
                    <a:bodyPr/>
                    <a:lstStyle/>
                    <a:p>
                      <a:r>
                        <a:rPr lang="en-US" sz="1200" dirty="0"/>
                        <a:t>White</a:t>
                      </a:r>
                    </a:p>
                  </a:txBody>
                  <a:tcPr/>
                </a:tc>
                <a:tc>
                  <a:txBody>
                    <a:bodyPr/>
                    <a:lstStyle/>
                    <a:p>
                      <a:r>
                        <a:rPr lang="en-US" sz="1200" dirty="0"/>
                        <a:t>109,793</a:t>
                      </a:r>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003"/>
                  </a:ext>
                </a:extLst>
              </a:tr>
              <a:tr h="233223">
                <a:tc>
                  <a:txBody>
                    <a:bodyPr/>
                    <a:lstStyle/>
                    <a:p>
                      <a:r>
                        <a:rPr lang="en-US" sz="1200" dirty="0"/>
                        <a:t>Tech Van</a:t>
                      </a:r>
                    </a:p>
                  </a:txBody>
                  <a:tcPr>
                    <a:solidFill>
                      <a:schemeClr val="accent4">
                        <a:lumMod val="20000"/>
                        <a:lumOff val="80000"/>
                      </a:schemeClr>
                    </a:solidFill>
                  </a:tcPr>
                </a:tc>
                <a:tc>
                  <a:txBody>
                    <a:bodyPr/>
                    <a:lstStyle/>
                    <a:p>
                      <a:r>
                        <a:rPr lang="en-US" sz="1200" dirty="0"/>
                        <a:t>1989</a:t>
                      </a:r>
                    </a:p>
                  </a:txBody>
                  <a:tcPr>
                    <a:solidFill>
                      <a:schemeClr val="accent4">
                        <a:lumMod val="20000"/>
                        <a:lumOff val="80000"/>
                      </a:schemeClr>
                    </a:solidFill>
                  </a:tcPr>
                </a:tc>
                <a:tc>
                  <a:txBody>
                    <a:bodyPr/>
                    <a:lstStyle/>
                    <a:p>
                      <a:r>
                        <a:rPr lang="en-US" sz="1200" dirty="0"/>
                        <a:t>Chevy</a:t>
                      </a:r>
                    </a:p>
                  </a:txBody>
                  <a:tcPr>
                    <a:solidFill>
                      <a:schemeClr val="accent4">
                        <a:lumMod val="20000"/>
                        <a:lumOff val="80000"/>
                      </a:schemeClr>
                    </a:solidFill>
                  </a:tcPr>
                </a:tc>
                <a:tc>
                  <a:txBody>
                    <a:bodyPr/>
                    <a:lstStyle/>
                    <a:p>
                      <a:r>
                        <a:rPr lang="en-US" sz="1200" dirty="0"/>
                        <a:t>Sports van</a:t>
                      </a:r>
                    </a:p>
                  </a:txBody>
                  <a:tcPr>
                    <a:solidFill>
                      <a:schemeClr val="accent4">
                        <a:lumMod val="20000"/>
                        <a:lumOff val="80000"/>
                      </a:schemeClr>
                    </a:solidFill>
                  </a:tcPr>
                </a:tc>
                <a:tc>
                  <a:txBody>
                    <a:bodyPr/>
                    <a:lstStyle/>
                    <a:p>
                      <a:r>
                        <a:rPr lang="en-US" sz="1200" dirty="0"/>
                        <a:t>Tech</a:t>
                      </a:r>
                    </a:p>
                  </a:txBody>
                  <a:tcPr>
                    <a:solidFill>
                      <a:schemeClr val="accent4">
                        <a:lumMod val="20000"/>
                        <a:lumOff val="80000"/>
                      </a:schemeClr>
                    </a:solidFill>
                  </a:tcPr>
                </a:tc>
                <a:tc>
                  <a:txBody>
                    <a:bodyPr/>
                    <a:lstStyle/>
                    <a:p>
                      <a:r>
                        <a:rPr lang="en-US" sz="1200" dirty="0"/>
                        <a:t>Grey</a:t>
                      </a:r>
                    </a:p>
                  </a:txBody>
                  <a:tcPr>
                    <a:solidFill>
                      <a:schemeClr val="accent4">
                        <a:lumMod val="20000"/>
                        <a:lumOff val="80000"/>
                      </a:schemeClr>
                    </a:solidFill>
                  </a:tcPr>
                </a:tc>
                <a:tc>
                  <a:txBody>
                    <a:bodyPr/>
                    <a:lstStyle/>
                    <a:p>
                      <a:r>
                        <a:rPr lang="en-US" sz="1200" dirty="0"/>
                        <a:t>46,203</a:t>
                      </a:r>
                    </a:p>
                  </a:txBody>
                  <a:tcPr>
                    <a:solidFill>
                      <a:schemeClr val="accent4">
                        <a:lumMod val="20000"/>
                        <a:lumOff val="80000"/>
                      </a:schemeClr>
                    </a:solidFill>
                  </a:tcPr>
                </a:tc>
                <a:tc>
                  <a:txBody>
                    <a:bodyPr/>
                    <a:lstStyle/>
                    <a:p>
                      <a:r>
                        <a:rPr lang="en-US" sz="1200" dirty="0"/>
                        <a:t>Sell</a:t>
                      </a:r>
                    </a:p>
                  </a:txBody>
                  <a:tcPr>
                    <a:solidFill>
                      <a:schemeClr val="accent4">
                        <a:lumMod val="20000"/>
                        <a:lumOff val="80000"/>
                      </a:schemeClr>
                    </a:solidFill>
                  </a:tcPr>
                </a:tc>
                <a:tc>
                  <a:txBody>
                    <a:bodyPr/>
                    <a:lstStyle/>
                    <a:p>
                      <a:endParaRPr lang="en-US" sz="1200" dirty="0"/>
                    </a:p>
                  </a:txBody>
                  <a:tcPr>
                    <a:solidFill>
                      <a:schemeClr val="accent4">
                        <a:lumMod val="20000"/>
                        <a:lumOff val="80000"/>
                      </a:schemeClr>
                    </a:solidFill>
                  </a:tcPr>
                </a:tc>
                <a:tc>
                  <a:txBody>
                    <a:bodyPr/>
                    <a:lstStyle/>
                    <a:p>
                      <a:endParaRPr lang="en-US" sz="1200" dirty="0"/>
                    </a:p>
                  </a:txBody>
                  <a:tcPr>
                    <a:solidFill>
                      <a:schemeClr val="accent4">
                        <a:lumMod val="20000"/>
                        <a:lumOff val="80000"/>
                      </a:schemeClr>
                    </a:solidFill>
                  </a:tcPr>
                </a:tc>
                <a:extLst>
                  <a:ext uri="{0D108BD9-81ED-4DB2-BD59-A6C34878D82A}">
                    <a16:rowId xmlns:a16="http://schemas.microsoft.com/office/drawing/2014/main" val="10004"/>
                  </a:ext>
                </a:extLst>
              </a:tr>
              <a:tr h="173121">
                <a:tc>
                  <a:txBody>
                    <a:bodyPr/>
                    <a:lstStyle/>
                    <a:p>
                      <a:r>
                        <a:rPr lang="en-US" sz="1200" dirty="0"/>
                        <a:t>White van </a:t>
                      </a:r>
                    </a:p>
                  </a:txBody>
                  <a:tcPr/>
                </a:tc>
                <a:tc>
                  <a:txBody>
                    <a:bodyPr/>
                    <a:lstStyle/>
                    <a:p>
                      <a:r>
                        <a:rPr lang="en-US" sz="1200" dirty="0"/>
                        <a:t>1986</a:t>
                      </a:r>
                    </a:p>
                  </a:txBody>
                  <a:tcPr/>
                </a:tc>
                <a:tc>
                  <a:txBody>
                    <a:bodyPr/>
                    <a:lstStyle/>
                    <a:p>
                      <a:r>
                        <a:rPr lang="en-US" sz="1200" dirty="0"/>
                        <a:t>Ford</a:t>
                      </a:r>
                    </a:p>
                  </a:txBody>
                  <a:tcPr/>
                </a:tc>
                <a:tc>
                  <a:txBody>
                    <a:bodyPr/>
                    <a:lstStyle/>
                    <a:p>
                      <a:r>
                        <a:rPr lang="en-US" sz="1200" dirty="0"/>
                        <a:t>Club Wagon</a:t>
                      </a:r>
                    </a:p>
                  </a:txBody>
                  <a:tcPr/>
                </a:tc>
                <a:tc>
                  <a:txBody>
                    <a:bodyPr/>
                    <a:lstStyle/>
                    <a:p>
                      <a:r>
                        <a:rPr lang="en-US" sz="1200" dirty="0"/>
                        <a:t>Maintenance</a:t>
                      </a:r>
                    </a:p>
                  </a:txBody>
                  <a:tcPr/>
                </a:tc>
                <a:tc>
                  <a:txBody>
                    <a:bodyPr/>
                    <a:lstStyle/>
                    <a:p>
                      <a:r>
                        <a:rPr lang="en-US" sz="1200" dirty="0"/>
                        <a:t>White</a:t>
                      </a:r>
                    </a:p>
                  </a:txBody>
                  <a:tcPr/>
                </a:tc>
                <a:tc>
                  <a:txBody>
                    <a:bodyPr/>
                    <a:lstStyle/>
                    <a:p>
                      <a:r>
                        <a:rPr lang="en-US" sz="1200" dirty="0"/>
                        <a:t>66,899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005"/>
                  </a:ext>
                </a:extLst>
              </a:tr>
              <a:tr h="335574">
                <a:tc>
                  <a:txBody>
                    <a:bodyPr/>
                    <a:lstStyle/>
                    <a:p>
                      <a:r>
                        <a:rPr lang="en-US" sz="1200" dirty="0"/>
                        <a:t>White Van</a:t>
                      </a:r>
                    </a:p>
                  </a:txBody>
                  <a:tcPr>
                    <a:solidFill>
                      <a:schemeClr val="accent6">
                        <a:lumMod val="40000"/>
                        <a:lumOff val="60000"/>
                      </a:schemeClr>
                    </a:solidFill>
                  </a:tcPr>
                </a:tc>
                <a:tc>
                  <a:txBody>
                    <a:bodyPr/>
                    <a:lstStyle/>
                    <a:p>
                      <a:r>
                        <a:rPr lang="en-US" sz="1200" dirty="0"/>
                        <a:t>2012</a:t>
                      </a:r>
                    </a:p>
                  </a:txBody>
                  <a:tcPr>
                    <a:solidFill>
                      <a:schemeClr val="accent6">
                        <a:lumMod val="40000"/>
                        <a:lumOff val="60000"/>
                      </a:schemeClr>
                    </a:solidFill>
                  </a:tcPr>
                </a:tc>
                <a:tc>
                  <a:txBody>
                    <a:bodyPr/>
                    <a:lstStyle/>
                    <a:p>
                      <a:r>
                        <a:rPr lang="en-US" sz="1200" dirty="0"/>
                        <a:t>Ford </a:t>
                      </a:r>
                    </a:p>
                  </a:txBody>
                  <a:tcPr>
                    <a:solidFill>
                      <a:schemeClr val="accent6">
                        <a:lumMod val="40000"/>
                        <a:lumOff val="60000"/>
                      </a:schemeClr>
                    </a:solidFill>
                  </a:tcPr>
                </a:tc>
                <a:tc>
                  <a:txBody>
                    <a:bodyPr/>
                    <a:lstStyle/>
                    <a:p>
                      <a:r>
                        <a:rPr lang="en-US" sz="1200" dirty="0"/>
                        <a:t>E-150</a:t>
                      </a:r>
                    </a:p>
                  </a:txBody>
                  <a:tcPr>
                    <a:solidFill>
                      <a:schemeClr val="accent6">
                        <a:lumMod val="40000"/>
                        <a:lumOff val="60000"/>
                      </a:schemeClr>
                    </a:solidFill>
                  </a:tcPr>
                </a:tc>
                <a:tc>
                  <a:txBody>
                    <a:bodyPr/>
                    <a:lstStyle/>
                    <a:p>
                      <a:r>
                        <a:rPr lang="en-US" sz="1200" dirty="0"/>
                        <a:t>Tech</a:t>
                      </a:r>
                    </a:p>
                  </a:txBody>
                  <a:tcPr>
                    <a:solidFill>
                      <a:schemeClr val="accent6">
                        <a:lumMod val="40000"/>
                        <a:lumOff val="60000"/>
                      </a:schemeClr>
                    </a:solidFill>
                  </a:tcPr>
                </a:tc>
                <a:tc>
                  <a:txBody>
                    <a:bodyPr/>
                    <a:lstStyle/>
                    <a:p>
                      <a:endParaRPr lang="en-US" sz="1200" dirty="0"/>
                    </a:p>
                  </a:txBody>
                  <a:tcPr>
                    <a:solidFill>
                      <a:schemeClr val="accent6">
                        <a:lumMod val="40000"/>
                        <a:lumOff val="60000"/>
                      </a:schemeClr>
                    </a:solidFill>
                  </a:tcPr>
                </a:tc>
                <a:tc>
                  <a:txBody>
                    <a:bodyPr/>
                    <a:lstStyle/>
                    <a:p>
                      <a:endParaRPr lang="en-US" sz="1200" dirty="0"/>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solidFill>
                      <a:schemeClr val="accent6">
                        <a:lumMod val="40000"/>
                        <a:lumOff val="60000"/>
                      </a:schemeClr>
                    </a:solidFill>
                  </a:tcPr>
                </a:tc>
                <a:tc>
                  <a:txBody>
                    <a:bodyPr/>
                    <a:lstStyle/>
                    <a:p>
                      <a:endParaRPr lang="en-US" sz="1200" dirty="0"/>
                    </a:p>
                  </a:txBody>
                  <a:tcPr>
                    <a:solidFill>
                      <a:schemeClr val="accent6">
                        <a:lumMod val="40000"/>
                        <a:lumOff val="60000"/>
                      </a:schemeClr>
                    </a:solidFill>
                  </a:tcPr>
                </a:tc>
                <a:tc>
                  <a:txBody>
                    <a:bodyPr/>
                    <a:lstStyle/>
                    <a:p>
                      <a:endParaRPr lang="en-US" sz="1200" dirty="0"/>
                    </a:p>
                  </a:txBody>
                  <a:tcPr>
                    <a:solidFill>
                      <a:schemeClr val="accent6">
                        <a:lumMod val="40000"/>
                        <a:lumOff val="60000"/>
                      </a:schemeClr>
                    </a:solidFill>
                  </a:tcPr>
                </a:tc>
                <a:extLst>
                  <a:ext uri="{0D108BD9-81ED-4DB2-BD59-A6C34878D82A}">
                    <a16:rowId xmlns:a16="http://schemas.microsoft.com/office/drawing/2014/main" val="3852375943"/>
                  </a:ext>
                </a:extLst>
              </a:tr>
              <a:tr h="345277">
                <a:tc>
                  <a:txBody>
                    <a:bodyPr/>
                    <a:lstStyle/>
                    <a:p>
                      <a:r>
                        <a:rPr lang="en-US" sz="1200" dirty="0"/>
                        <a:t>Grey Truck</a:t>
                      </a:r>
                    </a:p>
                  </a:txBody>
                  <a:tcPr>
                    <a:solidFill>
                      <a:schemeClr val="accent6">
                        <a:lumMod val="40000"/>
                        <a:lumOff val="60000"/>
                      </a:schemeClr>
                    </a:solidFill>
                  </a:tcPr>
                </a:tc>
                <a:tc>
                  <a:txBody>
                    <a:bodyPr/>
                    <a:lstStyle/>
                    <a:p>
                      <a:r>
                        <a:rPr lang="en-US" sz="1200" dirty="0"/>
                        <a:t>2011</a:t>
                      </a:r>
                    </a:p>
                  </a:txBody>
                  <a:tcPr>
                    <a:solidFill>
                      <a:schemeClr val="accent6">
                        <a:lumMod val="40000"/>
                        <a:lumOff val="60000"/>
                      </a:schemeClr>
                    </a:solidFill>
                  </a:tcPr>
                </a:tc>
                <a:tc>
                  <a:txBody>
                    <a:bodyPr/>
                    <a:lstStyle/>
                    <a:p>
                      <a:r>
                        <a:rPr lang="en-US" sz="1200" dirty="0"/>
                        <a:t>Ford</a:t>
                      </a:r>
                    </a:p>
                  </a:txBody>
                  <a:tcPr>
                    <a:solidFill>
                      <a:schemeClr val="accent6">
                        <a:lumMod val="40000"/>
                        <a:lumOff val="60000"/>
                      </a:schemeClr>
                    </a:solidFill>
                  </a:tcPr>
                </a:tc>
                <a:tc>
                  <a:txBody>
                    <a:bodyPr/>
                    <a:lstStyle/>
                    <a:p>
                      <a:r>
                        <a:rPr lang="en-US" sz="1200" dirty="0"/>
                        <a:t>F150</a:t>
                      </a:r>
                    </a:p>
                  </a:txBody>
                  <a:tcPr>
                    <a:solidFill>
                      <a:schemeClr val="accent6">
                        <a:lumMod val="40000"/>
                        <a:lumOff val="60000"/>
                      </a:schemeClr>
                    </a:solidFill>
                  </a:tcPr>
                </a:tc>
                <a:tc>
                  <a:txBody>
                    <a:bodyPr/>
                    <a:lstStyle/>
                    <a:p>
                      <a:r>
                        <a:rPr lang="en-US" sz="1200" dirty="0"/>
                        <a:t>Safety /</a:t>
                      </a:r>
                      <a:r>
                        <a:rPr lang="en-US" sz="1200" dirty="0" err="1"/>
                        <a:t>Maint</a:t>
                      </a:r>
                      <a:endParaRPr lang="en-US" sz="1200" dirty="0"/>
                    </a:p>
                  </a:txBody>
                  <a:tcPr>
                    <a:solidFill>
                      <a:schemeClr val="accent6">
                        <a:lumMod val="40000"/>
                        <a:lumOff val="60000"/>
                      </a:schemeClr>
                    </a:solidFill>
                  </a:tcPr>
                </a:tc>
                <a:tc>
                  <a:txBody>
                    <a:bodyPr/>
                    <a:lstStyle/>
                    <a:p>
                      <a:endParaRPr lang="en-US" sz="1200" dirty="0"/>
                    </a:p>
                  </a:txBody>
                  <a:tcPr>
                    <a:solidFill>
                      <a:schemeClr val="accent6">
                        <a:lumMod val="40000"/>
                        <a:lumOff val="60000"/>
                      </a:schemeClr>
                    </a:solidFill>
                  </a:tcPr>
                </a:tc>
                <a:tc>
                  <a:txBody>
                    <a:bodyPr/>
                    <a:lstStyle/>
                    <a:p>
                      <a:endParaRPr lang="en-US" sz="1200" dirty="0"/>
                    </a:p>
                  </a:txBody>
                  <a:tcPr>
                    <a:solidFill>
                      <a:schemeClr val="accent6">
                        <a:lumMod val="40000"/>
                        <a:lumOff val="60000"/>
                      </a:schemeClr>
                    </a:solidFill>
                  </a:tcPr>
                </a:tc>
                <a:tc>
                  <a:txBody>
                    <a:bodyPr/>
                    <a:lstStyle/>
                    <a:p>
                      <a:endParaRPr lang="en-US" sz="1200" dirty="0"/>
                    </a:p>
                  </a:txBody>
                  <a:tcPr>
                    <a:solidFill>
                      <a:schemeClr val="accent6">
                        <a:lumMod val="40000"/>
                        <a:lumOff val="60000"/>
                      </a:schemeClr>
                    </a:solidFill>
                  </a:tcPr>
                </a:tc>
                <a:tc>
                  <a:txBody>
                    <a:bodyPr/>
                    <a:lstStyle/>
                    <a:p>
                      <a:endParaRPr lang="en-US" sz="1200" dirty="0"/>
                    </a:p>
                  </a:txBody>
                  <a:tcPr>
                    <a:solidFill>
                      <a:schemeClr val="accent6">
                        <a:lumMod val="40000"/>
                        <a:lumOff val="60000"/>
                      </a:schemeClr>
                    </a:solidFill>
                  </a:tcPr>
                </a:tc>
                <a:tc>
                  <a:txBody>
                    <a:bodyPr/>
                    <a:lstStyle/>
                    <a:p>
                      <a:endParaRPr lang="en-US" sz="1200" dirty="0"/>
                    </a:p>
                  </a:txBody>
                  <a:tcPr>
                    <a:solidFill>
                      <a:schemeClr val="accent6">
                        <a:lumMod val="40000"/>
                        <a:lumOff val="60000"/>
                      </a:schemeClr>
                    </a:solidFill>
                  </a:tcPr>
                </a:tc>
                <a:extLst>
                  <a:ext uri="{0D108BD9-81ED-4DB2-BD59-A6C34878D82A}">
                    <a16:rowId xmlns:a16="http://schemas.microsoft.com/office/drawing/2014/main" val="925402859"/>
                  </a:ext>
                </a:extLst>
              </a:tr>
              <a:tr h="396479">
                <a:tc>
                  <a:txBody>
                    <a:bodyPr/>
                    <a:lstStyle/>
                    <a:p>
                      <a:r>
                        <a:rPr lang="en-US" sz="1200" dirty="0"/>
                        <a:t>Grounds 1 truck</a:t>
                      </a:r>
                    </a:p>
                  </a:txBody>
                  <a:tcPr/>
                </a:tc>
                <a:tc>
                  <a:txBody>
                    <a:bodyPr/>
                    <a:lstStyle/>
                    <a:p>
                      <a:r>
                        <a:rPr lang="en-US" sz="1200" dirty="0"/>
                        <a:t>2006</a:t>
                      </a:r>
                    </a:p>
                  </a:txBody>
                  <a:tcPr/>
                </a:tc>
                <a:tc>
                  <a:txBody>
                    <a:bodyPr/>
                    <a:lstStyle/>
                    <a:p>
                      <a:r>
                        <a:rPr lang="en-US" sz="1200" dirty="0"/>
                        <a:t>Chevy</a:t>
                      </a:r>
                    </a:p>
                  </a:txBody>
                  <a:tcPr/>
                </a:tc>
                <a:tc>
                  <a:txBody>
                    <a:bodyPr/>
                    <a:lstStyle/>
                    <a:p>
                      <a:r>
                        <a:rPr lang="en-US" sz="1200" dirty="0"/>
                        <a:t>Silverado</a:t>
                      </a:r>
                    </a:p>
                  </a:txBody>
                  <a:tcPr/>
                </a:tc>
                <a:tc>
                  <a:txBody>
                    <a:bodyPr/>
                    <a:lstStyle/>
                    <a:p>
                      <a:r>
                        <a:rPr lang="en-US" sz="1200" dirty="0"/>
                        <a:t>Maintenance</a:t>
                      </a:r>
                    </a:p>
                  </a:txBody>
                  <a:tcPr/>
                </a:tc>
                <a:tc>
                  <a:txBody>
                    <a:bodyPr/>
                    <a:lstStyle/>
                    <a:p>
                      <a:r>
                        <a:rPr lang="en-US" sz="1200" dirty="0"/>
                        <a:t>White</a:t>
                      </a:r>
                    </a:p>
                  </a:txBody>
                  <a:tcPr/>
                </a:tc>
                <a:tc>
                  <a:txBody>
                    <a:bodyPr/>
                    <a:lstStyle/>
                    <a:p>
                      <a:r>
                        <a:rPr lang="en-US" sz="1200" dirty="0"/>
                        <a:t>112,711</a:t>
                      </a:r>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006"/>
                  </a:ext>
                </a:extLst>
              </a:tr>
              <a:tr h="234309">
                <a:tc>
                  <a:txBody>
                    <a:bodyPr/>
                    <a:lstStyle/>
                    <a:p>
                      <a:r>
                        <a:rPr lang="en-US" sz="1200" dirty="0"/>
                        <a:t>Grounds 2 truck</a:t>
                      </a:r>
                    </a:p>
                  </a:txBody>
                  <a:tcPr>
                    <a:solidFill>
                      <a:schemeClr val="accent6">
                        <a:lumMod val="40000"/>
                        <a:lumOff val="60000"/>
                      </a:schemeClr>
                    </a:solidFill>
                  </a:tcPr>
                </a:tc>
                <a:tc>
                  <a:txBody>
                    <a:bodyPr/>
                    <a:lstStyle/>
                    <a:p>
                      <a:r>
                        <a:rPr lang="en-US" sz="1200" dirty="0"/>
                        <a:t>2015</a:t>
                      </a:r>
                    </a:p>
                  </a:txBody>
                  <a:tcPr>
                    <a:solidFill>
                      <a:schemeClr val="accent6">
                        <a:lumMod val="40000"/>
                        <a:lumOff val="60000"/>
                      </a:schemeClr>
                    </a:solidFill>
                  </a:tcPr>
                </a:tc>
                <a:tc>
                  <a:txBody>
                    <a:bodyPr/>
                    <a:lstStyle/>
                    <a:p>
                      <a:r>
                        <a:rPr lang="en-US" sz="1200" dirty="0"/>
                        <a:t>Ford </a:t>
                      </a:r>
                    </a:p>
                  </a:txBody>
                  <a:tcPr>
                    <a:solidFill>
                      <a:schemeClr val="accent6">
                        <a:lumMod val="40000"/>
                        <a:lumOff val="60000"/>
                      </a:schemeClr>
                    </a:solidFill>
                  </a:tcPr>
                </a:tc>
                <a:tc>
                  <a:txBody>
                    <a:bodyPr/>
                    <a:lstStyle/>
                    <a:p>
                      <a:r>
                        <a:rPr lang="en-US" sz="1200" dirty="0"/>
                        <a:t>F150</a:t>
                      </a:r>
                    </a:p>
                  </a:txBody>
                  <a:tcPr>
                    <a:solidFill>
                      <a:schemeClr val="accent6">
                        <a:lumMod val="40000"/>
                        <a:lumOff val="60000"/>
                      </a:schemeClr>
                    </a:solidFill>
                  </a:tcPr>
                </a:tc>
                <a:tc>
                  <a:txBody>
                    <a:bodyPr/>
                    <a:lstStyle/>
                    <a:p>
                      <a:r>
                        <a:rPr lang="en-US" sz="1200" dirty="0"/>
                        <a:t>Grounds </a:t>
                      </a:r>
                    </a:p>
                  </a:txBody>
                  <a:tcPr>
                    <a:solidFill>
                      <a:schemeClr val="accent6">
                        <a:lumMod val="40000"/>
                        <a:lumOff val="60000"/>
                      </a:schemeClr>
                    </a:solidFill>
                  </a:tcPr>
                </a:tc>
                <a:tc>
                  <a:txBody>
                    <a:bodyPr/>
                    <a:lstStyle/>
                    <a:p>
                      <a:endParaRPr lang="en-US" sz="1200" dirty="0"/>
                    </a:p>
                  </a:txBody>
                  <a:tcPr>
                    <a:solidFill>
                      <a:schemeClr val="accent6">
                        <a:lumMod val="40000"/>
                        <a:lumOff val="60000"/>
                      </a:schemeClr>
                    </a:solidFill>
                  </a:tcPr>
                </a:tc>
                <a:tc>
                  <a:txBody>
                    <a:bodyPr/>
                    <a:lstStyle/>
                    <a:p>
                      <a:endParaRPr lang="en-US" sz="1200" dirty="0"/>
                    </a:p>
                  </a:txBody>
                  <a:tcPr>
                    <a:solidFill>
                      <a:schemeClr val="accent6">
                        <a:lumMod val="40000"/>
                        <a:lumOff val="60000"/>
                      </a:schemeClr>
                    </a:solidFill>
                  </a:tcPr>
                </a:tc>
                <a:tc>
                  <a:txBody>
                    <a:bodyPr/>
                    <a:lstStyle/>
                    <a:p>
                      <a:endParaRPr lang="en-US" sz="1200" dirty="0"/>
                    </a:p>
                  </a:txBody>
                  <a:tcPr>
                    <a:solidFill>
                      <a:schemeClr val="accent6">
                        <a:lumMod val="40000"/>
                        <a:lumOff val="60000"/>
                      </a:schemeClr>
                    </a:solidFill>
                  </a:tcPr>
                </a:tc>
                <a:tc>
                  <a:txBody>
                    <a:bodyPr/>
                    <a:lstStyle/>
                    <a:p>
                      <a:endParaRPr lang="en-US" sz="1200" dirty="0"/>
                    </a:p>
                  </a:txBody>
                  <a:tcPr>
                    <a:solidFill>
                      <a:schemeClr val="accent6">
                        <a:lumMod val="40000"/>
                        <a:lumOff val="60000"/>
                      </a:schemeClr>
                    </a:solidFill>
                  </a:tcPr>
                </a:tc>
                <a:tc>
                  <a:txBody>
                    <a:bodyPr/>
                    <a:lstStyle/>
                    <a:p>
                      <a:endParaRPr lang="en-US" sz="1200" dirty="0"/>
                    </a:p>
                  </a:txBody>
                  <a:tcPr>
                    <a:solidFill>
                      <a:schemeClr val="accent6">
                        <a:lumMod val="40000"/>
                        <a:lumOff val="60000"/>
                      </a:schemeClr>
                    </a:solidFill>
                  </a:tcPr>
                </a:tc>
                <a:extLst>
                  <a:ext uri="{0D108BD9-81ED-4DB2-BD59-A6C34878D82A}">
                    <a16:rowId xmlns:a16="http://schemas.microsoft.com/office/drawing/2014/main" val="2682168191"/>
                  </a:ext>
                </a:extLst>
              </a:tr>
              <a:tr h="396479">
                <a:tc>
                  <a:txBody>
                    <a:bodyPr/>
                    <a:lstStyle/>
                    <a:p>
                      <a:r>
                        <a:rPr lang="en-US" sz="1200" dirty="0"/>
                        <a:t>Pit 2</a:t>
                      </a:r>
                    </a:p>
                  </a:txBody>
                  <a:tcPr/>
                </a:tc>
                <a:tc>
                  <a:txBody>
                    <a:bodyPr/>
                    <a:lstStyle/>
                    <a:p>
                      <a:r>
                        <a:rPr lang="en-US" sz="1200" dirty="0"/>
                        <a:t>2004</a:t>
                      </a:r>
                    </a:p>
                  </a:txBody>
                  <a:tcPr/>
                </a:tc>
                <a:tc>
                  <a:txBody>
                    <a:bodyPr/>
                    <a:lstStyle/>
                    <a:p>
                      <a:r>
                        <a:rPr lang="en-US" sz="1200" dirty="0"/>
                        <a:t>Chrysler</a:t>
                      </a:r>
                    </a:p>
                  </a:txBody>
                  <a:tcPr/>
                </a:tc>
                <a:tc>
                  <a:txBody>
                    <a:bodyPr/>
                    <a:lstStyle/>
                    <a:p>
                      <a:r>
                        <a:rPr lang="en-US" sz="1200" dirty="0"/>
                        <a:t>T&amp;</a:t>
                      </a:r>
                      <a:r>
                        <a:rPr lang="en-US" sz="1200" baseline="0" dirty="0"/>
                        <a:t>C</a:t>
                      </a:r>
                      <a:endParaRPr lang="en-US" sz="1200" dirty="0"/>
                    </a:p>
                  </a:txBody>
                  <a:tcPr/>
                </a:tc>
                <a:tc>
                  <a:txBody>
                    <a:bodyPr/>
                    <a:lstStyle/>
                    <a:p>
                      <a:r>
                        <a:rPr lang="en-US" sz="1200" dirty="0"/>
                        <a:t>Pit /BO</a:t>
                      </a:r>
                    </a:p>
                  </a:txBody>
                  <a:tcPr/>
                </a:tc>
                <a:tc>
                  <a:txBody>
                    <a:bodyPr/>
                    <a:lstStyle/>
                    <a:p>
                      <a:r>
                        <a:rPr lang="en-US" sz="1200" dirty="0"/>
                        <a:t>Silver</a:t>
                      </a:r>
                    </a:p>
                  </a:txBody>
                  <a:tcPr/>
                </a:tc>
                <a:tc>
                  <a:txBody>
                    <a:bodyPr/>
                    <a:lstStyle/>
                    <a:p>
                      <a:r>
                        <a:rPr lang="en-US" sz="1200" dirty="0"/>
                        <a:t>136,494</a:t>
                      </a:r>
                    </a:p>
                  </a:txBody>
                  <a:tcPr/>
                </a:tc>
                <a:tc>
                  <a:txBody>
                    <a:bodyPr/>
                    <a:lstStyle/>
                    <a:p>
                      <a:endParaRPr lang="en-US" sz="1200" dirty="0"/>
                    </a:p>
                  </a:txBody>
                  <a:tcPr/>
                </a:tc>
                <a:tc>
                  <a:txBody>
                    <a:bodyPr/>
                    <a:lstStyle/>
                    <a:p>
                      <a:r>
                        <a:rPr lang="en-US" sz="1200" dirty="0"/>
                        <a:t>2022</a:t>
                      </a:r>
                    </a:p>
                  </a:txBody>
                  <a:tcPr/>
                </a:tc>
                <a:tc>
                  <a:txBody>
                    <a:bodyPr/>
                    <a:lstStyle/>
                    <a:p>
                      <a:endParaRPr lang="en-US" sz="1200" dirty="0"/>
                    </a:p>
                  </a:txBody>
                  <a:tcPr/>
                </a:tc>
                <a:extLst>
                  <a:ext uri="{0D108BD9-81ED-4DB2-BD59-A6C34878D82A}">
                    <a16:rowId xmlns:a16="http://schemas.microsoft.com/office/drawing/2014/main" val="10007"/>
                  </a:ext>
                </a:extLst>
              </a:tr>
              <a:tr h="396479">
                <a:tc>
                  <a:txBody>
                    <a:bodyPr/>
                    <a:lstStyle/>
                    <a:p>
                      <a:r>
                        <a:rPr lang="en-US" sz="1200" dirty="0"/>
                        <a:t>E11</a:t>
                      </a:r>
                    </a:p>
                  </a:txBody>
                  <a:tcPr/>
                </a:tc>
                <a:tc>
                  <a:txBody>
                    <a:bodyPr/>
                    <a:lstStyle/>
                    <a:p>
                      <a:r>
                        <a:rPr lang="en-US" sz="1200" dirty="0"/>
                        <a:t>2015</a:t>
                      </a:r>
                    </a:p>
                  </a:txBody>
                  <a:tcPr/>
                </a:tc>
                <a:tc>
                  <a:txBody>
                    <a:bodyPr/>
                    <a:lstStyle/>
                    <a:p>
                      <a:r>
                        <a:rPr lang="en-US" sz="1200" dirty="0"/>
                        <a:t>Chevy</a:t>
                      </a:r>
                    </a:p>
                  </a:txBody>
                  <a:tcPr/>
                </a:tc>
                <a:tc>
                  <a:txBody>
                    <a:bodyPr/>
                    <a:lstStyle/>
                    <a:p>
                      <a:r>
                        <a:rPr lang="en-US" sz="1200" dirty="0"/>
                        <a:t>Express</a:t>
                      </a:r>
                    </a:p>
                  </a:txBody>
                  <a:tcPr/>
                </a:tc>
                <a:tc>
                  <a:txBody>
                    <a:bodyPr/>
                    <a:lstStyle/>
                    <a:p>
                      <a:r>
                        <a:rPr lang="en-US" sz="1200" dirty="0"/>
                        <a:t>WHS</a:t>
                      </a:r>
                    </a:p>
                  </a:txBody>
                  <a:tcPr/>
                </a:tc>
                <a:tc>
                  <a:txBody>
                    <a:bodyPr/>
                    <a:lstStyle/>
                    <a:p>
                      <a:r>
                        <a:rPr lang="en-US" sz="1200" dirty="0"/>
                        <a:t>White</a:t>
                      </a:r>
                    </a:p>
                  </a:txBody>
                  <a:tcPr/>
                </a:tc>
                <a:tc>
                  <a:txBody>
                    <a:bodyPr/>
                    <a:lstStyle/>
                    <a:p>
                      <a:r>
                        <a:rPr lang="en-US" sz="1200" dirty="0"/>
                        <a:t>26,810</a:t>
                      </a:r>
                    </a:p>
                  </a:txBody>
                  <a:tcPr/>
                </a:tc>
                <a:tc>
                  <a:txBody>
                    <a:bodyPr/>
                    <a:lstStyle/>
                    <a:p>
                      <a:endParaRPr lang="en-US" sz="1200" dirty="0"/>
                    </a:p>
                  </a:txBody>
                  <a:tcPr/>
                </a:tc>
                <a:tc>
                  <a:txBody>
                    <a:bodyPr/>
                    <a:lstStyle/>
                    <a:p>
                      <a:r>
                        <a:rPr lang="en-US" sz="1200" dirty="0"/>
                        <a:t>2026</a:t>
                      </a:r>
                    </a:p>
                  </a:txBody>
                  <a:tcPr/>
                </a:tc>
                <a:tc>
                  <a:txBody>
                    <a:bodyPr/>
                    <a:lstStyle/>
                    <a:p>
                      <a:r>
                        <a:rPr lang="en-US" sz="1200" dirty="0"/>
                        <a:t>$28,000</a:t>
                      </a:r>
                    </a:p>
                  </a:txBody>
                  <a:tcPr/>
                </a:tc>
                <a:extLst>
                  <a:ext uri="{0D108BD9-81ED-4DB2-BD59-A6C34878D82A}">
                    <a16:rowId xmlns:a16="http://schemas.microsoft.com/office/drawing/2014/main" val="10008"/>
                  </a:ext>
                </a:extLst>
              </a:tr>
              <a:tr h="396479">
                <a:tc>
                  <a:txBody>
                    <a:bodyPr/>
                    <a:lstStyle/>
                    <a:p>
                      <a:r>
                        <a:rPr lang="en-US" sz="1200" dirty="0"/>
                        <a:t>E12</a:t>
                      </a:r>
                    </a:p>
                  </a:txBody>
                  <a:tcPr/>
                </a:tc>
                <a:tc>
                  <a:txBody>
                    <a:bodyPr/>
                    <a:lstStyle/>
                    <a:p>
                      <a:r>
                        <a:rPr lang="en-US" sz="1200" dirty="0"/>
                        <a:t>2015</a:t>
                      </a:r>
                    </a:p>
                  </a:txBody>
                  <a:tcPr/>
                </a:tc>
                <a:tc>
                  <a:txBody>
                    <a:bodyPr/>
                    <a:lstStyle/>
                    <a:p>
                      <a:r>
                        <a:rPr lang="en-US" sz="1200" dirty="0"/>
                        <a:t>Chevy</a:t>
                      </a:r>
                    </a:p>
                  </a:txBody>
                  <a:tcPr/>
                </a:tc>
                <a:tc>
                  <a:txBody>
                    <a:bodyPr/>
                    <a:lstStyle/>
                    <a:p>
                      <a:r>
                        <a:rPr lang="en-US" sz="1200" dirty="0"/>
                        <a:t>Express</a:t>
                      </a:r>
                    </a:p>
                  </a:txBody>
                  <a:tcPr/>
                </a:tc>
                <a:tc>
                  <a:txBody>
                    <a:bodyPr/>
                    <a:lstStyle/>
                    <a:p>
                      <a:r>
                        <a:rPr lang="en-US" sz="1200" dirty="0"/>
                        <a:t>WHS</a:t>
                      </a:r>
                    </a:p>
                  </a:txBody>
                  <a:tcPr/>
                </a:tc>
                <a:tc>
                  <a:txBody>
                    <a:bodyPr/>
                    <a:lstStyle/>
                    <a:p>
                      <a:r>
                        <a:rPr lang="en-US" sz="1200" dirty="0"/>
                        <a:t>White</a:t>
                      </a:r>
                    </a:p>
                  </a:txBody>
                  <a:tcPr/>
                </a:tc>
                <a:tc>
                  <a:txBody>
                    <a:bodyPr/>
                    <a:lstStyle/>
                    <a:p>
                      <a:r>
                        <a:rPr lang="en-US" sz="1200" dirty="0"/>
                        <a:t>23,153</a:t>
                      </a:r>
                    </a:p>
                  </a:txBody>
                  <a:tcPr/>
                </a:tc>
                <a:tc>
                  <a:txBody>
                    <a:bodyPr/>
                    <a:lstStyle/>
                    <a:p>
                      <a:endParaRPr lang="en-US" sz="1200" dirty="0"/>
                    </a:p>
                  </a:txBody>
                  <a:tcPr/>
                </a:tc>
                <a:tc>
                  <a:txBody>
                    <a:bodyPr/>
                    <a:lstStyle/>
                    <a:p>
                      <a:r>
                        <a:rPr lang="en-US" sz="1200" dirty="0"/>
                        <a:t>2027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$28,000</a:t>
                      </a:r>
                    </a:p>
                  </a:txBody>
                  <a:tcPr/>
                </a:tc>
                <a:extLst>
                  <a:ext uri="{0D108BD9-81ED-4DB2-BD59-A6C34878D82A}">
                    <a16:rowId xmlns:a16="http://schemas.microsoft.com/office/drawing/2014/main" val="10009"/>
                  </a:ext>
                </a:extLst>
              </a:tr>
              <a:tr h="396479">
                <a:tc>
                  <a:txBody>
                    <a:bodyPr/>
                    <a:lstStyle/>
                    <a:p>
                      <a:r>
                        <a:rPr lang="en-US" sz="1200" dirty="0"/>
                        <a:t>E13</a:t>
                      </a:r>
                    </a:p>
                  </a:txBody>
                  <a:tcPr/>
                </a:tc>
                <a:tc>
                  <a:txBody>
                    <a:bodyPr/>
                    <a:lstStyle/>
                    <a:p>
                      <a:r>
                        <a:rPr lang="en-US" sz="1200" dirty="0"/>
                        <a:t>2015</a:t>
                      </a:r>
                    </a:p>
                  </a:txBody>
                  <a:tcPr/>
                </a:tc>
                <a:tc>
                  <a:txBody>
                    <a:bodyPr/>
                    <a:lstStyle/>
                    <a:p>
                      <a:r>
                        <a:rPr lang="en-US" sz="1200" dirty="0"/>
                        <a:t>Chevy</a:t>
                      </a:r>
                    </a:p>
                  </a:txBody>
                  <a:tcPr/>
                </a:tc>
                <a:tc>
                  <a:txBody>
                    <a:bodyPr/>
                    <a:lstStyle/>
                    <a:p>
                      <a:r>
                        <a:rPr lang="en-US" sz="1200" dirty="0"/>
                        <a:t>Express</a:t>
                      </a:r>
                    </a:p>
                  </a:txBody>
                  <a:tcPr/>
                </a:tc>
                <a:tc>
                  <a:txBody>
                    <a:bodyPr/>
                    <a:lstStyle/>
                    <a:p>
                      <a:r>
                        <a:rPr lang="en-US" sz="1200" dirty="0"/>
                        <a:t>WHS</a:t>
                      </a:r>
                    </a:p>
                  </a:txBody>
                  <a:tcPr/>
                </a:tc>
                <a:tc>
                  <a:txBody>
                    <a:bodyPr/>
                    <a:lstStyle/>
                    <a:p>
                      <a:r>
                        <a:rPr lang="en-US" sz="1200" dirty="0"/>
                        <a:t>White</a:t>
                      </a:r>
                    </a:p>
                  </a:txBody>
                  <a:tcPr/>
                </a:tc>
                <a:tc>
                  <a:txBody>
                    <a:bodyPr/>
                    <a:lstStyle/>
                    <a:p>
                      <a:r>
                        <a:rPr lang="en-US" sz="1200" dirty="0"/>
                        <a:t>14,399</a:t>
                      </a:r>
                    </a:p>
                  </a:txBody>
                  <a:tcPr/>
                </a:tc>
                <a:tc>
                  <a:txBody>
                    <a:bodyPr/>
                    <a:lstStyle/>
                    <a:p>
                      <a:endParaRPr lang="en-US" sz="1200" dirty="0"/>
                    </a:p>
                  </a:txBody>
                  <a:tcPr/>
                </a:tc>
                <a:tc>
                  <a:txBody>
                    <a:bodyPr/>
                    <a:lstStyle/>
                    <a:p>
                      <a:r>
                        <a:rPr lang="en-US" sz="1200" dirty="0"/>
                        <a:t>2028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$28,000</a:t>
                      </a:r>
                    </a:p>
                  </a:txBody>
                  <a:tcPr/>
                </a:tc>
                <a:extLst>
                  <a:ext uri="{0D108BD9-81ED-4DB2-BD59-A6C34878D82A}">
                    <a16:rowId xmlns:a16="http://schemas.microsoft.com/office/drawing/2014/main" val="10010"/>
                  </a:ext>
                </a:extLst>
              </a:tr>
              <a:tr h="278211">
                <a:tc>
                  <a:txBody>
                    <a:bodyPr/>
                    <a:lstStyle/>
                    <a:p>
                      <a:r>
                        <a:rPr lang="en-US" sz="1200" dirty="0"/>
                        <a:t>Suburban</a:t>
                      </a:r>
                    </a:p>
                  </a:txBody>
                  <a:tcPr/>
                </a:tc>
                <a:tc>
                  <a:txBody>
                    <a:bodyPr/>
                    <a:lstStyle/>
                    <a:p>
                      <a:r>
                        <a:rPr lang="en-US" sz="1200" dirty="0"/>
                        <a:t>2004</a:t>
                      </a:r>
                    </a:p>
                  </a:txBody>
                  <a:tcPr/>
                </a:tc>
                <a:tc>
                  <a:txBody>
                    <a:bodyPr/>
                    <a:lstStyle/>
                    <a:p>
                      <a:r>
                        <a:rPr lang="en-US" sz="1200" dirty="0"/>
                        <a:t>Chevy</a:t>
                      </a:r>
                    </a:p>
                  </a:txBody>
                  <a:tcPr/>
                </a:tc>
                <a:tc>
                  <a:txBody>
                    <a:bodyPr/>
                    <a:lstStyle/>
                    <a:p>
                      <a:r>
                        <a:rPr lang="en-US" sz="1200" dirty="0"/>
                        <a:t>Suburban</a:t>
                      </a:r>
                    </a:p>
                  </a:txBody>
                  <a:tcPr/>
                </a:tc>
                <a:tc>
                  <a:txBody>
                    <a:bodyPr/>
                    <a:lstStyle/>
                    <a:p>
                      <a:r>
                        <a:rPr lang="en-US" sz="1200" dirty="0"/>
                        <a:t>WHS</a:t>
                      </a:r>
                    </a:p>
                  </a:txBody>
                  <a:tcPr/>
                </a:tc>
                <a:tc>
                  <a:txBody>
                    <a:bodyPr/>
                    <a:lstStyle/>
                    <a:p>
                      <a:endParaRPr lang="en-US" sz="1200" dirty="0"/>
                    </a:p>
                  </a:txBody>
                  <a:tcPr/>
                </a:tc>
                <a:tc>
                  <a:txBody>
                    <a:bodyPr/>
                    <a:lstStyle/>
                    <a:p>
                      <a:r>
                        <a:rPr lang="en-US" sz="1200" dirty="0"/>
                        <a:t>130,557</a:t>
                      </a:r>
                    </a:p>
                  </a:txBody>
                  <a:tcPr/>
                </a:tc>
                <a:tc>
                  <a:txBody>
                    <a:bodyPr/>
                    <a:lstStyle/>
                    <a:p>
                      <a:endParaRPr lang="en-US" sz="1200" dirty="0"/>
                    </a:p>
                  </a:txBody>
                  <a:tcPr/>
                </a:tc>
                <a:tc>
                  <a:txBody>
                    <a:bodyPr/>
                    <a:lstStyle/>
                    <a:p>
                      <a:r>
                        <a:rPr lang="en-US" sz="1200" dirty="0"/>
                        <a:t>2021</a:t>
                      </a:r>
                    </a:p>
                  </a:txBody>
                  <a:tcPr/>
                </a:tc>
                <a:tc>
                  <a:txBody>
                    <a:bodyPr/>
                    <a:lstStyle/>
                    <a:p>
                      <a:r>
                        <a:rPr lang="en-US" sz="1200" dirty="0"/>
                        <a:t>15,000</a:t>
                      </a:r>
                    </a:p>
                  </a:txBody>
                  <a:tcPr/>
                </a:tc>
                <a:extLst>
                  <a:ext uri="{0D108BD9-81ED-4DB2-BD59-A6C34878D82A}">
                    <a16:rowId xmlns:a16="http://schemas.microsoft.com/office/drawing/2014/main" val="10011"/>
                  </a:ext>
                </a:extLst>
              </a:tr>
              <a:tr h="233223">
                <a:tc>
                  <a:txBody>
                    <a:bodyPr/>
                    <a:lstStyle/>
                    <a:p>
                      <a:r>
                        <a:rPr lang="en-US" sz="1200" dirty="0"/>
                        <a:t>Mini 1</a:t>
                      </a:r>
                    </a:p>
                  </a:txBody>
                  <a:tcPr/>
                </a:tc>
                <a:tc>
                  <a:txBody>
                    <a:bodyPr/>
                    <a:lstStyle/>
                    <a:p>
                      <a:r>
                        <a:rPr lang="en-US" sz="1200" dirty="0"/>
                        <a:t>2007</a:t>
                      </a:r>
                    </a:p>
                  </a:txBody>
                  <a:tcPr/>
                </a:tc>
                <a:tc>
                  <a:txBody>
                    <a:bodyPr/>
                    <a:lstStyle/>
                    <a:p>
                      <a:r>
                        <a:rPr lang="en-US" sz="1200" dirty="0"/>
                        <a:t>Dodge</a:t>
                      </a:r>
                    </a:p>
                  </a:txBody>
                  <a:tcPr/>
                </a:tc>
                <a:tc>
                  <a:txBody>
                    <a:bodyPr/>
                    <a:lstStyle/>
                    <a:p>
                      <a:r>
                        <a:rPr lang="en-US" sz="1200" dirty="0"/>
                        <a:t>Caravan </a:t>
                      </a:r>
                    </a:p>
                  </a:txBody>
                  <a:tcPr/>
                </a:tc>
                <a:tc>
                  <a:txBody>
                    <a:bodyPr/>
                    <a:lstStyle/>
                    <a:p>
                      <a:r>
                        <a:rPr lang="en-US" sz="1200" dirty="0"/>
                        <a:t>WHS</a:t>
                      </a:r>
                    </a:p>
                  </a:txBody>
                  <a:tcPr/>
                </a:tc>
                <a:tc>
                  <a:txBody>
                    <a:bodyPr/>
                    <a:lstStyle/>
                    <a:p>
                      <a:r>
                        <a:rPr lang="en-US" sz="1200" dirty="0"/>
                        <a:t>Bl/Gr</a:t>
                      </a:r>
                    </a:p>
                  </a:txBody>
                  <a:tcPr/>
                </a:tc>
                <a:tc>
                  <a:txBody>
                    <a:bodyPr/>
                    <a:lstStyle/>
                    <a:p>
                      <a:r>
                        <a:rPr lang="en-US" sz="1200" dirty="0"/>
                        <a:t>96,116</a:t>
                      </a:r>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012"/>
                  </a:ext>
                </a:extLst>
              </a:tr>
              <a:tr h="396479">
                <a:tc>
                  <a:txBody>
                    <a:bodyPr/>
                    <a:lstStyle/>
                    <a:p>
                      <a:r>
                        <a:rPr lang="en-US" sz="1200" dirty="0"/>
                        <a:t>Mini 2</a:t>
                      </a:r>
                    </a:p>
                  </a:txBody>
                  <a:tcPr/>
                </a:tc>
                <a:tc>
                  <a:txBody>
                    <a:bodyPr/>
                    <a:lstStyle/>
                    <a:p>
                      <a:r>
                        <a:rPr lang="en-US" sz="1200" dirty="0"/>
                        <a:t>2006</a:t>
                      </a:r>
                    </a:p>
                  </a:txBody>
                  <a:tcPr/>
                </a:tc>
                <a:tc>
                  <a:txBody>
                    <a:bodyPr/>
                    <a:lstStyle/>
                    <a:p>
                      <a:r>
                        <a:rPr lang="en-US" sz="1200" dirty="0"/>
                        <a:t>Dodge</a:t>
                      </a:r>
                    </a:p>
                  </a:txBody>
                  <a:tcPr/>
                </a:tc>
                <a:tc>
                  <a:txBody>
                    <a:bodyPr/>
                    <a:lstStyle/>
                    <a:p>
                      <a:r>
                        <a:rPr lang="en-US" sz="1200" dirty="0"/>
                        <a:t>Caravan </a:t>
                      </a:r>
                    </a:p>
                  </a:txBody>
                  <a:tcPr/>
                </a:tc>
                <a:tc>
                  <a:txBody>
                    <a:bodyPr/>
                    <a:lstStyle/>
                    <a:p>
                      <a:r>
                        <a:rPr lang="en-US" sz="1200" dirty="0"/>
                        <a:t>WHS</a:t>
                      </a:r>
                    </a:p>
                  </a:txBody>
                  <a:tcPr/>
                </a:tc>
                <a:tc>
                  <a:txBody>
                    <a:bodyPr/>
                    <a:lstStyle/>
                    <a:p>
                      <a:r>
                        <a:rPr lang="en-US" sz="1200" dirty="0"/>
                        <a:t>Lt Blue</a:t>
                      </a:r>
                    </a:p>
                  </a:txBody>
                  <a:tcPr/>
                </a:tc>
                <a:tc>
                  <a:txBody>
                    <a:bodyPr/>
                    <a:lstStyle/>
                    <a:p>
                      <a:r>
                        <a:rPr lang="en-US" sz="1200" dirty="0"/>
                        <a:t>113426</a:t>
                      </a:r>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7671844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7000" b="-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65307" y="178513"/>
            <a:ext cx="10515600" cy="1325563"/>
          </a:xfrm>
        </p:spPr>
        <p:txBody>
          <a:bodyPr/>
          <a:lstStyle/>
          <a:p>
            <a:r>
              <a:rPr lang="en-US" sz="3600" dirty="0"/>
              <a:t>District Summary</a:t>
            </a:r>
            <a:br>
              <a:rPr lang="en-US" dirty="0"/>
            </a:br>
            <a:r>
              <a:rPr lang="en-US" sz="2800" i="1" dirty="0"/>
              <a:t>120 Month Plan</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598654729"/>
              </p:ext>
            </p:extLst>
          </p:nvPr>
        </p:nvGraphicFramePr>
        <p:xfrm>
          <a:off x="465307" y="2364763"/>
          <a:ext cx="11036068" cy="2821882"/>
        </p:xfrm>
        <a:graphic>
          <a:graphicData uri="http://schemas.openxmlformats.org/drawingml/2006/table">
            <a:tbl>
              <a:tblPr firstRow="1" bandRow="1">
                <a:tableStyleId>{5C22544A-7EE6-4342-B048-85BDC9FD1C3A}</a:tableStyleId>
              </a:tblPr>
              <a:tblGrid>
                <a:gridCol w="1605199">
                  <a:extLst>
                    <a:ext uri="{9D8B030D-6E8A-4147-A177-3AD203B41FA5}">
                      <a16:colId xmlns:a16="http://schemas.microsoft.com/office/drawing/2014/main" val="20000"/>
                    </a:ext>
                  </a:extLst>
                </a:gridCol>
                <a:gridCol w="926959">
                  <a:extLst>
                    <a:ext uri="{9D8B030D-6E8A-4147-A177-3AD203B41FA5}">
                      <a16:colId xmlns:a16="http://schemas.microsoft.com/office/drawing/2014/main" val="20001"/>
                    </a:ext>
                  </a:extLst>
                </a:gridCol>
                <a:gridCol w="871698">
                  <a:extLst>
                    <a:ext uri="{9D8B030D-6E8A-4147-A177-3AD203B41FA5}">
                      <a16:colId xmlns:a16="http://schemas.microsoft.com/office/drawing/2014/main" val="20002"/>
                    </a:ext>
                  </a:extLst>
                </a:gridCol>
                <a:gridCol w="854444">
                  <a:extLst>
                    <a:ext uri="{9D8B030D-6E8A-4147-A177-3AD203B41FA5}">
                      <a16:colId xmlns:a16="http://schemas.microsoft.com/office/drawing/2014/main" val="20003"/>
                    </a:ext>
                  </a:extLst>
                </a:gridCol>
                <a:gridCol w="878993">
                  <a:extLst>
                    <a:ext uri="{9D8B030D-6E8A-4147-A177-3AD203B41FA5}">
                      <a16:colId xmlns:a16="http://schemas.microsoft.com/office/drawing/2014/main" val="20004"/>
                    </a:ext>
                  </a:extLst>
                </a:gridCol>
                <a:gridCol w="902817">
                  <a:extLst>
                    <a:ext uri="{9D8B030D-6E8A-4147-A177-3AD203B41FA5}">
                      <a16:colId xmlns:a16="http://schemas.microsoft.com/office/drawing/2014/main" val="20005"/>
                    </a:ext>
                  </a:extLst>
                </a:gridCol>
                <a:gridCol w="1062398">
                  <a:extLst>
                    <a:ext uri="{9D8B030D-6E8A-4147-A177-3AD203B41FA5}">
                      <a16:colId xmlns:a16="http://schemas.microsoft.com/office/drawing/2014/main" val="20006"/>
                    </a:ext>
                  </a:extLst>
                </a:gridCol>
                <a:gridCol w="867632">
                  <a:extLst>
                    <a:ext uri="{9D8B030D-6E8A-4147-A177-3AD203B41FA5}">
                      <a16:colId xmlns:a16="http://schemas.microsoft.com/office/drawing/2014/main" val="20007"/>
                    </a:ext>
                  </a:extLst>
                </a:gridCol>
                <a:gridCol w="931395">
                  <a:extLst>
                    <a:ext uri="{9D8B030D-6E8A-4147-A177-3AD203B41FA5}">
                      <a16:colId xmlns:a16="http://schemas.microsoft.com/office/drawing/2014/main" val="20008"/>
                    </a:ext>
                  </a:extLst>
                </a:gridCol>
                <a:gridCol w="678231">
                  <a:extLst>
                    <a:ext uri="{9D8B030D-6E8A-4147-A177-3AD203B41FA5}">
                      <a16:colId xmlns:a16="http://schemas.microsoft.com/office/drawing/2014/main" val="20009"/>
                    </a:ext>
                  </a:extLst>
                </a:gridCol>
                <a:gridCol w="728151">
                  <a:extLst>
                    <a:ext uri="{9D8B030D-6E8A-4147-A177-3AD203B41FA5}">
                      <a16:colId xmlns:a16="http://schemas.microsoft.com/office/drawing/2014/main" val="20010"/>
                    </a:ext>
                  </a:extLst>
                </a:gridCol>
                <a:gridCol w="728151">
                  <a:extLst>
                    <a:ext uri="{9D8B030D-6E8A-4147-A177-3AD203B41FA5}">
                      <a16:colId xmlns:a16="http://schemas.microsoft.com/office/drawing/2014/main" val="4020191092"/>
                    </a:ext>
                  </a:extLst>
                </a:gridCol>
              </a:tblGrid>
              <a:tr h="459120">
                <a:tc>
                  <a:txBody>
                    <a:bodyPr/>
                    <a:lstStyle/>
                    <a:p>
                      <a:endParaRPr lang="en-US" sz="1400" dirty="0">
                        <a:latin typeface="+mj-lt"/>
                      </a:endParaRPr>
                    </a:p>
                  </a:txBody>
                  <a:tcPr/>
                </a:tc>
                <a:tc>
                  <a:txBody>
                    <a:bodyPr/>
                    <a:lstStyle/>
                    <a:p>
                      <a:r>
                        <a:rPr lang="en-US" sz="1400" dirty="0">
                          <a:latin typeface="+mj-lt"/>
                        </a:rPr>
                        <a:t>2021</a:t>
                      </a:r>
                    </a:p>
                  </a:txBody>
                  <a:tcPr/>
                </a:tc>
                <a:tc>
                  <a:txBody>
                    <a:bodyPr/>
                    <a:lstStyle/>
                    <a:p>
                      <a:r>
                        <a:rPr lang="en-US" sz="1400" dirty="0">
                          <a:latin typeface="+mj-lt"/>
                        </a:rPr>
                        <a:t>2022 </a:t>
                      </a:r>
                    </a:p>
                  </a:txBody>
                  <a:tcPr/>
                </a:tc>
                <a:tc>
                  <a:txBody>
                    <a:bodyPr/>
                    <a:lstStyle/>
                    <a:p>
                      <a:r>
                        <a:rPr lang="en-US" sz="1400" dirty="0">
                          <a:latin typeface="+mj-lt"/>
                        </a:rPr>
                        <a:t>2023</a:t>
                      </a:r>
                    </a:p>
                  </a:txBody>
                  <a:tcPr/>
                </a:tc>
                <a:tc>
                  <a:txBody>
                    <a:bodyPr/>
                    <a:lstStyle/>
                    <a:p>
                      <a:r>
                        <a:rPr lang="en-US" sz="1400" dirty="0">
                          <a:latin typeface="+mj-lt"/>
                        </a:rPr>
                        <a:t>2024</a:t>
                      </a:r>
                    </a:p>
                  </a:txBody>
                  <a:tcPr/>
                </a:tc>
                <a:tc>
                  <a:txBody>
                    <a:bodyPr/>
                    <a:lstStyle/>
                    <a:p>
                      <a:r>
                        <a:rPr lang="en-US" sz="1400" dirty="0">
                          <a:latin typeface="+mj-lt"/>
                        </a:rPr>
                        <a:t>2025</a:t>
                      </a:r>
                    </a:p>
                  </a:txBody>
                  <a:tcPr/>
                </a:tc>
                <a:tc>
                  <a:txBody>
                    <a:bodyPr/>
                    <a:lstStyle/>
                    <a:p>
                      <a:r>
                        <a:rPr lang="en-US" sz="1400" dirty="0">
                          <a:latin typeface="+mj-lt"/>
                        </a:rPr>
                        <a:t>2026</a:t>
                      </a:r>
                    </a:p>
                  </a:txBody>
                  <a:tcPr/>
                </a:tc>
                <a:tc>
                  <a:txBody>
                    <a:bodyPr/>
                    <a:lstStyle/>
                    <a:p>
                      <a:r>
                        <a:rPr lang="en-US" sz="1400" dirty="0">
                          <a:latin typeface="+mj-lt"/>
                        </a:rPr>
                        <a:t>2027</a:t>
                      </a:r>
                    </a:p>
                  </a:txBody>
                  <a:tcPr/>
                </a:tc>
                <a:tc>
                  <a:txBody>
                    <a:bodyPr/>
                    <a:lstStyle/>
                    <a:p>
                      <a:r>
                        <a:rPr lang="en-US" sz="1400" dirty="0">
                          <a:latin typeface="+mj-lt"/>
                        </a:rPr>
                        <a:t>2028</a:t>
                      </a:r>
                    </a:p>
                  </a:txBody>
                  <a:tcPr/>
                </a:tc>
                <a:tc>
                  <a:txBody>
                    <a:bodyPr/>
                    <a:lstStyle/>
                    <a:p>
                      <a:r>
                        <a:rPr lang="en-US" sz="1400" dirty="0">
                          <a:latin typeface="+mj-lt"/>
                        </a:rPr>
                        <a:t>2029</a:t>
                      </a:r>
                    </a:p>
                  </a:txBody>
                  <a:tcPr/>
                </a:tc>
                <a:tc>
                  <a:txBody>
                    <a:bodyPr/>
                    <a:lstStyle/>
                    <a:p>
                      <a:r>
                        <a:rPr lang="en-US" sz="1400" dirty="0">
                          <a:latin typeface="+mj-lt"/>
                        </a:rPr>
                        <a:t>2030</a:t>
                      </a:r>
                    </a:p>
                  </a:txBody>
                  <a:tcPr/>
                </a:tc>
                <a:tc>
                  <a:txBody>
                    <a:bodyPr/>
                    <a:lstStyle/>
                    <a:p>
                      <a:r>
                        <a:rPr lang="en-US" sz="1400" dirty="0">
                          <a:latin typeface="+mj-lt"/>
                        </a:rPr>
                        <a:t>2031</a:t>
                      </a:r>
                    </a:p>
                  </a:txBody>
                  <a:tcPr/>
                </a:tc>
                <a:extLst>
                  <a:ext uri="{0D108BD9-81ED-4DB2-BD59-A6C34878D82A}">
                    <a16:rowId xmlns:a16="http://schemas.microsoft.com/office/drawing/2014/main" val="10000"/>
                  </a:ext>
                </a:extLst>
              </a:tr>
              <a:tr h="261698">
                <a:tc>
                  <a:txBody>
                    <a:bodyPr/>
                    <a:lstStyle/>
                    <a:p>
                      <a:r>
                        <a:rPr lang="en-US" sz="1400" dirty="0">
                          <a:latin typeface="+mj-lt"/>
                        </a:rPr>
                        <a:t>PIT house </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$12,500</a:t>
                      </a:r>
                    </a:p>
                  </a:txBody>
                  <a:tcPr/>
                </a:tc>
                <a:tc>
                  <a:txBody>
                    <a:bodyPr/>
                    <a:lstStyle/>
                    <a:p>
                      <a:r>
                        <a:rPr lang="en-US" sz="1400" dirty="0">
                          <a:latin typeface="+mj-lt"/>
                        </a:rPr>
                        <a:t>$12,500</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extLst>
                  <a:ext uri="{0D108BD9-81ED-4DB2-BD59-A6C34878D82A}">
                    <a16:rowId xmlns:a16="http://schemas.microsoft.com/office/drawing/2014/main" val="10001"/>
                  </a:ext>
                </a:extLst>
              </a:tr>
              <a:tr h="261698">
                <a:tc>
                  <a:txBody>
                    <a:bodyPr/>
                    <a:lstStyle/>
                    <a:p>
                      <a:r>
                        <a:rPr lang="en-US" sz="1400" dirty="0">
                          <a:latin typeface="+mj-lt"/>
                        </a:rPr>
                        <a:t>TEAM and</a:t>
                      </a:r>
                      <a:r>
                        <a:rPr lang="en-US" sz="1400" baseline="0" dirty="0">
                          <a:latin typeface="+mj-lt"/>
                        </a:rPr>
                        <a:t> BO Portables </a:t>
                      </a:r>
                      <a:endParaRPr lang="en-US" sz="1400" dirty="0">
                        <a:latin typeface="+mj-lt"/>
                      </a:endParaRP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$3,000</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extLst>
                  <a:ext uri="{0D108BD9-81ED-4DB2-BD59-A6C34878D82A}">
                    <a16:rowId xmlns:a16="http://schemas.microsoft.com/office/drawing/2014/main" val="10002"/>
                  </a:ext>
                </a:extLst>
              </a:tr>
              <a:tr h="261698">
                <a:tc>
                  <a:txBody>
                    <a:bodyPr/>
                    <a:lstStyle/>
                    <a:p>
                      <a:r>
                        <a:rPr lang="en-US" sz="1400" dirty="0">
                          <a:latin typeface="+mj-lt"/>
                        </a:rPr>
                        <a:t>Grounds Equipment </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$20,000</a:t>
                      </a:r>
                    </a:p>
                  </a:txBody>
                  <a:tcPr/>
                </a:tc>
                <a:tc>
                  <a:txBody>
                    <a:bodyPr/>
                    <a:lstStyle/>
                    <a:p>
                      <a:r>
                        <a:rPr lang="en-US" sz="1400" dirty="0">
                          <a:latin typeface="+mj-lt"/>
                        </a:rPr>
                        <a:t>$7,500</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extLst>
                  <a:ext uri="{0D108BD9-81ED-4DB2-BD59-A6C34878D82A}">
                    <a16:rowId xmlns:a16="http://schemas.microsoft.com/office/drawing/2014/main" val="10003"/>
                  </a:ext>
                </a:extLst>
              </a:tr>
              <a:tr h="503482">
                <a:tc>
                  <a:txBody>
                    <a:bodyPr/>
                    <a:lstStyle/>
                    <a:p>
                      <a:r>
                        <a:rPr lang="en-US" sz="1400" dirty="0">
                          <a:latin typeface="+mj-lt"/>
                        </a:rPr>
                        <a:t>Fleet Vehicles</a:t>
                      </a:r>
                      <a:r>
                        <a:rPr lang="en-US" sz="1400" baseline="0" dirty="0">
                          <a:latin typeface="+mj-lt"/>
                        </a:rPr>
                        <a:t> </a:t>
                      </a:r>
                      <a:endParaRPr lang="en-US" sz="1400" dirty="0">
                        <a:latin typeface="+mj-lt"/>
                      </a:endParaRPr>
                    </a:p>
                  </a:txBody>
                  <a:tcPr/>
                </a:tc>
                <a:tc>
                  <a:txBody>
                    <a:bodyPr/>
                    <a:lstStyle/>
                    <a:p>
                      <a:r>
                        <a:rPr lang="en-US" sz="1400" dirty="0">
                          <a:latin typeface="+mj-lt"/>
                        </a:rPr>
                        <a:t>$15,000</a:t>
                      </a:r>
                    </a:p>
                  </a:txBody>
                  <a:tcPr/>
                </a:tc>
                <a:tc>
                  <a:txBody>
                    <a:bodyPr/>
                    <a:lstStyle/>
                    <a:p>
                      <a:r>
                        <a:rPr lang="en-US" sz="1400" dirty="0">
                          <a:latin typeface="+mj-lt"/>
                        </a:rPr>
                        <a:t>$15,000</a:t>
                      </a:r>
                    </a:p>
                  </a:txBody>
                  <a:tcPr/>
                </a:tc>
                <a:tc>
                  <a:txBody>
                    <a:bodyPr/>
                    <a:lstStyle/>
                    <a:p>
                      <a:r>
                        <a:rPr lang="en-US" sz="1400" dirty="0">
                          <a:latin typeface="+mj-lt"/>
                        </a:rPr>
                        <a:t>-</a:t>
                      </a:r>
                    </a:p>
                  </a:txBody>
                  <a:tcPr/>
                </a:tc>
                <a:tc>
                  <a:txBody>
                    <a:bodyPr/>
                    <a:lstStyle/>
                    <a:p>
                      <a:r>
                        <a:rPr lang="en-US" sz="1400" dirty="0">
                          <a:solidFill>
                            <a:schemeClr val="tx1"/>
                          </a:solidFill>
                          <a:latin typeface="+mj-lt"/>
                        </a:rPr>
                        <a:t>-</a:t>
                      </a:r>
                    </a:p>
                  </a:txBody>
                  <a:tcPr/>
                </a:tc>
                <a:tc>
                  <a:txBody>
                    <a:bodyPr/>
                    <a:lstStyle/>
                    <a:p>
                      <a:r>
                        <a:rPr lang="en-US" sz="1400" dirty="0">
                          <a:latin typeface="+mj-lt"/>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$28,000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$28,000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$28,000</a:t>
                      </a:r>
                    </a:p>
                  </a:txBody>
                  <a:tcPr/>
                </a:tc>
                <a:tc>
                  <a:txBody>
                    <a:bodyPr/>
                    <a:lstStyle/>
                    <a:p>
                      <a:r>
                        <a:rPr lang="en-US" sz="1400" dirty="0">
                          <a:latin typeface="+mj-lt"/>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a:t>
                      </a:r>
                    </a:p>
                  </a:txBody>
                  <a:tcPr/>
                </a:tc>
                <a:extLst>
                  <a:ext uri="{0D108BD9-81ED-4DB2-BD59-A6C34878D82A}">
                    <a16:rowId xmlns:a16="http://schemas.microsoft.com/office/drawing/2014/main" val="10004"/>
                  </a:ext>
                </a:extLst>
              </a:tr>
              <a:tr h="351166">
                <a:tc>
                  <a:txBody>
                    <a:bodyPr/>
                    <a:lstStyle/>
                    <a:p>
                      <a:r>
                        <a:rPr lang="en-US" sz="1400" dirty="0">
                          <a:latin typeface="+mj-lt"/>
                        </a:rPr>
                        <a:t>Total</a:t>
                      </a:r>
                    </a:p>
                  </a:txBody>
                  <a:tcPr/>
                </a:tc>
                <a:tc>
                  <a:txBody>
                    <a:bodyPr/>
                    <a:lstStyle/>
                    <a:p>
                      <a:r>
                        <a:rPr lang="en-US" sz="1400" dirty="0">
                          <a:latin typeface="+mj-lt"/>
                        </a:rPr>
                        <a:t>$15,000</a:t>
                      </a:r>
                    </a:p>
                  </a:txBody>
                  <a:tcPr/>
                </a:tc>
                <a:tc>
                  <a:txBody>
                    <a:bodyPr/>
                    <a:lstStyle/>
                    <a:p>
                      <a:r>
                        <a:rPr lang="en-US" sz="1400" dirty="0">
                          <a:latin typeface="+mj-lt"/>
                        </a:rPr>
                        <a:t>$15,000</a:t>
                      </a:r>
                    </a:p>
                  </a:txBody>
                  <a:tcPr/>
                </a:tc>
                <a:tc>
                  <a:txBody>
                    <a:bodyPr/>
                    <a:lstStyle/>
                    <a:p>
                      <a:r>
                        <a:rPr lang="en-US" sz="1400" dirty="0">
                          <a:latin typeface="+mj-lt"/>
                        </a:rPr>
                        <a:t>$12,500</a:t>
                      </a:r>
                    </a:p>
                  </a:txBody>
                  <a:tcPr/>
                </a:tc>
                <a:tc>
                  <a:txBody>
                    <a:bodyPr/>
                    <a:lstStyle/>
                    <a:p>
                      <a:r>
                        <a:rPr lang="en-US" sz="1400" dirty="0">
                          <a:solidFill>
                            <a:schemeClr val="tx1"/>
                          </a:solidFill>
                          <a:latin typeface="+mj-lt"/>
                        </a:rPr>
                        <a:t>$12,500</a:t>
                      </a:r>
                    </a:p>
                  </a:txBody>
                  <a:tcPr/>
                </a:tc>
                <a:tc>
                  <a:txBody>
                    <a:bodyPr/>
                    <a:lstStyle/>
                    <a:p>
                      <a:r>
                        <a:rPr lang="en-US" sz="1400" dirty="0">
                          <a:latin typeface="+mj-lt"/>
                        </a:rPr>
                        <a:t>$23,000</a:t>
                      </a:r>
                    </a:p>
                  </a:txBody>
                  <a:tcPr/>
                </a:tc>
                <a:tc>
                  <a:txBody>
                    <a:bodyPr/>
                    <a:lstStyle/>
                    <a:p>
                      <a:r>
                        <a:rPr lang="en-US" sz="1400" dirty="0">
                          <a:latin typeface="+mj-lt"/>
                        </a:rPr>
                        <a:t>$35,500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$28,000</a:t>
                      </a:r>
                    </a:p>
                    <a:p>
                      <a:endParaRPr lang="en-US" sz="14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j-lt"/>
                        </a:rPr>
                        <a:t>$28,000</a:t>
                      </a:r>
                    </a:p>
                    <a:p>
                      <a:endParaRPr lang="en-US" sz="1400" dirty="0">
                        <a:latin typeface="+mj-lt"/>
                      </a:endParaRPr>
                    </a:p>
                  </a:txBody>
                  <a:tcPr/>
                </a:tc>
                <a:tc>
                  <a:txBody>
                    <a:bodyPr/>
                    <a:lstStyle/>
                    <a:p>
                      <a:r>
                        <a:rPr lang="en-US" sz="1400" dirty="0">
                          <a:latin typeface="+mj-lt"/>
                        </a:rPr>
                        <a:t>-</a:t>
                      </a:r>
                    </a:p>
                  </a:txBody>
                  <a:tcPr/>
                </a:tc>
                <a:tc>
                  <a:txBody>
                    <a:bodyPr/>
                    <a:lstStyle/>
                    <a:p>
                      <a:r>
                        <a:rPr lang="en-US" sz="1400" dirty="0">
                          <a:latin typeface="+mj-lt"/>
                        </a:rPr>
                        <a:t>-</a:t>
                      </a:r>
                    </a:p>
                  </a:txBody>
                  <a:tcPr/>
                </a:tc>
                <a:tc>
                  <a:txBody>
                    <a:bodyPr/>
                    <a:lstStyle/>
                    <a:p>
                      <a:r>
                        <a:rPr lang="en-US" sz="1400" dirty="0">
                          <a:latin typeface="+mj-lt"/>
                        </a:rPr>
                        <a:t>-</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993169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6000"/>
            <a:lum/>
          </a:blip>
          <a:srcRect/>
          <a:stretch>
            <a:fillRect t="-17000" b="-17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94978" y="438490"/>
            <a:ext cx="10515600" cy="587969"/>
          </a:xfrm>
        </p:spPr>
        <p:txBody>
          <a:bodyPr>
            <a:normAutofit fontScale="90000"/>
          </a:bodyPr>
          <a:lstStyle/>
          <a:p>
            <a:r>
              <a:rPr lang="en-US" sz="4000" dirty="0"/>
              <a:t>District Summary</a:t>
            </a:r>
            <a:br>
              <a:rPr lang="en-US" sz="4000" dirty="0"/>
            </a:br>
            <a:r>
              <a:rPr lang="en-US" sz="4000" dirty="0"/>
              <a:t> </a:t>
            </a:r>
            <a:r>
              <a:rPr lang="en-US" sz="2800" i="1" dirty="0"/>
              <a:t>120 Month Plan</a:t>
            </a:r>
          </a:p>
        </p:txBody>
      </p:sp>
      <p:graphicFrame>
        <p:nvGraphicFramePr>
          <p:cNvPr id="9" name="Table 8">
            <a:extLst>
              <a:ext uri="{FF2B5EF4-FFF2-40B4-BE49-F238E27FC236}">
                <a16:creationId xmlns:a16="http://schemas.microsoft.com/office/drawing/2014/main" id="{B932C18A-36F5-4FEE-A033-DFBA108B2318}"/>
              </a:ext>
            </a:extLst>
          </p:cNvPr>
          <p:cNvGraphicFramePr>
            <a:graphicFrameLocks noGrp="1"/>
          </p:cNvGraphicFramePr>
          <p:nvPr>
            <p:extLst>
              <p:ext uri="{D42A27DB-BD31-4B8C-83A1-F6EECF244321}">
                <p14:modId xmlns:p14="http://schemas.microsoft.com/office/powerpoint/2010/main" val="3928336644"/>
              </p:ext>
            </p:extLst>
          </p:nvPr>
        </p:nvGraphicFramePr>
        <p:xfrm>
          <a:off x="860612" y="1801905"/>
          <a:ext cx="10596282" cy="3720353"/>
        </p:xfrm>
        <a:graphic>
          <a:graphicData uri="http://schemas.openxmlformats.org/drawingml/2006/table">
            <a:tbl>
              <a:tblPr/>
              <a:tblGrid>
                <a:gridCol w="1357465">
                  <a:extLst>
                    <a:ext uri="{9D8B030D-6E8A-4147-A177-3AD203B41FA5}">
                      <a16:colId xmlns:a16="http://schemas.microsoft.com/office/drawing/2014/main" val="3079738543"/>
                    </a:ext>
                  </a:extLst>
                </a:gridCol>
                <a:gridCol w="761310">
                  <a:extLst>
                    <a:ext uri="{9D8B030D-6E8A-4147-A177-3AD203B41FA5}">
                      <a16:colId xmlns:a16="http://schemas.microsoft.com/office/drawing/2014/main" val="2180024248"/>
                    </a:ext>
                  </a:extLst>
                </a:gridCol>
                <a:gridCol w="761310">
                  <a:extLst>
                    <a:ext uri="{9D8B030D-6E8A-4147-A177-3AD203B41FA5}">
                      <a16:colId xmlns:a16="http://schemas.microsoft.com/office/drawing/2014/main" val="4146491673"/>
                    </a:ext>
                  </a:extLst>
                </a:gridCol>
                <a:gridCol w="761310">
                  <a:extLst>
                    <a:ext uri="{9D8B030D-6E8A-4147-A177-3AD203B41FA5}">
                      <a16:colId xmlns:a16="http://schemas.microsoft.com/office/drawing/2014/main" val="2295831014"/>
                    </a:ext>
                  </a:extLst>
                </a:gridCol>
                <a:gridCol w="761310">
                  <a:extLst>
                    <a:ext uri="{9D8B030D-6E8A-4147-A177-3AD203B41FA5}">
                      <a16:colId xmlns:a16="http://schemas.microsoft.com/office/drawing/2014/main" val="957416986"/>
                    </a:ext>
                  </a:extLst>
                </a:gridCol>
                <a:gridCol w="761310">
                  <a:extLst>
                    <a:ext uri="{9D8B030D-6E8A-4147-A177-3AD203B41FA5}">
                      <a16:colId xmlns:a16="http://schemas.microsoft.com/office/drawing/2014/main" val="1589008842"/>
                    </a:ext>
                  </a:extLst>
                </a:gridCol>
                <a:gridCol w="761310">
                  <a:extLst>
                    <a:ext uri="{9D8B030D-6E8A-4147-A177-3AD203B41FA5}">
                      <a16:colId xmlns:a16="http://schemas.microsoft.com/office/drawing/2014/main" val="2256356042"/>
                    </a:ext>
                  </a:extLst>
                </a:gridCol>
                <a:gridCol w="761310">
                  <a:extLst>
                    <a:ext uri="{9D8B030D-6E8A-4147-A177-3AD203B41FA5}">
                      <a16:colId xmlns:a16="http://schemas.microsoft.com/office/drawing/2014/main" val="4262080769"/>
                    </a:ext>
                  </a:extLst>
                </a:gridCol>
                <a:gridCol w="761310">
                  <a:extLst>
                    <a:ext uri="{9D8B030D-6E8A-4147-A177-3AD203B41FA5}">
                      <a16:colId xmlns:a16="http://schemas.microsoft.com/office/drawing/2014/main" val="3614639009"/>
                    </a:ext>
                  </a:extLst>
                </a:gridCol>
                <a:gridCol w="761310">
                  <a:extLst>
                    <a:ext uri="{9D8B030D-6E8A-4147-A177-3AD203B41FA5}">
                      <a16:colId xmlns:a16="http://schemas.microsoft.com/office/drawing/2014/main" val="378248329"/>
                    </a:ext>
                  </a:extLst>
                </a:gridCol>
                <a:gridCol w="761310">
                  <a:extLst>
                    <a:ext uri="{9D8B030D-6E8A-4147-A177-3AD203B41FA5}">
                      <a16:colId xmlns:a16="http://schemas.microsoft.com/office/drawing/2014/main" val="2486034716"/>
                    </a:ext>
                  </a:extLst>
                </a:gridCol>
                <a:gridCol w="761310">
                  <a:extLst>
                    <a:ext uri="{9D8B030D-6E8A-4147-A177-3AD203B41FA5}">
                      <a16:colId xmlns:a16="http://schemas.microsoft.com/office/drawing/2014/main" val="1191873437"/>
                    </a:ext>
                  </a:extLst>
                </a:gridCol>
                <a:gridCol w="864407">
                  <a:extLst>
                    <a:ext uri="{9D8B030D-6E8A-4147-A177-3AD203B41FA5}">
                      <a16:colId xmlns:a16="http://schemas.microsoft.com/office/drawing/2014/main" val="1871620981"/>
                    </a:ext>
                  </a:extLst>
                </a:gridCol>
              </a:tblGrid>
              <a:tr h="327497">
                <a:tc>
                  <a:txBody>
                    <a:bodyPr/>
                    <a:lstStyle/>
                    <a:p>
                      <a:pPr algn="l" fontAlgn="b"/>
                      <a:endParaRPr lang="en-US" sz="1400" b="0" i="0" u="none" strike="noStrike" dirty="0">
                        <a:solidFill>
                          <a:srgbClr val="000000"/>
                        </a:solidFill>
                        <a:effectLst/>
                        <a:latin typeface="+mj-lt"/>
                      </a:endParaRPr>
                    </a:p>
                  </a:txBody>
                  <a:tcPr marL="7137" marR="7137" marT="7137" marB="0" anchor="b">
                    <a:lnL>
                      <a:noFill/>
                    </a:lnL>
                    <a:lnR>
                      <a:noFill/>
                    </a:lnR>
                    <a:lnT>
                      <a:noFill/>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r" fontAlgn="b"/>
                      <a:r>
                        <a:rPr lang="en-US" sz="1400" b="0" i="0" u="none" strike="noStrike" dirty="0">
                          <a:solidFill>
                            <a:srgbClr val="000000"/>
                          </a:solidFill>
                          <a:effectLst/>
                          <a:latin typeface="+mj-lt"/>
                        </a:rPr>
                        <a:t>2021</a:t>
                      </a:r>
                    </a:p>
                  </a:txBody>
                  <a:tcPr marL="7137" marR="7137" marT="7137" marB="0" anchor="b">
                    <a:lnL>
                      <a:noFill/>
                    </a:lnL>
                    <a:lnR>
                      <a:noFill/>
                    </a:lnR>
                    <a:lnT>
                      <a:noFill/>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r" fontAlgn="b"/>
                      <a:r>
                        <a:rPr lang="en-US" sz="1400" b="0" i="0" u="none" strike="noStrike" dirty="0">
                          <a:solidFill>
                            <a:srgbClr val="000000"/>
                          </a:solidFill>
                          <a:effectLst/>
                          <a:latin typeface="+mj-lt"/>
                        </a:rPr>
                        <a:t>2022</a:t>
                      </a:r>
                    </a:p>
                  </a:txBody>
                  <a:tcPr marL="7137" marR="7137" marT="7137" marB="0" anchor="b">
                    <a:lnL>
                      <a:noFill/>
                    </a:lnL>
                    <a:lnR>
                      <a:noFill/>
                    </a:lnR>
                    <a:lnT>
                      <a:noFill/>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r" fontAlgn="b"/>
                      <a:r>
                        <a:rPr lang="en-US" sz="1400" b="0" i="0" u="none" strike="noStrike" dirty="0">
                          <a:solidFill>
                            <a:srgbClr val="000000"/>
                          </a:solidFill>
                          <a:effectLst/>
                          <a:latin typeface="+mj-lt"/>
                        </a:rPr>
                        <a:t>2023</a:t>
                      </a:r>
                    </a:p>
                  </a:txBody>
                  <a:tcPr marL="7137" marR="7137" marT="7137" marB="0" anchor="b">
                    <a:lnL>
                      <a:noFill/>
                    </a:lnL>
                    <a:lnR>
                      <a:noFill/>
                    </a:lnR>
                    <a:lnT>
                      <a:noFill/>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r" fontAlgn="b"/>
                      <a:r>
                        <a:rPr lang="en-US" sz="1400" b="0" i="0" u="none" strike="noStrike" dirty="0">
                          <a:solidFill>
                            <a:srgbClr val="000000"/>
                          </a:solidFill>
                          <a:effectLst/>
                          <a:latin typeface="+mj-lt"/>
                        </a:rPr>
                        <a:t>2024</a:t>
                      </a:r>
                    </a:p>
                  </a:txBody>
                  <a:tcPr marL="7137" marR="7137" marT="7137" marB="0" anchor="b">
                    <a:lnL>
                      <a:noFill/>
                    </a:lnL>
                    <a:lnR>
                      <a:noFill/>
                    </a:lnR>
                    <a:lnT>
                      <a:noFill/>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r" fontAlgn="b"/>
                      <a:r>
                        <a:rPr lang="en-US" sz="1400" b="0" i="0" u="none" strike="noStrike" dirty="0">
                          <a:solidFill>
                            <a:srgbClr val="000000"/>
                          </a:solidFill>
                          <a:effectLst/>
                          <a:latin typeface="+mj-lt"/>
                        </a:rPr>
                        <a:t>2025</a:t>
                      </a:r>
                    </a:p>
                  </a:txBody>
                  <a:tcPr marL="7137" marR="7137" marT="7137" marB="0" anchor="b">
                    <a:lnL>
                      <a:noFill/>
                    </a:lnL>
                    <a:lnR>
                      <a:noFill/>
                    </a:lnR>
                    <a:lnT>
                      <a:noFill/>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r" fontAlgn="b"/>
                      <a:r>
                        <a:rPr lang="en-US" sz="1400" b="0" i="0" u="none" strike="noStrike" dirty="0">
                          <a:solidFill>
                            <a:srgbClr val="000000"/>
                          </a:solidFill>
                          <a:effectLst/>
                          <a:latin typeface="+mj-lt"/>
                        </a:rPr>
                        <a:t>2026</a:t>
                      </a:r>
                    </a:p>
                  </a:txBody>
                  <a:tcPr marL="7137" marR="7137" marT="7137" marB="0" anchor="b">
                    <a:lnL>
                      <a:noFill/>
                    </a:lnL>
                    <a:lnR>
                      <a:noFill/>
                    </a:lnR>
                    <a:lnT>
                      <a:noFill/>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r" fontAlgn="b"/>
                      <a:r>
                        <a:rPr lang="en-US" sz="1400" b="0" i="0" u="none" strike="noStrike" dirty="0">
                          <a:solidFill>
                            <a:srgbClr val="000000"/>
                          </a:solidFill>
                          <a:effectLst/>
                          <a:latin typeface="+mj-lt"/>
                        </a:rPr>
                        <a:t>2027</a:t>
                      </a:r>
                    </a:p>
                  </a:txBody>
                  <a:tcPr marL="7137" marR="7137" marT="7137" marB="0" anchor="b">
                    <a:lnL>
                      <a:noFill/>
                    </a:lnL>
                    <a:lnR>
                      <a:noFill/>
                    </a:lnR>
                    <a:lnT>
                      <a:noFill/>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r" fontAlgn="b"/>
                      <a:r>
                        <a:rPr lang="en-US" sz="1400" b="0" i="0" u="none" strike="noStrike" dirty="0">
                          <a:solidFill>
                            <a:srgbClr val="000000"/>
                          </a:solidFill>
                          <a:effectLst/>
                          <a:latin typeface="+mj-lt"/>
                        </a:rPr>
                        <a:t>2028</a:t>
                      </a:r>
                    </a:p>
                  </a:txBody>
                  <a:tcPr marL="7137" marR="7137" marT="7137" marB="0" anchor="b">
                    <a:lnL>
                      <a:noFill/>
                    </a:lnL>
                    <a:lnR>
                      <a:noFill/>
                    </a:lnR>
                    <a:lnT>
                      <a:noFill/>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r" fontAlgn="b"/>
                      <a:r>
                        <a:rPr lang="en-US" sz="1400" b="0" i="0" u="none" strike="noStrike" dirty="0">
                          <a:solidFill>
                            <a:srgbClr val="000000"/>
                          </a:solidFill>
                          <a:effectLst/>
                          <a:latin typeface="+mj-lt"/>
                        </a:rPr>
                        <a:t>2029</a:t>
                      </a:r>
                    </a:p>
                  </a:txBody>
                  <a:tcPr marL="7137" marR="7137" marT="7137" marB="0" anchor="b">
                    <a:lnL>
                      <a:noFill/>
                    </a:lnL>
                    <a:lnR>
                      <a:noFill/>
                    </a:lnR>
                    <a:lnT>
                      <a:noFill/>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r" fontAlgn="b"/>
                      <a:r>
                        <a:rPr lang="en-US" sz="1400" b="0" i="0" u="none" strike="noStrike" dirty="0">
                          <a:solidFill>
                            <a:srgbClr val="000000"/>
                          </a:solidFill>
                          <a:effectLst/>
                          <a:latin typeface="+mj-lt"/>
                        </a:rPr>
                        <a:t>2030</a:t>
                      </a:r>
                    </a:p>
                  </a:txBody>
                  <a:tcPr marL="7137" marR="7137" marT="7137" marB="0" anchor="b">
                    <a:lnL>
                      <a:noFill/>
                    </a:lnL>
                    <a:lnR>
                      <a:noFill/>
                    </a:lnR>
                    <a:lnT>
                      <a:noFill/>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r" fontAlgn="b"/>
                      <a:r>
                        <a:rPr lang="en-US" sz="1400" b="0" i="0" u="none" strike="noStrike" dirty="0">
                          <a:solidFill>
                            <a:srgbClr val="000000"/>
                          </a:solidFill>
                          <a:effectLst/>
                          <a:latin typeface="+mj-lt"/>
                        </a:rPr>
                        <a:t>2031</a:t>
                      </a:r>
                    </a:p>
                  </a:txBody>
                  <a:tcPr marL="7137" marR="7137" marT="7137" marB="0" anchor="b">
                    <a:lnL>
                      <a:noFill/>
                    </a:lnL>
                    <a:lnR>
                      <a:noFill/>
                    </a:lnR>
                    <a:lnT>
                      <a:noFill/>
                    </a:lnT>
                    <a:lnB w="12700" cap="flat" cmpd="sng" algn="ctr">
                      <a:solidFill>
                        <a:srgbClr val="FFFFFF"/>
                      </a:solidFill>
                      <a:prstDash val="solid"/>
                      <a:round/>
                      <a:headEnd type="none" w="med" len="med"/>
                      <a:tailEnd type="none" w="med" len="med"/>
                    </a:lnB>
                    <a:solidFill>
                      <a:schemeClr val="bg1">
                        <a:lumMod val="75000"/>
                      </a:schemeClr>
                    </a:solidFill>
                  </a:tcPr>
                </a:tc>
                <a:tc>
                  <a:txBody>
                    <a:bodyPr/>
                    <a:lstStyle/>
                    <a:p>
                      <a:pPr algn="l" fontAlgn="b"/>
                      <a:r>
                        <a:rPr lang="en-US" sz="1400" b="0" i="0" u="none" strike="noStrike" dirty="0">
                          <a:solidFill>
                            <a:srgbClr val="000000"/>
                          </a:solidFill>
                          <a:effectLst/>
                          <a:latin typeface="+mj-lt"/>
                        </a:rPr>
                        <a:t>Total</a:t>
                      </a:r>
                    </a:p>
                  </a:txBody>
                  <a:tcPr marL="7137" marR="7137" marT="7137" marB="0" anchor="b">
                    <a:lnL>
                      <a:noFill/>
                    </a:lnL>
                    <a:lnR>
                      <a:noFill/>
                    </a:lnR>
                    <a:lnT>
                      <a:noFill/>
                    </a:lnT>
                    <a:lnB w="1270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14568732"/>
                  </a:ext>
                </a:extLst>
              </a:tr>
              <a:tr h="510893">
                <a:tc>
                  <a:txBody>
                    <a:bodyPr/>
                    <a:lstStyle/>
                    <a:p>
                      <a:pPr algn="l" rtl="0" fontAlgn="ctr"/>
                      <a:r>
                        <a:rPr lang="en-US" sz="1400" b="0" i="0" u="none" strike="noStrike" dirty="0">
                          <a:solidFill>
                            <a:srgbClr val="000000"/>
                          </a:solidFill>
                          <a:effectLst/>
                          <a:latin typeface="+mj-lt"/>
                        </a:rPr>
                        <a:t> CES</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DEBF7"/>
                    </a:solidFill>
                  </a:tcPr>
                </a:tc>
                <a:tc>
                  <a:txBody>
                    <a:bodyPr/>
                    <a:lstStyle/>
                    <a:p>
                      <a:pPr algn="l" rtl="0" fontAlgn="ctr"/>
                      <a:r>
                        <a:rPr lang="en-US" sz="1400" b="0" i="0" u="none" strike="noStrike" dirty="0">
                          <a:solidFill>
                            <a:srgbClr val="000000"/>
                          </a:solidFill>
                          <a:effectLst/>
                          <a:latin typeface="+mj-lt"/>
                        </a:rPr>
                        <a:t>$42,740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DEBF7"/>
                    </a:solidFill>
                  </a:tcPr>
                </a:tc>
                <a:tc>
                  <a:txBody>
                    <a:bodyPr/>
                    <a:lstStyle/>
                    <a:p>
                      <a:pPr algn="l" rtl="0" fontAlgn="ctr"/>
                      <a:r>
                        <a:rPr lang="en-US" sz="1400" b="0" i="0" u="none" strike="noStrike" dirty="0">
                          <a:solidFill>
                            <a:srgbClr val="000000"/>
                          </a:solidFill>
                          <a:effectLst/>
                          <a:latin typeface="+mj-lt"/>
                        </a:rPr>
                        <a:t>$58,912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DEBF7"/>
                    </a:solidFill>
                  </a:tcPr>
                </a:tc>
                <a:tc>
                  <a:txBody>
                    <a:bodyPr/>
                    <a:lstStyle/>
                    <a:p>
                      <a:pPr algn="l" rtl="0" fontAlgn="ctr"/>
                      <a:r>
                        <a:rPr lang="en-US" sz="1400" b="0" i="0" u="none" strike="noStrike">
                          <a:solidFill>
                            <a:srgbClr val="000000"/>
                          </a:solidFill>
                          <a:effectLst/>
                          <a:latin typeface="+mj-lt"/>
                        </a:rPr>
                        <a:t>$37,960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DEBF7"/>
                    </a:solidFill>
                  </a:tcPr>
                </a:tc>
                <a:tc>
                  <a:txBody>
                    <a:bodyPr/>
                    <a:lstStyle/>
                    <a:p>
                      <a:pPr algn="l" rtl="0" fontAlgn="ctr"/>
                      <a:r>
                        <a:rPr lang="en-US" sz="1400" b="0" i="0" u="none" strike="noStrike">
                          <a:solidFill>
                            <a:srgbClr val="000000"/>
                          </a:solidFill>
                          <a:effectLst/>
                          <a:latin typeface="+mj-lt"/>
                        </a:rPr>
                        <a:t>$83,605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DEBF7"/>
                    </a:solidFill>
                  </a:tcPr>
                </a:tc>
                <a:tc>
                  <a:txBody>
                    <a:bodyPr/>
                    <a:lstStyle/>
                    <a:p>
                      <a:pPr algn="l" rtl="0" fontAlgn="ctr"/>
                      <a:r>
                        <a:rPr lang="en-US" sz="1400" b="0" i="0" u="none" strike="noStrike">
                          <a:solidFill>
                            <a:srgbClr val="000000"/>
                          </a:solidFill>
                          <a:effectLst/>
                          <a:latin typeface="+mj-lt"/>
                        </a:rPr>
                        <a:t>$17,000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DEBF7"/>
                    </a:solidFill>
                  </a:tcPr>
                </a:tc>
                <a:tc>
                  <a:txBody>
                    <a:bodyPr/>
                    <a:lstStyle/>
                    <a:p>
                      <a:pPr algn="l" rtl="0" fontAlgn="ctr"/>
                      <a:r>
                        <a:rPr lang="en-US" sz="1400" b="0" i="0" u="none" strike="noStrike">
                          <a:solidFill>
                            <a:srgbClr val="000000"/>
                          </a:solidFill>
                          <a:effectLst/>
                          <a:latin typeface="+mj-lt"/>
                        </a:rPr>
                        <a:t>$38,000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DEBF7"/>
                    </a:solidFill>
                  </a:tcPr>
                </a:tc>
                <a:tc>
                  <a:txBody>
                    <a:bodyPr/>
                    <a:lstStyle/>
                    <a:p>
                      <a:pPr algn="l" rtl="0" fontAlgn="ctr"/>
                      <a:r>
                        <a:rPr lang="en-US" sz="1400" b="0" i="0" u="none" strike="noStrike">
                          <a:solidFill>
                            <a:srgbClr val="000000"/>
                          </a:solidFill>
                          <a:effectLst/>
                          <a:latin typeface="+mj-lt"/>
                        </a:rPr>
                        <a:t>$6,000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DEBF7"/>
                    </a:solidFill>
                  </a:tcPr>
                </a:tc>
                <a:tc>
                  <a:txBody>
                    <a:bodyPr/>
                    <a:lstStyle/>
                    <a:p>
                      <a:pPr algn="l" rtl="0" fontAlgn="ctr"/>
                      <a:r>
                        <a:rPr lang="en-US" sz="1400" b="0" i="0" u="none" strike="noStrike">
                          <a:solidFill>
                            <a:srgbClr val="000000"/>
                          </a:solidFill>
                          <a:effectLst/>
                          <a:latin typeface="+mj-lt"/>
                        </a:rPr>
                        <a:t>$54,802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DEBF7"/>
                    </a:solidFill>
                  </a:tcPr>
                </a:tc>
                <a:tc>
                  <a:txBody>
                    <a:bodyPr/>
                    <a:lstStyle/>
                    <a:p>
                      <a:pPr algn="l" rtl="0" fontAlgn="ctr"/>
                      <a:r>
                        <a:rPr lang="en-US" sz="1400" b="0" i="0" u="none" strike="noStrike">
                          <a:solidFill>
                            <a:srgbClr val="000000"/>
                          </a:solidFill>
                          <a:effectLst/>
                          <a:latin typeface="+mj-lt"/>
                        </a:rPr>
                        <a:t>$17,700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DEBF7"/>
                    </a:solidFill>
                  </a:tcPr>
                </a:tc>
                <a:tc>
                  <a:txBody>
                    <a:bodyPr/>
                    <a:lstStyle/>
                    <a:p>
                      <a:pPr algn="l" rtl="0" fontAlgn="ctr"/>
                      <a:r>
                        <a:rPr lang="en-US" sz="1400" b="0" i="0" u="none" strike="noStrike">
                          <a:solidFill>
                            <a:srgbClr val="000000"/>
                          </a:solidFill>
                          <a:effectLst/>
                          <a:latin typeface="+mj-lt"/>
                        </a:rPr>
                        <a:t>$3,960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DEBF7"/>
                    </a:solidFill>
                  </a:tcPr>
                </a:tc>
                <a:tc>
                  <a:txBody>
                    <a:bodyPr/>
                    <a:lstStyle/>
                    <a:p>
                      <a:pPr algn="l" fontAlgn="t"/>
                      <a:r>
                        <a:rPr lang="en-US" sz="1400" b="0" i="0" u="none" strike="noStrike">
                          <a:solidFill>
                            <a:srgbClr val="000000"/>
                          </a:solidFill>
                          <a:effectLst/>
                          <a:latin typeface="+mj-lt"/>
                        </a:rPr>
                        <a:t> </a:t>
                      </a:r>
                    </a:p>
                  </a:txBody>
                  <a:tcPr marL="7137" marR="7137" marT="713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DEBF7"/>
                    </a:solidFill>
                  </a:tcPr>
                </a:tc>
                <a:tc>
                  <a:txBody>
                    <a:bodyPr/>
                    <a:lstStyle/>
                    <a:p>
                      <a:pPr algn="l" fontAlgn="t"/>
                      <a:r>
                        <a:rPr lang="en-US" sz="1400" b="0" i="0" u="none" strike="noStrike" dirty="0">
                          <a:solidFill>
                            <a:srgbClr val="000000"/>
                          </a:solidFill>
                          <a:effectLst/>
                          <a:latin typeface="+mj-lt"/>
                        </a:rPr>
                        <a:t>$360,679 </a:t>
                      </a:r>
                    </a:p>
                  </a:txBody>
                  <a:tcPr marL="7137" marR="7137" marT="713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1934935"/>
                  </a:ext>
                </a:extLst>
              </a:tr>
              <a:tr h="523993">
                <a:tc>
                  <a:txBody>
                    <a:bodyPr/>
                    <a:lstStyle/>
                    <a:p>
                      <a:pPr algn="l" rtl="0" fontAlgn="ctr"/>
                      <a:r>
                        <a:rPr lang="en-US" sz="1400" b="0" i="0" u="none" strike="noStrike" dirty="0">
                          <a:solidFill>
                            <a:srgbClr val="000000"/>
                          </a:solidFill>
                          <a:effectLst/>
                          <a:latin typeface="+mj-lt"/>
                        </a:rPr>
                        <a:t> NFES</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l" rtl="0" fontAlgn="ctr"/>
                      <a:r>
                        <a:rPr lang="en-US" sz="1400" b="0" i="0" u="none" strike="noStrike">
                          <a:solidFill>
                            <a:srgbClr val="000000"/>
                          </a:solidFill>
                          <a:effectLst/>
                          <a:latin typeface="+mj-lt"/>
                        </a:rPr>
                        <a:t>$7,000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l" rtl="0" fontAlgn="ctr"/>
                      <a:r>
                        <a:rPr lang="en-US" sz="1400" b="0" i="0" u="none" strike="noStrike" dirty="0">
                          <a:solidFill>
                            <a:srgbClr val="000000"/>
                          </a:solidFill>
                          <a:effectLst/>
                          <a:latin typeface="+mj-lt"/>
                        </a:rPr>
                        <a:t>$40,240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l" rtl="0" fontAlgn="ctr"/>
                      <a:r>
                        <a:rPr lang="en-US" sz="1400" b="0" i="0" u="none" strike="noStrike" dirty="0">
                          <a:solidFill>
                            <a:srgbClr val="000000"/>
                          </a:solidFill>
                          <a:effectLst/>
                          <a:latin typeface="+mj-lt"/>
                        </a:rPr>
                        <a:t>$12,000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l" rtl="0" fontAlgn="ctr"/>
                      <a:r>
                        <a:rPr lang="en-US" sz="1400" b="0" i="0" u="none" strike="noStrike" dirty="0">
                          <a:solidFill>
                            <a:srgbClr val="000000"/>
                          </a:solidFill>
                          <a:effectLst/>
                          <a:latin typeface="+mj-lt"/>
                        </a:rPr>
                        <a:t>$14,500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l" rtl="0" fontAlgn="ctr"/>
                      <a:r>
                        <a:rPr lang="en-US" sz="1400" b="0" i="0" u="none" strike="noStrike">
                          <a:solidFill>
                            <a:srgbClr val="000000"/>
                          </a:solidFill>
                          <a:effectLst/>
                          <a:latin typeface="+mj-lt"/>
                        </a:rPr>
                        <a:t>$34,860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l" rtl="0" fontAlgn="ctr"/>
                      <a:r>
                        <a:rPr lang="en-US" sz="1400" b="0" i="0" u="none" strike="noStrike">
                          <a:solidFill>
                            <a:srgbClr val="000000"/>
                          </a:solidFill>
                          <a:effectLst/>
                          <a:latin typeface="+mj-lt"/>
                        </a:rPr>
                        <a:t>$14,500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l" rtl="0" fontAlgn="ctr"/>
                      <a:r>
                        <a:rPr lang="en-US" sz="1400" b="0" i="0" u="none" strike="noStrike">
                          <a:solidFill>
                            <a:srgbClr val="000000"/>
                          </a:solidFill>
                          <a:effectLst/>
                          <a:latin typeface="+mj-lt"/>
                        </a:rPr>
                        <a:t>$28,740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l" rtl="0" fontAlgn="ctr"/>
                      <a:r>
                        <a:rPr lang="en-US" sz="1400" b="0" i="0" u="none" strike="noStrike">
                          <a:solidFill>
                            <a:srgbClr val="000000"/>
                          </a:solidFill>
                          <a:effectLst/>
                          <a:latin typeface="+mj-lt"/>
                        </a:rPr>
                        <a:t>$12,000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l" rtl="0" fontAlgn="ctr"/>
                      <a:r>
                        <a:rPr lang="en-US" sz="1400" b="0" i="0" u="none" strike="noStrike">
                          <a:solidFill>
                            <a:srgbClr val="000000"/>
                          </a:solidFill>
                          <a:effectLst/>
                          <a:latin typeface="+mj-lt"/>
                        </a:rPr>
                        <a:t>$12,000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l" rtl="0" fontAlgn="ctr"/>
                      <a:r>
                        <a:rPr lang="en-US" sz="1400" b="0" i="0" u="none" strike="noStrike">
                          <a:solidFill>
                            <a:srgbClr val="000000"/>
                          </a:solidFill>
                          <a:effectLst/>
                          <a:latin typeface="+mj-lt"/>
                        </a:rPr>
                        <a:t>$57,860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l" fontAlgn="t"/>
                      <a:r>
                        <a:rPr lang="en-US" sz="1400" b="0" i="0" u="none" strike="noStrike">
                          <a:solidFill>
                            <a:srgbClr val="000000"/>
                          </a:solidFill>
                          <a:effectLst/>
                          <a:latin typeface="+mj-lt"/>
                        </a:rPr>
                        <a:t> </a:t>
                      </a:r>
                    </a:p>
                  </a:txBody>
                  <a:tcPr marL="7137" marR="7137" marT="713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l" fontAlgn="t"/>
                      <a:r>
                        <a:rPr lang="en-US" sz="1400" b="0" i="0" u="none" strike="noStrike">
                          <a:solidFill>
                            <a:srgbClr val="000000"/>
                          </a:solidFill>
                          <a:effectLst/>
                          <a:latin typeface="+mj-lt"/>
                        </a:rPr>
                        <a:t>$233,700 </a:t>
                      </a:r>
                    </a:p>
                  </a:txBody>
                  <a:tcPr marL="7137" marR="7137" marT="713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836465509"/>
                  </a:ext>
                </a:extLst>
              </a:tr>
              <a:tr h="353697">
                <a:tc>
                  <a:txBody>
                    <a:bodyPr/>
                    <a:lstStyle/>
                    <a:p>
                      <a:pPr algn="l" rtl="0" fontAlgn="ctr"/>
                      <a:r>
                        <a:rPr lang="en-US" sz="1400" b="0" i="0" u="none" strike="noStrike" dirty="0">
                          <a:solidFill>
                            <a:srgbClr val="000000"/>
                          </a:solidFill>
                          <a:effectLst/>
                          <a:latin typeface="+mj-lt"/>
                        </a:rPr>
                        <a:t> WMS</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rtl="0" fontAlgn="ctr"/>
                      <a:r>
                        <a:rPr lang="en-US" sz="1400" b="0" i="0" u="none" strike="noStrike">
                          <a:solidFill>
                            <a:srgbClr val="000000"/>
                          </a:solidFill>
                          <a:effectLst/>
                          <a:latin typeface="+mj-lt"/>
                        </a:rPr>
                        <a:t>$112,657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rtl="0" fontAlgn="ctr"/>
                      <a:r>
                        <a:rPr lang="en-US" sz="1400" b="0" i="0" u="none" strike="noStrike">
                          <a:solidFill>
                            <a:srgbClr val="000000"/>
                          </a:solidFill>
                          <a:effectLst/>
                          <a:latin typeface="+mj-lt"/>
                        </a:rPr>
                        <a:t>$67,540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rtl="0" fontAlgn="ctr"/>
                      <a:r>
                        <a:rPr lang="en-US" sz="1400" b="0" i="0" u="none" strike="noStrike">
                          <a:solidFill>
                            <a:srgbClr val="000000"/>
                          </a:solidFill>
                          <a:effectLst/>
                          <a:latin typeface="+mj-lt"/>
                        </a:rPr>
                        <a:t>$75,500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rtl="0" fontAlgn="ctr"/>
                      <a:r>
                        <a:rPr lang="en-US" sz="1400" b="0" i="0" u="none" strike="noStrike" dirty="0">
                          <a:solidFill>
                            <a:srgbClr val="000000"/>
                          </a:solidFill>
                          <a:effectLst/>
                          <a:latin typeface="+mj-lt"/>
                        </a:rPr>
                        <a:t>$85,980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rtl="0" fontAlgn="ctr"/>
                      <a:r>
                        <a:rPr lang="en-US" sz="1400" b="0" i="0" u="none" strike="noStrike" dirty="0">
                          <a:solidFill>
                            <a:srgbClr val="000000"/>
                          </a:solidFill>
                          <a:effectLst/>
                          <a:latin typeface="+mj-lt"/>
                        </a:rPr>
                        <a:t>$62,481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rtl="0" fontAlgn="ctr"/>
                      <a:r>
                        <a:rPr lang="en-US" sz="1400" b="0" i="0" u="none" strike="noStrike">
                          <a:solidFill>
                            <a:srgbClr val="000000"/>
                          </a:solidFill>
                          <a:effectLst/>
                          <a:latin typeface="+mj-lt"/>
                        </a:rPr>
                        <a:t>$85,150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rtl="0" fontAlgn="ctr"/>
                      <a:r>
                        <a:rPr lang="en-US" sz="1400" b="0" i="0" u="none" strike="noStrike">
                          <a:solidFill>
                            <a:srgbClr val="000000"/>
                          </a:solidFill>
                          <a:effectLst/>
                          <a:latin typeface="+mj-lt"/>
                        </a:rPr>
                        <a:t>$113,575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rtl="0" fontAlgn="ctr"/>
                      <a:r>
                        <a:rPr lang="en-US" sz="1400" b="0" i="0" u="none" strike="noStrike">
                          <a:solidFill>
                            <a:srgbClr val="000000"/>
                          </a:solidFill>
                          <a:effectLst/>
                          <a:latin typeface="+mj-lt"/>
                        </a:rPr>
                        <a:t>$84,137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rtl="0" fontAlgn="ctr"/>
                      <a:r>
                        <a:rPr lang="en-US" sz="1400" b="0" i="0" u="none" strike="noStrike">
                          <a:solidFill>
                            <a:srgbClr val="000000"/>
                          </a:solidFill>
                          <a:effectLst/>
                          <a:latin typeface="+mj-lt"/>
                        </a:rPr>
                        <a:t>$40,540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rtl="0" fontAlgn="ctr"/>
                      <a:r>
                        <a:rPr lang="en-US" sz="1400" b="0" i="0" u="none" strike="noStrike">
                          <a:solidFill>
                            <a:srgbClr val="000000"/>
                          </a:solidFill>
                          <a:effectLst/>
                          <a:latin typeface="+mj-lt"/>
                        </a:rPr>
                        <a:t>$89,112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rtl="0" fontAlgn="ctr"/>
                      <a:r>
                        <a:rPr lang="en-US" sz="1400" b="0" i="0" u="none" strike="noStrike">
                          <a:solidFill>
                            <a:srgbClr val="000000"/>
                          </a:solidFill>
                          <a:effectLst/>
                          <a:latin typeface="+mj-lt"/>
                        </a:rPr>
                        <a:t>$61,880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rtl="0" fontAlgn="ctr"/>
                      <a:r>
                        <a:rPr lang="en-US" sz="1400" b="0" i="0" u="none" strike="noStrike">
                          <a:solidFill>
                            <a:srgbClr val="000000"/>
                          </a:solidFill>
                          <a:effectLst/>
                          <a:latin typeface="+mj-lt"/>
                        </a:rPr>
                        <a:t>$878,552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973586831"/>
                  </a:ext>
                </a:extLst>
              </a:tr>
              <a:tr h="510893">
                <a:tc>
                  <a:txBody>
                    <a:bodyPr/>
                    <a:lstStyle/>
                    <a:p>
                      <a:pPr algn="l" rtl="0" fontAlgn="ctr"/>
                      <a:r>
                        <a:rPr lang="en-US" sz="1400" b="0" i="0" u="none" strike="noStrike" dirty="0">
                          <a:solidFill>
                            <a:srgbClr val="000000"/>
                          </a:solidFill>
                          <a:effectLst/>
                          <a:latin typeface="+mj-lt"/>
                        </a:rPr>
                        <a:t> WHS</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l" rtl="0" fontAlgn="ctr"/>
                      <a:r>
                        <a:rPr lang="en-US" sz="1400" b="0" i="0" u="none" strike="noStrike" dirty="0">
                          <a:solidFill>
                            <a:srgbClr val="000000"/>
                          </a:solidFill>
                          <a:effectLst/>
                          <a:latin typeface="+mj-lt"/>
                        </a:rPr>
                        <a:t>$10,000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l" rtl="0" fontAlgn="ctr"/>
                      <a:r>
                        <a:rPr lang="en-US" sz="1400" b="0" i="0" u="none" strike="noStrike">
                          <a:solidFill>
                            <a:srgbClr val="000000"/>
                          </a:solidFill>
                          <a:effectLst/>
                          <a:latin typeface="+mj-lt"/>
                        </a:rPr>
                        <a:t>$51,000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l" rtl="0" fontAlgn="ctr"/>
                      <a:r>
                        <a:rPr lang="en-US" sz="1400" b="0" i="0" u="none" strike="noStrike">
                          <a:solidFill>
                            <a:srgbClr val="000000"/>
                          </a:solidFill>
                          <a:effectLst/>
                          <a:latin typeface="+mj-lt"/>
                        </a:rPr>
                        <a:t>$32,322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l" rtl="0" fontAlgn="ctr"/>
                      <a:r>
                        <a:rPr lang="en-US" sz="1400" b="0" i="0" u="none" strike="noStrike">
                          <a:solidFill>
                            <a:srgbClr val="000000"/>
                          </a:solidFill>
                          <a:effectLst/>
                          <a:latin typeface="+mj-lt"/>
                        </a:rPr>
                        <a:t>$46,118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l" rtl="0" fontAlgn="ctr"/>
                      <a:r>
                        <a:rPr lang="en-US" sz="1400" b="0" i="0" u="none" strike="noStrike" dirty="0">
                          <a:solidFill>
                            <a:srgbClr val="000000"/>
                          </a:solidFill>
                          <a:effectLst/>
                          <a:latin typeface="+mj-lt"/>
                        </a:rPr>
                        <a:t>$29,700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l" rtl="0" fontAlgn="ctr"/>
                      <a:r>
                        <a:rPr lang="en-US" sz="1400" b="0" i="0" u="none" strike="noStrike" dirty="0">
                          <a:solidFill>
                            <a:srgbClr val="000000"/>
                          </a:solidFill>
                          <a:effectLst/>
                          <a:latin typeface="+mj-lt"/>
                        </a:rPr>
                        <a:t>$14,580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l" fontAlgn="t"/>
                      <a:r>
                        <a:rPr lang="en-US" sz="1400" b="0" i="0" u="none" strike="noStrike">
                          <a:solidFill>
                            <a:srgbClr val="000000"/>
                          </a:solidFill>
                          <a:effectLst/>
                          <a:latin typeface="+mj-lt"/>
                        </a:rPr>
                        <a:t> </a:t>
                      </a:r>
                    </a:p>
                  </a:txBody>
                  <a:tcPr marL="7137" marR="7137" marT="713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l" fontAlgn="t"/>
                      <a:r>
                        <a:rPr lang="en-US" sz="1400" b="0" i="0" u="none" strike="noStrike">
                          <a:solidFill>
                            <a:srgbClr val="000000"/>
                          </a:solidFill>
                          <a:effectLst/>
                          <a:latin typeface="+mj-lt"/>
                        </a:rPr>
                        <a:t> </a:t>
                      </a:r>
                    </a:p>
                  </a:txBody>
                  <a:tcPr marL="7137" marR="7137" marT="713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l" fontAlgn="t"/>
                      <a:r>
                        <a:rPr lang="en-US" sz="1400" b="0" i="0" u="none" strike="noStrike">
                          <a:solidFill>
                            <a:srgbClr val="000000"/>
                          </a:solidFill>
                          <a:effectLst/>
                          <a:latin typeface="+mj-lt"/>
                        </a:rPr>
                        <a:t> </a:t>
                      </a:r>
                    </a:p>
                  </a:txBody>
                  <a:tcPr marL="7137" marR="7137" marT="713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l" rtl="0" fontAlgn="ctr"/>
                      <a:r>
                        <a:rPr lang="en-US" sz="1400" b="0" i="0" u="none" strike="noStrike">
                          <a:solidFill>
                            <a:srgbClr val="000000"/>
                          </a:solidFill>
                          <a:effectLst/>
                          <a:latin typeface="+mj-lt"/>
                        </a:rPr>
                        <a:t>$32,322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l" rtl="0" fontAlgn="ctr"/>
                      <a:r>
                        <a:rPr lang="en-US" sz="1400" b="0" i="0" u="none" strike="noStrike">
                          <a:solidFill>
                            <a:srgbClr val="000000"/>
                          </a:solidFill>
                          <a:effectLst/>
                          <a:latin typeface="+mj-lt"/>
                        </a:rPr>
                        <a:t>$46,118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l" rtl="0" fontAlgn="ctr"/>
                      <a:r>
                        <a:rPr lang="en-US" sz="1400" b="0" i="0" u="none" strike="noStrike" dirty="0">
                          <a:solidFill>
                            <a:srgbClr val="000000"/>
                          </a:solidFill>
                          <a:effectLst/>
                          <a:latin typeface="+mj-lt"/>
                        </a:rPr>
                        <a:t>$262,160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76673720"/>
                  </a:ext>
                </a:extLst>
              </a:tr>
              <a:tr h="510893">
                <a:tc>
                  <a:txBody>
                    <a:bodyPr/>
                    <a:lstStyle/>
                    <a:p>
                      <a:pPr algn="l" rtl="0" fontAlgn="ctr"/>
                      <a:r>
                        <a:rPr lang="en-US" sz="1400" b="0" i="0" u="none" strike="noStrike" dirty="0">
                          <a:solidFill>
                            <a:srgbClr val="000000"/>
                          </a:solidFill>
                          <a:effectLst/>
                          <a:latin typeface="+mj-lt"/>
                        </a:rPr>
                        <a:t> Yale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rtl="0" fontAlgn="ctr"/>
                      <a:r>
                        <a:rPr lang="en-US" sz="1400" b="0" i="0" u="none" strike="noStrike" dirty="0">
                          <a:solidFill>
                            <a:srgbClr val="000000"/>
                          </a:solidFill>
                          <a:effectLst/>
                          <a:latin typeface="+mj-lt"/>
                        </a:rPr>
                        <a:t>$5,000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rtl="0" fontAlgn="ctr"/>
                      <a:r>
                        <a:rPr lang="en-US" sz="1400" b="0" i="0" u="none" strike="noStrike" dirty="0">
                          <a:solidFill>
                            <a:srgbClr val="000000"/>
                          </a:solidFill>
                          <a:effectLst/>
                          <a:latin typeface="+mj-lt"/>
                        </a:rPr>
                        <a:t>$15,000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rtl="0" fontAlgn="ctr"/>
                      <a:r>
                        <a:rPr lang="en-US" sz="1400" b="0" i="0" u="none" strike="noStrike">
                          <a:solidFill>
                            <a:srgbClr val="000000"/>
                          </a:solidFill>
                          <a:effectLst/>
                          <a:latin typeface="+mj-lt"/>
                        </a:rPr>
                        <a:t>$24,750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rtl="0" fontAlgn="ctr"/>
                      <a:r>
                        <a:rPr lang="en-US" sz="1400" b="0" i="0" u="none" strike="noStrike">
                          <a:solidFill>
                            <a:srgbClr val="000000"/>
                          </a:solidFill>
                          <a:effectLst/>
                          <a:latin typeface="+mj-lt"/>
                        </a:rPr>
                        <a:t>$2,000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rtl="0" fontAlgn="ctr"/>
                      <a:r>
                        <a:rPr lang="en-US" sz="1400" b="0" i="0" u="none" strike="noStrike">
                          <a:solidFill>
                            <a:srgbClr val="000000"/>
                          </a:solidFill>
                          <a:effectLst/>
                          <a:latin typeface="+mj-lt"/>
                        </a:rPr>
                        <a:t>-</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rtl="0" fontAlgn="ctr"/>
                      <a:r>
                        <a:rPr lang="en-US" sz="1400" b="0" i="0" u="none" strike="noStrike" dirty="0">
                          <a:solidFill>
                            <a:srgbClr val="000000"/>
                          </a:solidFill>
                          <a:effectLst/>
                          <a:latin typeface="+mj-lt"/>
                        </a:rPr>
                        <a:t>$7,000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rtl="0" fontAlgn="ctr"/>
                      <a:r>
                        <a:rPr lang="en-US" sz="1400" b="0" i="0" u="none" strike="noStrike" dirty="0">
                          <a:solidFill>
                            <a:srgbClr val="000000"/>
                          </a:solidFill>
                          <a:effectLst/>
                          <a:latin typeface="+mj-lt"/>
                        </a:rPr>
                        <a:t>$7,500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rtl="0" fontAlgn="ctr"/>
                      <a:r>
                        <a:rPr lang="en-US" sz="1400" b="0" i="0" u="none" strike="noStrike">
                          <a:solidFill>
                            <a:srgbClr val="000000"/>
                          </a:solidFill>
                          <a:effectLst/>
                          <a:latin typeface="+mj-lt"/>
                        </a:rPr>
                        <a:t>$17,000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rtl="0" fontAlgn="ctr"/>
                      <a:r>
                        <a:rPr lang="en-US" sz="1400" b="0" i="0" u="none" strike="noStrike">
                          <a:solidFill>
                            <a:srgbClr val="000000"/>
                          </a:solidFill>
                          <a:effectLst/>
                          <a:latin typeface="+mj-lt"/>
                        </a:rPr>
                        <a:t>$10,000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rtl="0" fontAlgn="ctr"/>
                      <a:r>
                        <a:rPr lang="en-US" sz="1400" b="0" i="0" u="none" strike="noStrike">
                          <a:solidFill>
                            <a:srgbClr val="000000"/>
                          </a:solidFill>
                          <a:effectLst/>
                          <a:latin typeface="+mj-lt"/>
                        </a:rPr>
                        <a:t>$2,000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en-US" sz="1400" b="0" i="0" u="none" strike="noStrike">
                          <a:solidFill>
                            <a:srgbClr val="000000"/>
                          </a:solidFill>
                          <a:effectLst/>
                          <a:latin typeface="+mj-lt"/>
                        </a:rPr>
                        <a:t> </a:t>
                      </a:r>
                    </a:p>
                  </a:txBody>
                  <a:tcPr marL="7137" marR="7137" marT="713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gn="l" fontAlgn="t"/>
                      <a:r>
                        <a:rPr lang="en-US" sz="1400" b="0" i="0" u="none" strike="noStrike" dirty="0">
                          <a:solidFill>
                            <a:srgbClr val="000000"/>
                          </a:solidFill>
                          <a:effectLst/>
                          <a:latin typeface="+mj-lt"/>
                        </a:rPr>
                        <a:t>$95,250 </a:t>
                      </a:r>
                    </a:p>
                  </a:txBody>
                  <a:tcPr marL="7137" marR="7137" marT="713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3964274440"/>
                  </a:ext>
                </a:extLst>
              </a:tr>
              <a:tr h="510893">
                <a:tc>
                  <a:txBody>
                    <a:bodyPr/>
                    <a:lstStyle/>
                    <a:p>
                      <a:pPr algn="l" rtl="0" fontAlgn="ctr"/>
                      <a:r>
                        <a:rPr lang="en-US" sz="1400" b="0" i="0" u="none" strike="noStrike" dirty="0">
                          <a:solidFill>
                            <a:srgbClr val="000000"/>
                          </a:solidFill>
                          <a:effectLst/>
                          <a:latin typeface="+mj-lt"/>
                        </a:rPr>
                        <a:t> District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l" rtl="0" fontAlgn="ctr"/>
                      <a:r>
                        <a:rPr lang="en-US" sz="1400" b="0" i="0" u="none" strike="noStrike">
                          <a:solidFill>
                            <a:srgbClr val="000000"/>
                          </a:solidFill>
                          <a:effectLst/>
                          <a:latin typeface="+mj-lt"/>
                        </a:rPr>
                        <a:t>$15,000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l" rtl="0" fontAlgn="ctr"/>
                      <a:r>
                        <a:rPr lang="en-US" sz="1400" b="0" i="0" u="none" strike="noStrike">
                          <a:solidFill>
                            <a:srgbClr val="000000"/>
                          </a:solidFill>
                          <a:effectLst/>
                          <a:latin typeface="+mj-lt"/>
                        </a:rPr>
                        <a:t>$15,000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l" rtl="0" fontAlgn="ctr"/>
                      <a:r>
                        <a:rPr lang="en-US" sz="1400" b="0" i="0" u="none" strike="noStrike">
                          <a:solidFill>
                            <a:srgbClr val="000000"/>
                          </a:solidFill>
                          <a:effectLst/>
                          <a:latin typeface="+mj-lt"/>
                        </a:rPr>
                        <a:t>$12,500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l" rtl="0" fontAlgn="ctr"/>
                      <a:r>
                        <a:rPr lang="en-US" sz="1400" b="0" i="0" u="none" strike="noStrike">
                          <a:solidFill>
                            <a:srgbClr val="000000"/>
                          </a:solidFill>
                          <a:effectLst/>
                          <a:latin typeface="+mj-lt"/>
                        </a:rPr>
                        <a:t>$12,500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l" rtl="0" fontAlgn="ctr"/>
                      <a:r>
                        <a:rPr lang="en-US" sz="1400" b="0" i="0" u="none" strike="noStrike">
                          <a:solidFill>
                            <a:srgbClr val="000000"/>
                          </a:solidFill>
                          <a:effectLst/>
                          <a:latin typeface="+mj-lt"/>
                        </a:rPr>
                        <a:t>$23,000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l" rtl="0" fontAlgn="ctr"/>
                      <a:r>
                        <a:rPr lang="en-US" sz="1400" b="0" i="0" u="none" strike="noStrike">
                          <a:solidFill>
                            <a:srgbClr val="000000"/>
                          </a:solidFill>
                          <a:effectLst/>
                          <a:latin typeface="+mj-lt"/>
                        </a:rPr>
                        <a:t>$35,500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l" rtl="0" fontAlgn="ctr"/>
                      <a:r>
                        <a:rPr lang="en-US" sz="1400" b="0" i="0" u="none" strike="noStrike" dirty="0">
                          <a:solidFill>
                            <a:srgbClr val="000000"/>
                          </a:solidFill>
                          <a:effectLst/>
                          <a:latin typeface="+mj-lt"/>
                        </a:rPr>
                        <a:t>$28,000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l" rtl="0" fontAlgn="ctr"/>
                      <a:r>
                        <a:rPr lang="en-US" sz="1400" b="0" i="0" u="none" strike="noStrike" dirty="0">
                          <a:solidFill>
                            <a:srgbClr val="000000"/>
                          </a:solidFill>
                          <a:effectLst/>
                          <a:latin typeface="+mj-lt"/>
                        </a:rPr>
                        <a:t>$5,000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l" rtl="0" fontAlgn="ctr"/>
                      <a:r>
                        <a:rPr lang="en-US" sz="1400" b="0" i="0" u="none" strike="noStrike">
                          <a:solidFill>
                            <a:srgbClr val="000000"/>
                          </a:solidFill>
                          <a:effectLst/>
                          <a:latin typeface="+mj-lt"/>
                        </a:rPr>
                        <a:t>$28,000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l" rtl="0" fontAlgn="ctr"/>
                      <a:r>
                        <a:rPr lang="en-US" sz="1400" b="0" i="0" u="none" strike="noStrike">
                          <a:solidFill>
                            <a:srgbClr val="000000"/>
                          </a:solidFill>
                          <a:effectLst/>
                          <a:latin typeface="+mj-lt"/>
                        </a:rPr>
                        <a:t>$28,000 </a:t>
                      </a:r>
                    </a:p>
                  </a:txBody>
                  <a:tcPr marL="7137" marR="7137" marT="71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l" fontAlgn="t"/>
                      <a:r>
                        <a:rPr lang="en-US" sz="1400" b="0" i="0" u="none" strike="noStrike" dirty="0">
                          <a:solidFill>
                            <a:srgbClr val="000000"/>
                          </a:solidFill>
                          <a:effectLst/>
                          <a:latin typeface="+mj-lt"/>
                        </a:rPr>
                        <a:t> </a:t>
                      </a:r>
                    </a:p>
                  </a:txBody>
                  <a:tcPr marL="7137" marR="7137" marT="713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algn="l" fontAlgn="t"/>
                      <a:r>
                        <a:rPr lang="en-US" sz="1400" b="0" i="0" u="none" strike="noStrike">
                          <a:solidFill>
                            <a:srgbClr val="000000"/>
                          </a:solidFill>
                          <a:effectLst/>
                          <a:latin typeface="+mj-lt"/>
                        </a:rPr>
                        <a:t>$202,500 </a:t>
                      </a:r>
                    </a:p>
                  </a:txBody>
                  <a:tcPr marL="7137" marR="7137" marT="713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447973912"/>
                  </a:ext>
                </a:extLst>
              </a:tr>
              <a:tr h="471594">
                <a:tc>
                  <a:txBody>
                    <a:bodyPr/>
                    <a:lstStyle/>
                    <a:p>
                      <a:pPr algn="l" fontAlgn="b"/>
                      <a:r>
                        <a:rPr lang="en-US" sz="1400" b="0" i="0" u="none" strike="noStrike" dirty="0">
                          <a:solidFill>
                            <a:srgbClr val="000000"/>
                          </a:solidFill>
                          <a:effectLst/>
                          <a:latin typeface="+mj-lt"/>
                        </a:rPr>
                        <a:t> Annual Total</a:t>
                      </a:r>
                    </a:p>
                  </a:txBody>
                  <a:tcPr marL="7137" marR="7137" marT="7137" marB="0" anchor="b">
                    <a:lnL>
                      <a:noFill/>
                    </a:lnL>
                    <a:lnR>
                      <a:noFill/>
                    </a:lnR>
                    <a:lnT w="12700" cap="flat" cmpd="sng" algn="ctr">
                      <a:solidFill>
                        <a:srgbClr val="FFFFFF"/>
                      </a:solidFill>
                      <a:prstDash val="solid"/>
                      <a:round/>
                      <a:headEnd type="none" w="med" len="med"/>
                      <a:tailEnd type="none" w="med" len="med"/>
                    </a:lnT>
                    <a:lnB>
                      <a:noFill/>
                    </a:lnB>
                    <a:solidFill>
                      <a:srgbClr val="D9D9D9"/>
                    </a:solidFill>
                  </a:tcPr>
                </a:tc>
                <a:tc>
                  <a:txBody>
                    <a:bodyPr/>
                    <a:lstStyle/>
                    <a:p>
                      <a:pPr algn="r" fontAlgn="b"/>
                      <a:r>
                        <a:rPr lang="en-US" sz="1400" b="0" i="0" u="none" strike="noStrike" dirty="0">
                          <a:solidFill>
                            <a:srgbClr val="000000"/>
                          </a:solidFill>
                          <a:effectLst/>
                          <a:latin typeface="+mj-lt"/>
                        </a:rPr>
                        <a:t>$192,392 </a:t>
                      </a:r>
                    </a:p>
                  </a:txBody>
                  <a:tcPr marL="7137" marR="7137" marT="7137" marB="0" anchor="b">
                    <a:lnL>
                      <a:noFill/>
                    </a:lnL>
                    <a:lnR>
                      <a:noFill/>
                    </a:lnR>
                    <a:lnT w="12700" cap="flat" cmpd="sng" algn="ctr">
                      <a:solidFill>
                        <a:srgbClr val="FFFFFF"/>
                      </a:solidFill>
                      <a:prstDash val="solid"/>
                      <a:round/>
                      <a:headEnd type="none" w="med" len="med"/>
                      <a:tailEnd type="none" w="med" len="med"/>
                    </a:lnT>
                    <a:lnB>
                      <a:noFill/>
                    </a:lnB>
                    <a:solidFill>
                      <a:srgbClr val="D9D9D9"/>
                    </a:solidFill>
                  </a:tcPr>
                </a:tc>
                <a:tc>
                  <a:txBody>
                    <a:bodyPr/>
                    <a:lstStyle/>
                    <a:p>
                      <a:pPr algn="r" fontAlgn="b"/>
                      <a:r>
                        <a:rPr lang="en-US" sz="1400" b="0" i="0" u="none" strike="noStrike" dirty="0">
                          <a:solidFill>
                            <a:srgbClr val="000000"/>
                          </a:solidFill>
                          <a:effectLst/>
                          <a:latin typeface="+mj-lt"/>
                        </a:rPr>
                        <a:t>$247,692 </a:t>
                      </a:r>
                    </a:p>
                  </a:txBody>
                  <a:tcPr marL="7137" marR="7137" marT="7137" marB="0" anchor="b">
                    <a:lnL>
                      <a:noFill/>
                    </a:lnL>
                    <a:lnR>
                      <a:noFill/>
                    </a:lnR>
                    <a:lnT w="12700" cap="flat" cmpd="sng" algn="ctr">
                      <a:solidFill>
                        <a:srgbClr val="FFFFFF"/>
                      </a:solidFill>
                      <a:prstDash val="solid"/>
                      <a:round/>
                      <a:headEnd type="none" w="med" len="med"/>
                      <a:tailEnd type="none" w="med" len="med"/>
                    </a:lnT>
                    <a:lnB>
                      <a:noFill/>
                    </a:lnB>
                    <a:solidFill>
                      <a:srgbClr val="D9D9D9"/>
                    </a:solidFill>
                  </a:tcPr>
                </a:tc>
                <a:tc>
                  <a:txBody>
                    <a:bodyPr/>
                    <a:lstStyle/>
                    <a:p>
                      <a:pPr algn="r" fontAlgn="b"/>
                      <a:r>
                        <a:rPr lang="en-US" sz="1400" b="0" i="0" u="none" strike="noStrike">
                          <a:solidFill>
                            <a:srgbClr val="000000"/>
                          </a:solidFill>
                          <a:effectLst/>
                          <a:latin typeface="+mj-lt"/>
                        </a:rPr>
                        <a:t>$195,032 </a:t>
                      </a:r>
                    </a:p>
                  </a:txBody>
                  <a:tcPr marL="7137" marR="7137" marT="7137" marB="0" anchor="b">
                    <a:lnL>
                      <a:noFill/>
                    </a:lnL>
                    <a:lnR>
                      <a:noFill/>
                    </a:lnR>
                    <a:lnT w="12700" cap="flat" cmpd="sng" algn="ctr">
                      <a:solidFill>
                        <a:srgbClr val="FFFFFF"/>
                      </a:solidFill>
                      <a:prstDash val="solid"/>
                      <a:round/>
                      <a:headEnd type="none" w="med" len="med"/>
                      <a:tailEnd type="none" w="med" len="med"/>
                    </a:lnT>
                    <a:lnB>
                      <a:noFill/>
                    </a:lnB>
                    <a:solidFill>
                      <a:srgbClr val="D9D9D9"/>
                    </a:solidFill>
                  </a:tcPr>
                </a:tc>
                <a:tc>
                  <a:txBody>
                    <a:bodyPr/>
                    <a:lstStyle/>
                    <a:p>
                      <a:pPr algn="r" fontAlgn="b"/>
                      <a:r>
                        <a:rPr lang="en-US" sz="1400" b="0" i="0" u="none" strike="noStrike">
                          <a:solidFill>
                            <a:srgbClr val="000000"/>
                          </a:solidFill>
                          <a:effectLst/>
                          <a:latin typeface="+mj-lt"/>
                        </a:rPr>
                        <a:t>$244,703 </a:t>
                      </a:r>
                    </a:p>
                  </a:txBody>
                  <a:tcPr marL="7137" marR="7137" marT="7137" marB="0" anchor="b">
                    <a:lnL>
                      <a:noFill/>
                    </a:lnL>
                    <a:lnR>
                      <a:noFill/>
                    </a:lnR>
                    <a:lnT w="12700" cap="flat" cmpd="sng" algn="ctr">
                      <a:solidFill>
                        <a:srgbClr val="FFFFFF"/>
                      </a:solidFill>
                      <a:prstDash val="solid"/>
                      <a:round/>
                      <a:headEnd type="none" w="med" len="med"/>
                      <a:tailEnd type="none" w="med" len="med"/>
                    </a:lnT>
                    <a:lnB>
                      <a:noFill/>
                    </a:lnB>
                    <a:solidFill>
                      <a:srgbClr val="D9D9D9"/>
                    </a:solidFill>
                  </a:tcPr>
                </a:tc>
                <a:tc>
                  <a:txBody>
                    <a:bodyPr/>
                    <a:lstStyle/>
                    <a:p>
                      <a:pPr algn="r" fontAlgn="b"/>
                      <a:r>
                        <a:rPr lang="en-US" sz="1400" b="0" i="0" u="none" strike="noStrike">
                          <a:solidFill>
                            <a:srgbClr val="000000"/>
                          </a:solidFill>
                          <a:effectLst/>
                          <a:latin typeface="+mj-lt"/>
                        </a:rPr>
                        <a:t>$167,041 </a:t>
                      </a:r>
                    </a:p>
                  </a:txBody>
                  <a:tcPr marL="7137" marR="7137" marT="7137" marB="0" anchor="b">
                    <a:lnL>
                      <a:noFill/>
                    </a:lnL>
                    <a:lnR>
                      <a:noFill/>
                    </a:lnR>
                    <a:lnT w="12700" cap="flat" cmpd="sng" algn="ctr">
                      <a:solidFill>
                        <a:srgbClr val="FFFFFF"/>
                      </a:solidFill>
                      <a:prstDash val="solid"/>
                      <a:round/>
                      <a:headEnd type="none" w="med" len="med"/>
                      <a:tailEnd type="none" w="med" len="med"/>
                    </a:lnT>
                    <a:lnB>
                      <a:noFill/>
                    </a:lnB>
                    <a:solidFill>
                      <a:srgbClr val="D9D9D9"/>
                    </a:solidFill>
                  </a:tcPr>
                </a:tc>
                <a:tc>
                  <a:txBody>
                    <a:bodyPr/>
                    <a:lstStyle/>
                    <a:p>
                      <a:pPr algn="r" fontAlgn="b"/>
                      <a:r>
                        <a:rPr lang="en-US" sz="1400" b="0" i="0" u="none" strike="noStrike">
                          <a:solidFill>
                            <a:srgbClr val="000000"/>
                          </a:solidFill>
                          <a:effectLst/>
                          <a:latin typeface="+mj-lt"/>
                        </a:rPr>
                        <a:t>$194,730 </a:t>
                      </a:r>
                    </a:p>
                  </a:txBody>
                  <a:tcPr marL="7137" marR="7137" marT="7137" marB="0" anchor="b">
                    <a:lnL>
                      <a:noFill/>
                    </a:lnL>
                    <a:lnR>
                      <a:noFill/>
                    </a:lnR>
                    <a:lnT w="12700" cap="flat" cmpd="sng" algn="ctr">
                      <a:solidFill>
                        <a:srgbClr val="FFFFFF"/>
                      </a:solidFill>
                      <a:prstDash val="solid"/>
                      <a:round/>
                      <a:headEnd type="none" w="med" len="med"/>
                      <a:tailEnd type="none" w="med" len="med"/>
                    </a:lnT>
                    <a:lnB>
                      <a:noFill/>
                    </a:lnB>
                    <a:solidFill>
                      <a:srgbClr val="D9D9D9"/>
                    </a:solidFill>
                  </a:tcPr>
                </a:tc>
                <a:tc>
                  <a:txBody>
                    <a:bodyPr/>
                    <a:lstStyle/>
                    <a:p>
                      <a:pPr algn="r" fontAlgn="b"/>
                      <a:r>
                        <a:rPr lang="en-US" sz="1400" b="0" i="0" u="none" strike="noStrike">
                          <a:solidFill>
                            <a:srgbClr val="000000"/>
                          </a:solidFill>
                          <a:effectLst/>
                          <a:latin typeface="+mj-lt"/>
                        </a:rPr>
                        <a:t>$183,815 </a:t>
                      </a:r>
                    </a:p>
                  </a:txBody>
                  <a:tcPr marL="7137" marR="7137" marT="7137" marB="0" anchor="b">
                    <a:lnL>
                      <a:noFill/>
                    </a:lnL>
                    <a:lnR>
                      <a:noFill/>
                    </a:lnR>
                    <a:lnT w="12700" cap="flat" cmpd="sng" algn="ctr">
                      <a:solidFill>
                        <a:srgbClr val="FFFFFF"/>
                      </a:solidFill>
                      <a:prstDash val="solid"/>
                      <a:round/>
                      <a:headEnd type="none" w="med" len="med"/>
                      <a:tailEnd type="none" w="med" len="med"/>
                    </a:lnT>
                    <a:lnB>
                      <a:noFill/>
                    </a:lnB>
                    <a:solidFill>
                      <a:srgbClr val="D9D9D9"/>
                    </a:solidFill>
                  </a:tcPr>
                </a:tc>
                <a:tc>
                  <a:txBody>
                    <a:bodyPr/>
                    <a:lstStyle/>
                    <a:p>
                      <a:pPr algn="r" fontAlgn="b"/>
                      <a:r>
                        <a:rPr lang="en-US" sz="1400" b="0" i="0" u="none" strike="noStrike" dirty="0">
                          <a:solidFill>
                            <a:srgbClr val="000000"/>
                          </a:solidFill>
                          <a:effectLst/>
                          <a:latin typeface="+mj-lt"/>
                        </a:rPr>
                        <a:t>$172,939 </a:t>
                      </a:r>
                    </a:p>
                  </a:txBody>
                  <a:tcPr marL="7137" marR="7137" marT="7137" marB="0" anchor="b">
                    <a:lnL>
                      <a:noFill/>
                    </a:lnL>
                    <a:lnR>
                      <a:noFill/>
                    </a:lnR>
                    <a:lnT w="12700" cap="flat" cmpd="sng" algn="ctr">
                      <a:solidFill>
                        <a:srgbClr val="FFFFFF"/>
                      </a:solidFill>
                      <a:prstDash val="solid"/>
                      <a:round/>
                      <a:headEnd type="none" w="med" len="med"/>
                      <a:tailEnd type="none" w="med" len="med"/>
                    </a:lnT>
                    <a:lnB>
                      <a:noFill/>
                    </a:lnB>
                    <a:solidFill>
                      <a:srgbClr val="D9D9D9"/>
                    </a:solidFill>
                  </a:tcPr>
                </a:tc>
                <a:tc>
                  <a:txBody>
                    <a:bodyPr/>
                    <a:lstStyle/>
                    <a:p>
                      <a:pPr algn="r" fontAlgn="b"/>
                      <a:r>
                        <a:rPr lang="en-US" sz="1400" b="0" i="0" u="none" strike="noStrike" dirty="0">
                          <a:solidFill>
                            <a:srgbClr val="000000"/>
                          </a:solidFill>
                          <a:effectLst/>
                          <a:latin typeface="+mj-lt"/>
                        </a:rPr>
                        <a:t>$108,240 </a:t>
                      </a:r>
                    </a:p>
                  </a:txBody>
                  <a:tcPr marL="7137" marR="7137" marT="7137" marB="0" anchor="b">
                    <a:lnL>
                      <a:noFill/>
                    </a:lnL>
                    <a:lnR>
                      <a:noFill/>
                    </a:lnR>
                    <a:lnT w="12700" cap="flat" cmpd="sng" algn="ctr">
                      <a:solidFill>
                        <a:srgbClr val="FFFFFF"/>
                      </a:solidFill>
                      <a:prstDash val="solid"/>
                      <a:round/>
                      <a:headEnd type="none" w="med" len="med"/>
                      <a:tailEnd type="none" w="med" len="med"/>
                    </a:lnT>
                    <a:lnB>
                      <a:noFill/>
                    </a:lnB>
                    <a:solidFill>
                      <a:srgbClr val="D9D9D9"/>
                    </a:solidFill>
                  </a:tcPr>
                </a:tc>
                <a:tc>
                  <a:txBody>
                    <a:bodyPr/>
                    <a:lstStyle/>
                    <a:p>
                      <a:pPr algn="r" fontAlgn="b"/>
                      <a:r>
                        <a:rPr lang="en-US" sz="1400" b="0" i="0" u="none" strike="noStrike" dirty="0">
                          <a:solidFill>
                            <a:srgbClr val="000000"/>
                          </a:solidFill>
                          <a:effectLst/>
                          <a:latin typeface="+mj-lt"/>
                        </a:rPr>
                        <a:t>$213,254 </a:t>
                      </a:r>
                    </a:p>
                  </a:txBody>
                  <a:tcPr marL="7137" marR="7137" marT="7137" marB="0" anchor="b">
                    <a:lnL>
                      <a:noFill/>
                    </a:lnL>
                    <a:lnR>
                      <a:noFill/>
                    </a:lnR>
                    <a:lnT w="12700" cap="flat" cmpd="sng" algn="ctr">
                      <a:solidFill>
                        <a:srgbClr val="FFFFFF"/>
                      </a:solidFill>
                      <a:prstDash val="solid"/>
                      <a:round/>
                      <a:headEnd type="none" w="med" len="med"/>
                      <a:tailEnd type="none" w="med" len="med"/>
                    </a:lnT>
                    <a:lnB>
                      <a:noFill/>
                    </a:lnB>
                    <a:solidFill>
                      <a:srgbClr val="D9D9D9"/>
                    </a:solidFill>
                  </a:tcPr>
                </a:tc>
                <a:tc>
                  <a:txBody>
                    <a:bodyPr/>
                    <a:lstStyle/>
                    <a:p>
                      <a:pPr algn="r" fontAlgn="b"/>
                      <a:r>
                        <a:rPr lang="en-US" sz="1400" b="0" i="0" u="none" strike="noStrike" dirty="0">
                          <a:solidFill>
                            <a:srgbClr val="000000"/>
                          </a:solidFill>
                          <a:effectLst/>
                          <a:latin typeface="+mj-lt"/>
                        </a:rPr>
                        <a:t>$107,998 </a:t>
                      </a:r>
                    </a:p>
                  </a:txBody>
                  <a:tcPr marL="7137" marR="7137" marT="7137" marB="0" anchor="b">
                    <a:lnL>
                      <a:noFill/>
                    </a:lnL>
                    <a:lnR>
                      <a:noFill/>
                    </a:lnR>
                    <a:lnT w="12700" cap="flat" cmpd="sng" algn="ctr">
                      <a:solidFill>
                        <a:srgbClr val="FFFFFF"/>
                      </a:solidFill>
                      <a:prstDash val="solid"/>
                      <a:round/>
                      <a:headEnd type="none" w="med" len="med"/>
                      <a:tailEnd type="none" w="med" len="med"/>
                    </a:lnT>
                    <a:lnB>
                      <a:noFill/>
                    </a:lnB>
                    <a:solidFill>
                      <a:srgbClr val="D9D9D9"/>
                    </a:solidFill>
                  </a:tcPr>
                </a:tc>
                <a:tc>
                  <a:txBody>
                    <a:bodyPr/>
                    <a:lstStyle/>
                    <a:p>
                      <a:pPr algn="l" fontAlgn="b"/>
                      <a:r>
                        <a:rPr lang="en-US" sz="1400" b="0" i="0" u="none" strike="noStrike" dirty="0">
                          <a:solidFill>
                            <a:srgbClr val="000000"/>
                          </a:solidFill>
                          <a:effectLst/>
                          <a:latin typeface="+mj-lt"/>
                        </a:rPr>
                        <a:t> </a:t>
                      </a:r>
                    </a:p>
                  </a:txBody>
                  <a:tcPr marL="7137" marR="7137" marT="7137" marB="0" anchor="b">
                    <a:lnL>
                      <a:noFill/>
                    </a:lnL>
                    <a:lnR>
                      <a:noFill/>
                    </a:lnR>
                    <a:lnT w="12700" cap="flat" cmpd="sng" algn="ctr">
                      <a:solidFill>
                        <a:srgbClr val="FFFFFF"/>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622452622"/>
                  </a:ext>
                </a:extLst>
              </a:tr>
            </a:tbl>
          </a:graphicData>
        </a:graphic>
      </p:graphicFrame>
    </p:spTree>
    <p:extLst>
      <p:ext uri="{BB962C8B-B14F-4D97-AF65-F5344CB8AC3E}">
        <p14:creationId xmlns:p14="http://schemas.microsoft.com/office/powerpoint/2010/main" val="399149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612" y="96085"/>
            <a:ext cx="9404723" cy="1400530"/>
          </a:xfrm>
        </p:spPr>
        <p:txBody>
          <a:bodyPr>
            <a:noAutofit/>
          </a:bodyPr>
          <a:lstStyle/>
          <a:p>
            <a:r>
              <a:rPr lang="en-US" sz="3600" dirty="0"/>
              <a:t>CES</a:t>
            </a:r>
            <a:br>
              <a:rPr lang="en-US" dirty="0"/>
            </a:br>
            <a:r>
              <a:rPr lang="en-US" sz="2800" i="1" dirty="0"/>
              <a:t>Historical Look</a:t>
            </a:r>
          </a:p>
        </p:txBody>
      </p:sp>
      <p:sp>
        <p:nvSpPr>
          <p:cNvPr id="19" name="TextBox 18"/>
          <p:cNvSpPr txBox="1"/>
          <p:nvPr/>
        </p:nvSpPr>
        <p:spPr>
          <a:xfrm>
            <a:off x="7873902" y="4438056"/>
            <a:ext cx="1637371" cy="1754326"/>
          </a:xfrm>
          <a:prstGeom prst="rect">
            <a:avLst/>
          </a:prstGeom>
          <a:noFill/>
        </p:spPr>
        <p:txBody>
          <a:bodyPr wrap="none" rtlCol="0">
            <a:spAutoFit/>
          </a:bodyPr>
          <a:lstStyle/>
          <a:p>
            <a:r>
              <a:rPr lang="en-US" dirty="0"/>
              <a:t>1972 Initial</a:t>
            </a:r>
          </a:p>
          <a:p>
            <a:r>
              <a:rPr lang="en-US" dirty="0"/>
              <a:t>construction </a:t>
            </a:r>
          </a:p>
          <a:p>
            <a:r>
              <a:rPr lang="en-US" dirty="0"/>
              <a:t>11 classrooms, </a:t>
            </a:r>
          </a:p>
          <a:p>
            <a:r>
              <a:rPr lang="en-US" dirty="0"/>
              <a:t>gym, music</a:t>
            </a:r>
          </a:p>
          <a:p>
            <a:r>
              <a:rPr lang="en-US" dirty="0"/>
              <a:t>café </a:t>
            </a:r>
          </a:p>
          <a:p>
            <a:endParaRPr lang="en-US" dirty="0"/>
          </a:p>
        </p:txBody>
      </p:sp>
      <p:sp>
        <p:nvSpPr>
          <p:cNvPr id="3" name="Rectangle 2"/>
          <p:cNvSpPr/>
          <p:nvPr/>
        </p:nvSpPr>
        <p:spPr>
          <a:xfrm>
            <a:off x="3456547" y="3891351"/>
            <a:ext cx="1506828" cy="1656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4963375" y="4115227"/>
            <a:ext cx="370625" cy="995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334000" y="3454543"/>
            <a:ext cx="2468880" cy="2610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682240" y="4178447"/>
            <a:ext cx="774307" cy="88705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456547" y="3200400"/>
            <a:ext cx="1506828" cy="69095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334000" y="2763589"/>
            <a:ext cx="609600" cy="69095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193280" y="2763590"/>
            <a:ext cx="609600" cy="69095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334000" y="936701"/>
            <a:ext cx="2468880" cy="182688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2727818" y="4298807"/>
            <a:ext cx="888642" cy="646331"/>
          </a:xfrm>
          <a:prstGeom prst="rect">
            <a:avLst/>
          </a:prstGeom>
          <a:noFill/>
        </p:spPr>
        <p:txBody>
          <a:bodyPr wrap="square" rtlCol="0">
            <a:spAutoFit/>
          </a:bodyPr>
          <a:lstStyle/>
          <a:p>
            <a:r>
              <a:rPr lang="en-US" b="1" dirty="0"/>
              <a:t>CVR</a:t>
            </a:r>
          </a:p>
          <a:p>
            <a:r>
              <a:rPr lang="en-US" b="1" dirty="0"/>
              <a:t>PLAY</a:t>
            </a:r>
          </a:p>
        </p:txBody>
      </p:sp>
      <p:sp>
        <p:nvSpPr>
          <p:cNvPr id="14" name="TextBox 13"/>
          <p:cNvSpPr txBox="1"/>
          <p:nvPr/>
        </p:nvSpPr>
        <p:spPr>
          <a:xfrm>
            <a:off x="3573422" y="3367976"/>
            <a:ext cx="1389953" cy="369332"/>
          </a:xfrm>
          <a:prstGeom prst="rect">
            <a:avLst/>
          </a:prstGeom>
          <a:noFill/>
        </p:spPr>
        <p:txBody>
          <a:bodyPr wrap="square" rtlCol="0">
            <a:spAutoFit/>
          </a:bodyPr>
          <a:lstStyle/>
          <a:p>
            <a:r>
              <a:rPr lang="en-US" b="1" dirty="0"/>
              <a:t>ART/MUSIC</a:t>
            </a:r>
          </a:p>
        </p:txBody>
      </p:sp>
      <p:sp>
        <p:nvSpPr>
          <p:cNvPr id="15" name="TextBox 14"/>
          <p:cNvSpPr txBox="1"/>
          <p:nvPr/>
        </p:nvSpPr>
        <p:spPr>
          <a:xfrm>
            <a:off x="3837620" y="4316285"/>
            <a:ext cx="888642" cy="369332"/>
          </a:xfrm>
          <a:prstGeom prst="rect">
            <a:avLst/>
          </a:prstGeom>
          <a:noFill/>
        </p:spPr>
        <p:txBody>
          <a:bodyPr wrap="square" rtlCol="0">
            <a:spAutoFit/>
          </a:bodyPr>
          <a:lstStyle/>
          <a:p>
            <a:r>
              <a:rPr lang="en-US" b="1" dirty="0"/>
              <a:t>GYM</a:t>
            </a:r>
          </a:p>
        </p:txBody>
      </p:sp>
      <p:sp>
        <p:nvSpPr>
          <p:cNvPr id="16" name="TextBox 15"/>
          <p:cNvSpPr txBox="1"/>
          <p:nvPr/>
        </p:nvSpPr>
        <p:spPr>
          <a:xfrm>
            <a:off x="5815973" y="1496615"/>
            <a:ext cx="1504934" cy="923330"/>
          </a:xfrm>
          <a:prstGeom prst="rect">
            <a:avLst/>
          </a:prstGeom>
          <a:noFill/>
        </p:spPr>
        <p:txBody>
          <a:bodyPr wrap="square" rtlCol="0">
            <a:spAutoFit/>
          </a:bodyPr>
          <a:lstStyle/>
          <a:p>
            <a:r>
              <a:rPr lang="en-US" dirty="0"/>
              <a:t>Lower wing</a:t>
            </a:r>
          </a:p>
          <a:p>
            <a:r>
              <a:rPr lang="en-US" dirty="0"/>
              <a:t>kinder and 1</a:t>
            </a:r>
            <a:r>
              <a:rPr lang="en-US" baseline="30000" dirty="0"/>
              <a:t>st</a:t>
            </a:r>
            <a:r>
              <a:rPr lang="en-US" dirty="0"/>
              <a:t> grade </a:t>
            </a:r>
          </a:p>
        </p:txBody>
      </p:sp>
      <p:sp>
        <p:nvSpPr>
          <p:cNvPr id="17" name="TextBox 16"/>
          <p:cNvSpPr txBox="1"/>
          <p:nvPr/>
        </p:nvSpPr>
        <p:spPr>
          <a:xfrm>
            <a:off x="5815973" y="4257690"/>
            <a:ext cx="1790950" cy="923330"/>
          </a:xfrm>
          <a:prstGeom prst="rect">
            <a:avLst/>
          </a:prstGeom>
          <a:noFill/>
        </p:spPr>
        <p:txBody>
          <a:bodyPr wrap="square" rtlCol="0">
            <a:spAutoFit/>
          </a:bodyPr>
          <a:lstStyle/>
          <a:p>
            <a:r>
              <a:rPr lang="en-US" dirty="0"/>
              <a:t>Upper wing</a:t>
            </a:r>
          </a:p>
          <a:p>
            <a:r>
              <a:rPr lang="en-US" dirty="0"/>
              <a:t>2</a:t>
            </a:r>
            <a:r>
              <a:rPr lang="en-US" baseline="30000" dirty="0"/>
              <a:t>nd</a:t>
            </a:r>
            <a:r>
              <a:rPr lang="en-US" dirty="0"/>
              <a:t> through</a:t>
            </a:r>
          </a:p>
          <a:p>
            <a:r>
              <a:rPr lang="en-US" dirty="0"/>
              <a:t>4</a:t>
            </a:r>
            <a:r>
              <a:rPr lang="en-US" baseline="30000" dirty="0"/>
              <a:t>th  </a:t>
            </a:r>
            <a:r>
              <a:rPr lang="en-US" dirty="0"/>
              <a:t>grade</a:t>
            </a:r>
          </a:p>
        </p:txBody>
      </p:sp>
      <p:sp>
        <p:nvSpPr>
          <p:cNvPr id="13" name="TextBox 12"/>
          <p:cNvSpPr txBox="1"/>
          <p:nvPr/>
        </p:nvSpPr>
        <p:spPr>
          <a:xfrm>
            <a:off x="1696042" y="2192779"/>
            <a:ext cx="2708318" cy="1200329"/>
          </a:xfrm>
          <a:prstGeom prst="rect">
            <a:avLst/>
          </a:prstGeom>
          <a:noFill/>
        </p:spPr>
        <p:txBody>
          <a:bodyPr wrap="square" rtlCol="0">
            <a:spAutoFit/>
          </a:bodyPr>
          <a:lstStyle/>
          <a:p>
            <a:r>
              <a:rPr lang="en-US" dirty="0"/>
              <a:t>1982 Locker room expansion, covered play area </a:t>
            </a:r>
          </a:p>
          <a:p>
            <a:endParaRPr lang="en-US" dirty="0"/>
          </a:p>
        </p:txBody>
      </p:sp>
      <p:sp>
        <p:nvSpPr>
          <p:cNvPr id="18" name="TextBox 17"/>
          <p:cNvSpPr txBox="1"/>
          <p:nvPr/>
        </p:nvSpPr>
        <p:spPr>
          <a:xfrm>
            <a:off x="5413165" y="267671"/>
            <a:ext cx="2401619" cy="923330"/>
          </a:xfrm>
          <a:prstGeom prst="rect">
            <a:avLst/>
          </a:prstGeom>
          <a:noFill/>
        </p:spPr>
        <p:txBody>
          <a:bodyPr wrap="none" rtlCol="0">
            <a:spAutoFit/>
          </a:bodyPr>
          <a:lstStyle/>
          <a:p>
            <a:pPr algn="ctr"/>
            <a:r>
              <a:rPr lang="en-US" dirty="0"/>
              <a:t>1992 Addition Adds 10 </a:t>
            </a:r>
          </a:p>
          <a:p>
            <a:pPr algn="ctr"/>
            <a:r>
              <a:rPr lang="en-US" dirty="0"/>
              <a:t>classrooms </a:t>
            </a:r>
          </a:p>
          <a:p>
            <a:pPr algn="ctr"/>
            <a:endParaRPr lang="en-US" dirty="0"/>
          </a:p>
        </p:txBody>
      </p:sp>
      <p:cxnSp>
        <p:nvCxnSpPr>
          <p:cNvPr id="20" name="Straight Arrow Connector 19"/>
          <p:cNvCxnSpPr/>
          <p:nvPr/>
        </p:nvCxnSpPr>
        <p:spPr>
          <a:xfrm>
            <a:off x="2270618" y="3124602"/>
            <a:ext cx="626914" cy="9906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270618" y="3124602"/>
            <a:ext cx="1100250" cy="3317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26914D9-F91A-4CDD-8A99-20E8AE2C7A49}"/>
              </a:ext>
            </a:extLst>
          </p:cNvPr>
          <p:cNvSpPr/>
          <p:nvPr/>
        </p:nvSpPr>
        <p:spPr>
          <a:xfrm>
            <a:off x="9582295" y="5181020"/>
            <a:ext cx="412377" cy="8819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2F6FA22-0D27-4EF7-8AE7-BDDF6EAECAE4}"/>
              </a:ext>
            </a:extLst>
          </p:cNvPr>
          <p:cNvSpPr/>
          <p:nvPr/>
        </p:nvSpPr>
        <p:spPr>
          <a:xfrm>
            <a:off x="9582295" y="3921102"/>
            <a:ext cx="412377" cy="8819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E4677E6-D628-4855-9E7B-FCD02A22E98B}"/>
              </a:ext>
            </a:extLst>
          </p:cNvPr>
          <p:cNvSpPr/>
          <p:nvPr/>
        </p:nvSpPr>
        <p:spPr>
          <a:xfrm>
            <a:off x="9543386" y="2590966"/>
            <a:ext cx="412377" cy="8819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A11A7B7-0F87-45FA-89FE-9DC34737CC06}"/>
              </a:ext>
            </a:extLst>
          </p:cNvPr>
          <p:cNvSpPr/>
          <p:nvPr/>
        </p:nvSpPr>
        <p:spPr>
          <a:xfrm rot="5400000">
            <a:off x="10618863" y="358299"/>
            <a:ext cx="412378" cy="8819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1CF0A7-6974-4FA0-91BC-715ACE75E948}"/>
              </a:ext>
            </a:extLst>
          </p:cNvPr>
          <p:cNvSpPr/>
          <p:nvPr/>
        </p:nvSpPr>
        <p:spPr>
          <a:xfrm rot="5400000">
            <a:off x="9099186" y="1275544"/>
            <a:ext cx="412377" cy="8819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CEB141F-31A5-4726-B67D-0ACCB2477F84}"/>
              </a:ext>
            </a:extLst>
          </p:cNvPr>
          <p:cNvSpPr/>
          <p:nvPr/>
        </p:nvSpPr>
        <p:spPr>
          <a:xfrm rot="16200000">
            <a:off x="10612410" y="1261843"/>
            <a:ext cx="412377" cy="8819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A4CA72E-3EF1-4B87-8663-B17B9CB9BA1F}"/>
              </a:ext>
            </a:extLst>
          </p:cNvPr>
          <p:cNvSpPr/>
          <p:nvPr/>
        </p:nvSpPr>
        <p:spPr>
          <a:xfrm rot="5400000">
            <a:off x="8967291" y="358299"/>
            <a:ext cx="412378" cy="8819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0B1E15C-D162-47BE-AF52-8DC5F867361C}"/>
              </a:ext>
            </a:extLst>
          </p:cNvPr>
          <p:cNvSpPr txBox="1"/>
          <p:nvPr/>
        </p:nvSpPr>
        <p:spPr>
          <a:xfrm>
            <a:off x="10065694" y="5361385"/>
            <a:ext cx="623889" cy="584775"/>
          </a:xfrm>
          <a:prstGeom prst="rect">
            <a:avLst/>
          </a:prstGeom>
          <a:noFill/>
        </p:spPr>
        <p:txBody>
          <a:bodyPr wrap="none" rtlCol="0">
            <a:spAutoFit/>
          </a:bodyPr>
          <a:lstStyle/>
          <a:p>
            <a:r>
              <a:rPr lang="en-US" sz="1600" dirty="0"/>
              <a:t>P2/3 </a:t>
            </a:r>
          </a:p>
          <a:p>
            <a:r>
              <a:rPr lang="en-US" sz="1600" dirty="0"/>
              <a:t>WCC</a:t>
            </a:r>
          </a:p>
        </p:txBody>
      </p:sp>
      <p:sp>
        <p:nvSpPr>
          <p:cNvPr id="30" name="TextBox 29">
            <a:extLst>
              <a:ext uri="{FF2B5EF4-FFF2-40B4-BE49-F238E27FC236}">
                <a16:creationId xmlns:a16="http://schemas.microsoft.com/office/drawing/2014/main" id="{2099C926-D00E-4011-A968-5E796D4BE979}"/>
              </a:ext>
            </a:extLst>
          </p:cNvPr>
          <p:cNvSpPr txBox="1"/>
          <p:nvPr/>
        </p:nvSpPr>
        <p:spPr>
          <a:xfrm>
            <a:off x="7988834" y="267671"/>
            <a:ext cx="684996" cy="830997"/>
          </a:xfrm>
          <a:prstGeom prst="rect">
            <a:avLst/>
          </a:prstGeom>
          <a:noFill/>
        </p:spPr>
        <p:txBody>
          <a:bodyPr wrap="none" rtlCol="0">
            <a:spAutoFit/>
          </a:bodyPr>
          <a:lstStyle/>
          <a:p>
            <a:r>
              <a:rPr lang="en-US" sz="1600" dirty="0"/>
              <a:t> </a:t>
            </a:r>
          </a:p>
          <a:p>
            <a:r>
              <a:rPr lang="en-US" sz="1600" dirty="0"/>
              <a:t>COOP</a:t>
            </a:r>
          </a:p>
          <a:p>
            <a:r>
              <a:rPr lang="en-US" sz="1600" dirty="0"/>
              <a:t>(NDA)</a:t>
            </a:r>
          </a:p>
        </p:txBody>
      </p:sp>
      <p:sp>
        <p:nvSpPr>
          <p:cNvPr id="31" name="TextBox 30">
            <a:extLst>
              <a:ext uri="{FF2B5EF4-FFF2-40B4-BE49-F238E27FC236}">
                <a16:creationId xmlns:a16="http://schemas.microsoft.com/office/drawing/2014/main" id="{0FF8C8A8-1660-4ADB-8583-0B8A53A4DBFC}"/>
              </a:ext>
            </a:extLst>
          </p:cNvPr>
          <p:cNvSpPr txBox="1"/>
          <p:nvPr/>
        </p:nvSpPr>
        <p:spPr>
          <a:xfrm>
            <a:off x="9598299" y="399142"/>
            <a:ext cx="785793" cy="830997"/>
          </a:xfrm>
          <a:prstGeom prst="rect">
            <a:avLst/>
          </a:prstGeom>
          <a:noFill/>
        </p:spPr>
        <p:txBody>
          <a:bodyPr wrap="none" rtlCol="0">
            <a:spAutoFit/>
          </a:bodyPr>
          <a:lstStyle/>
          <a:p>
            <a:r>
              <a:rPr lang="en-US" sz="1600" dirty="0"/>
              <a:t>P11/12</a:t>
            </a:r>
          </a:p>
          <a:p>
            <a:r>
              <a:rPr lang="en-US" sz="1600" dirty="0"/>
              <a:t>COOP</a:t>
            </a:r>
          </a:p>
          <a:p>
            <a:r>
              <a:rPr lang="en-US" sz="1600" dirty="0"/>
              <a:t>ECAP</a:t>
            </a:r>
          </a:p>
        </p:txBody>
      </p:sp>
      <p:sp>
        <p:nvSpPr>
          <p:cNvPr id="32" name="TextBox 31">
            <a:extLst>
              <a:ext uri="{FF2B5EF4-FFF2-40B4-BE49-F238E27FC236}">
                <a16:creationId xmlns:a16="http://schemas.microsoft.com/office/drawing/2014/main" id="{82CAF3FF-3B1F-43D2-AD88-5C65FB6A94F0}"/>
              </a:ext>
            </a:extLst>
          </p:cNvPr>
          <p:cNvSpPr txBox="1"/>
          <p:nvPr/>
        </p:nvSpPr>
        <p:spPr>
          <a:xfrm>
            <a:off x="8115640" y="1398361"/>
            <a:ext cx="978370" cy="1077218"/>
          </a:xfrm>
          <a:prstGeom prst="rect">
            <a:avLst/>
          </a:prstGeom>
          <a:noFill/>
        </p:spPr>
        <p:txBody>
          <a:bodyPr wrap="square" rtlCol="0">
            <a:spAutoFit/>
          </a:bodyPr>
          <a:lstStyle/>
          <a:p>
            <a:r>
              <a:rPr lang="en-US" sz="1600" dirty="0"/>
              <a:t>EOCF</a:t>
            </a:r>
          </a:p>
          <a:p>
            <a:r>
              <a:rPr lang="en-US" sz="1600" dirty="0"/>
              <a:t>HEAD</a:t>
            </a:r>
          </a:p>
          <a:p>
            <a:r>
              <a:rPr lang="en-US" sz="1600" dirty="0"/>
              <a:t>START</a:t>
            </a:r>
          </a:p>
          <a:p>
            <a:r>
              <a:rPr lang="en-US" sz="1600" dirty="0"/>
              <a:t>(NDA)</a:t>
            </a:r>
          </a:p>
        </p:txBody>
      </p:sp>
      <p:sp>
        <p:nvSpPr>
          <p:cNvPr id="33" name="TextBox 32">
            <a:extLst>
              <a:ext uri="{FF2B5EF4-FFF2-40B4-BE49-F238E27FC236}">
                <a16:creationId xmlns:a16="http://schemas.microsoft.com/office/drawing/2014/main" id="{BAA1E448-DC1F-48E6-8B3C-513FBA472D16}"/>
              </a:ext>
            </a:extLst>
          </p:cNvPr>
          <p:cNvSpPr txBox="1"/>
          <p:nvPr/>
        </p:nvSpPr>
        <p:spPr>
          <a:xfrm>
            <a:off x="9731767" y="1442296"/>
            <a:ext cx="623889" cy="584775"/>
          </a:xfrm>
          <a:prstGeom prst="rect">
            <a:avLst/>
          </a:prstGeom>
          <a:noFill/>
        </p:spPr>
        <p:txBody>
          <a:bodyPr wrap="none" rtlCol="0">
            <a:spAutoFit/>
          </a:bodyPr>
          <a:lstStyle/>
          <a:p>
            <a:r>
              <a:rPr lang="en-US" sz="1600" dirty="0"/>
              <a:t>P8/9 </a:t>
            </a:r>
          </a:p>
          <a:p>
            <a:r>
              <a:rPr lang="en-US" sz="1600" dirty="0"/>
              <a:t>FCRC</a:t>
            </a:r>
          </a:p>
        </p:txBody>
      </p:sp>
      <p:sp>
        <p:nvSpPr>
          <p:cNvPr id="35" name="TextBox 34">
            <a:extLst>
              <a:ext uri="{FF2B5EF4-FFF2-40B4-BE49-F238E27FC236}">
                <a16:creationId xmlns:a16="http://schemas.microsoft.com/office/drawing/2014/main" id="{C53B0B50-B26E-4440-A8C3-B758513A50C2}"/>
              </a:ext>
            </a:extLst>
          </p:cNvPr>
          <p:cNvSpPr txBox="1"/>
          <p:nvPr/>
        </p:nvSpPr>
        <p:spPr>
          <a:xfrm>
            <a:off x="9963504" y="2590966"/>
            <a:ext cx="1064907" cy="830997"/>
          </a:xfrm>
          <a:prstGeom prst="rect">
            <a:avLst/>
          </a:prstGeom>
          <a:noFill/>
        </p:spPr>
        <p:txBody>
          <a:bodyPr wrap="none" rtlCol="0">
            <a:spAutoFit/>
          </a:bodyPr>
          <a:lstStyle/>
          <a:p>
            <a:r>
              <a:rPr lang="en-US" sz="1600" dirty="0"/>
              <a:t>P6/7 </a:t>
            </a:r>
          </a:p>
          <a:p>
            <a:r>
              <a:rPr lang="en-US" sz="1600" dirty="0"/>
              <a:t>Special Ed </a:t>
            </a:r>
          </a:p>
          <a:p>
            <a:r>
              <a:rPr lang="en-US" sz="1600" dirty="0"/>
              <a:t>Pre School</a:t>
            </a:r>
          </a:p>
        </p:txBody>
      </p:sp>
      <p:sp>
        <p:nvSpPr>
          <p:cNvPr id="36" name="TextBox 35">
            <a:extLst>
              <a:ext uri="{FF2B5EF4-FFF2-40B4-BE49-F238E27FC236}">
                <a16:creationId xmlns:a16="http://schemas.microsoft.com/office/drawing/2014/main" id="{264FE8BD-D8BC-4549-BA9C-8CB1ECD50FEA}"/>
              </a:ext>
            </a:extLst>
          </p:cNvPr>
          <p:cNvSpPr txBox="1"/>
          <p:nvPr/>
        </p:nvSpPr>
        <p:spPr>
          <a:xfrm>
            <a:off x="10065694" y="4069676"/>
            <a:ext cx="1268296" cy="584775"/>
          </a:xfrm>
          <a:prstGeom prst="rect">
            <a:avLst/>
          </a:prstGeom>
          <a:noFill/>
        </p:spPr>
        <p:txBody>
          <a:bodyPr wrap="none" rtlCol="0">
            <a:spAutoFit/>
          </a:bodyPr>
          <a:lstStyle/>
          <a:p>
            <a:r>
              <a:rPr lang="en-US" sz="1600" dirty="0"/>
              <a:t>P5 Comp Lab</a:t>
            </a:r>
          </a:p>
          <a:p>
            <a:r>
              <a:rPr lang="en-US" sz="1600" dirty="0"/>
              <a:t>P4 SPED</a:t>
            </a:r>
          </a:p>
        </p:txBody>
      </p:sp>
    </p:spTree>
    <p:extLst>
      <p:ext uri="{BB962C8B-B14F-4D97-AF65-F5344CB8AC3E}">
        <p14:creationId xmlns:p14="http://schemas.microsoft.com/office/powerpoint/2010/main" val="273967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par>
                                <p:cTn id="60" presetID="1" presetClass="entr" presetSubtype="0"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6"/>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7"/>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29"/>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31"/>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animBg="1"/>
      <p:bldP spid="4" grpId="0" animBg="1"/>
      <p:bldP spid="5" grpId="0" animBg="1"/>
      <p:bldP spid="7" grpId="0" animBg="1"/>
      <p:bldP spid="8" grpId="0" animBg="1"/>
      <p:bldP spid="9" grpId="0" animBg="1"/>
      <p:bldP spid="11" grpId="0" animBg="1"/>
      <p:bldP spid="10" grpId="0" animBg="1"/>
      <p:bldP spid="12" grpId="0"/>
      <p:bldP spid="14" grpId="0"/>
      <p:bldP spid="15" grpId="0"/>
      <p:bldP spid="16" grpId="0"/>
      <p:bldP spid="17" grpId="0"/>
      <p:bldP spid="13" grpId="0"/>
      <p:bldP spid="18" grpId="0"/>
      <p:bldP spid="6" grpId="0" animBg="1"/>
      <p:bldP spid="22" grpId="0" animBg="1"/>
      <p:bldP spid="23" grpId="0" animBg="1"/>
      <p:bldP spid="26" grpId="0" animBg="1"/>
      <p:bldP spid="27" grpId="0" animBg="1"/>
      <p:bldP spid="28" grpId="0" animBg="1"/>
      <p:bldP spid="29" grpId="0" animBg="1"/>
      <p:bldP spid="21" grpId="0"/>
      <p:bldP spid="30" grpId="0"/>
      <p:bldP spid="31" grpId="0"/>
      <p:bldP spid="32" grpId="0"/>
      <p:bldP spid="33"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35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1014" y="236436"/>
            <a:ext cx="9404723" cy="1400530"/>
          </a:xfrm>
        </p:spPr>
        <p:txBody>
          <a:bodyPr>
            <a:normAutofit fontScale="90000"/>
          </a:bodyPr>
          <a:lstStyle/>
          <a:p>
            <a:r>
              <a:rPr lang="en-US" sz="4000" dirty="0"/>
              <a:t>CES</a:t>
            </a:r>
            <a:br>
              <a:rPr lang="en-US" dirty="0"/>
            </a:br>
            <a:r>
              <a:rPr lang="en-US" sz="3100" i="1" dirty="0"/>
              <a:t>Roofing and</a:t>
            </a:r>
            <a:br>
              <a:rPr lang="en-US" sz="3100" i="1" dirty="0"/>
            </a:br>
            <a:r>
              <a:rPr lang="en-US" sz="3100" i="1" dirty="0"/>
              <a:t>Blacktop Plan</a:t>
            </a:r>
          </a:p>
        </p:txBody>
      </p:sp>
      <p:pic>
        <p:nvPicPr>
          <p:cNvPr id="4" name="Picture 3"/>
          <p:cNvPicPr>
            <a:picLocks noChangeAspect="1"/>
          </p:cNvPicPr>
          <p:nvPr/>
        </p:nvPicPr>
        <p:blipFill>
          <a:blip r:embed="rId3"/>
          <a:stretch>
            <a:fillRect/>
          </a:stretch>
        </p:blipFill>
        <p:spPr>
          <a:xfrm>
            <a:off x="3230910" y="330606"/>
            <a:ext cx="8666431" cy="6344537"/>
          </a:xfrm>
          <a:prstGeom prst="rect">
            <a:avLst/>
          </a:prstGeom>
          <a:ln w="228600" cap="sq" cmpd="thickThin">
            <a:noFill/>
            <a:prstDash val="solid"/>
            <a:miter lim="800000"/>
          </a:ln>
          <a:effectLst>
            <a:innerShdw blurRad="76200">
              <a:srgbClr val="000000"/>
            </a:innerShdw>
          </a:effectLst>
        </p:spPr>
      </p:pic>
      <p:sp>
        <p:nvSpPr>
          <p:cNvPr id="5" name="TextBox 4"/>
          <p:cNvSpPr txBox="1"/>
          <p:nvPr/>
        </p:nvSpPr>
        <p:spPr>
          <a:xfrm>
            <a:off x="6639951" y="1891885"/>
            <a:ext cx="362600" cy="461665"/>
          </a:xfrm>
          <a:prstGeom prst="rect">
            <a:avLst/>
          </a:prstGeom>
          <a:noFill/>
        </p:spPr>
        <p:txBody>
          <a:bodyPr wrap="none" rtlCol="0">
            <a:spAutoFit/>
          </a:bodyPr>
          <a:lstStyle/>
          <a:p>
            <a:r>
              <a:rPr lang="en-US" sz="2400" dirty="0">
                <a:solidFill>
                  <a:schemeClr val="bg1"/>
                </a:solidFill>
              </a:rPr>
              <a:t>A</a:t>
            </a:r>
          </a:p>
        </p:txBody>
      </p:sp>
      <p:sp>
        <p:nvSpPr>
          <p:cNvPr id="8" name="TextBox 7"/>
          <p:cNvSpPr txBox="1"/>
          <p:nvPr/>
        </p:nvSpPr>
        <p:spPr>
          <a:xfrm>
            <a:off x="6199164" y="4890868"/>
            <a:ext cx="351378" cy="461665"/>
          </a:xfrm>
          <a:prstGeom prst="rect">
            <a:avLst/>
          </a:prstGeom>
          <a:noFill/>
        </p:spPr>
        <p:txBody>
          <a:bodyPr wrap="none" rtlCol="0">
            <a:spAutoFit/>
          </a:bodyPr>
          <a:lstStyle/>
          <a:p>
            <a:r>
              <a:rPr lang="en-US" sz="2400" dirty="0">
                <a:solidFill>
                  <a:schemeClr val="bg1"/>
                </a:solidFill>
              </a:rPr>
              <a:t>B</a:t>
            </a:r>
          </a:p>
        </p:txBody>
      </p:sp>
      <p:sp>
        <p:nvSpPr>
          <p:cNvPr id="10" name="TextBox 9"/>
          <p:cNvSpPr txBox="1"/>
          <p:nvPr/>
        </p:nvSpPr>
        <p:spPr>
          <a:xfrm>
            <a:off x="7314859" y="5352533"/>
            <a:ext cx="348172" cy="461665"/>
          </a:xfrm>
          <a:prstGeom prst="rect">
            <a:avLst/>
          </a:prstGeom>
          <a:noFill/>
        </p:spPr>
        <p:txBody>
          <a:bodyPr wrap="none" rtlCol="0">
            <a:spAutoFit/>
          </a:bodyPr>
          <a:lstStyle/>
          <a:p>
            <a:r>
              <a:rPr lang="en-US" sz="2400" dirty="0">
                <a:solidFill>
                  <a:schemeClr val="bg1"/>
                </a:solidFill>
              </a:rPr>
              <a:t>C</a:t>
            </a:r>
          </a:p>
        </p:txBody>
      </p:sp>
      <p:sp>
        <p:nvSpPr>
          <p:cNvPr id="11" name="TextBox 10"/>
          <p:cNvSpPr txBox="1"/>
          <p:nvPr/>
        </p:nvSpPr>
        <p:spPr>
          <a:xfrm>
            <a:off x="9711499" y="1522553"/>
            <a:ext cx="340158" cy="461665"/>
          </a:xfrm>
          <a:prstGeom prst="rect">
            <a:avLst/>
          </a:prstGeom>
          <a:noFill/>
        </p:spPr>
        <p:txBody>
          <a:bodyPr wrap="none" rtlCol="0">
            <a:spAutoFit/>
          </a:bodyPr>
          <a:lstStyle/>
          <a:p>
            <a:r>
              <a:rPr lang="en-US" sz="2400" b="1" dirty="0"/>
              <a:t>4</a:t>
            </a:r>
          </a:p>
        </p:txBody>
      </p:sp>
      <p:sp>
        <p:nvSpPr>
          <p:cNvPr id="12" name="TextBox 11"/>
          <p:cNvSpPr txBox="1"/>
          <p:nvPr/>
        </p:nvSpPr>
        <p:spPr>
          <a:xfrm>
            <a:off x="6727901" y="3302820"/>
            <a:ext cx="340158" cy="461665"/>
          </a:xfrm>
          <a:prstGeom prst="rect">
            <a:avLst/>
          </a:prstGeom>
          <a:noFill/>
        </p:spPr>
        <p:txBody>
          <a:bodyPr wrap="none" rtlCol="0">
            <a:spAutoFit/>
          </a:bodyPr>
          <a:lstStyle/>
          <a:p>
            <a:r>
              <a:rPr lang="en-US" sz="2400" b="1" dirty="0"/>
              <a:t>1</a:t>
            </a:r>
          </a:p>
        </p:txBody>
      </p:sp>
      <p:sp>
        <p:nvSpPr>
          <p:cNvPr id="13" name="TextBox 12"/>
          <p:cNvSpPr txBox="1"/>
          <p:nvPr/>
        </p:nvSpPr>
        <p:spPr>
          <a:xfrm>
            <a:off x="7646581" y="3448385"/>
            <a:ext cx="340158" cy="461665"/>
          </a:xfrm>
          <a:prstGeom prst="rect">
            <a:avLst/>
          </a:prstGeom>
          <a:noFill/>
        </p:spPr>
        <p:txBody>
          <a:bodyPr wrap="none" rtlCol="0">
            <a:spAutoFit/>
          </a:bodyPr>
          <a:lstStyle/>
          <a:p>
            <a:r>
              <a:rPr lang="en-US" sz="2400" b="1" dirty="0"/>
              <a:t>2</a:t>
            </a:r>
          </a:p>
        </p:txBody>
      </p:sp>
      <p:sp>
        <p:nvSpPr>
          <p:cNvPr id="16" name="TextBox 15"/>
          <p:cNvSpPr txBox="1"/>
          <p:nvPr/>
        </p:nvSpPr>
        <p:spPr>
          <a:xfrm>
            <a:off x="9665737" y="3502875"/>
            <a:ext cx="340158" cy="461665"/>
          </a:xfrm>
          <a:prstGeom prst="rect">
            <a:avLst/>
          </a:prstGeom>
          <a:noFill/>
        </p:spPr>
        <p:txBody>
          <a:bodyPr wrap="none" rtlCol="0">
            <a:spAutoFit/>
          </a:bodyPr>
          <a:lstStyle/>
          <a:p>
            <a:r>
              <a:rPr lang="en-US" sz="2400" b="1" dirty="0"/>
              <a:t>3</a:t>
            </a:r>
          </a:p>
        </p:txBody>
      </p:sp>
      <p:sp>
        <p:nvSpPr>
          <p:cNvPr id="17" name="TextBox 16"/>
          <p:cNvSpPr txBox="1"/>
          <p:nvPr/>
        </p:nvSpPr>
        <p:spPr>
          <a:xfrm>
            <a:off x="10629301" y="3448385"/>
            <a:ext cx="373820" cy="461665"/>
          </a:xfrm>
          <a:prstGeom prst="rect">
            <a:avLst/>
          </a:prstGeom>
          <a:noFill/>
        </p:spPr>
        <p:txBody>
          <a:bodyPr wrap="none" rtlCol="0">
            <a:spAutoFit/>
          </a:bodyPr>
          <a:lstStyle/>
          <a:p>
            <a:r>
              <a:rPr lang="en-US" sz="2400" dirty="0">
                <a:solidFill>
                  <a:schemeClr val="bg1"/>
                </a:solidFill>
              </a:rPr>
              <a:t>D</a:t>
            </a:r>
          </a:p>
        </p:txBody>
      </p:sp>
      <p:sp>
        <p:nvSpPr>
          <p:cNvPr id="19" name="TextBox 18"/>
          <p:cNvSpPr txBox="1"/>
          <p:nvPr/>
        </p:nvSpPr>
        <p:spPr>
          <a:xfrm>
            <a:off x="180663" y="2047303"/>
            <a:ext cx="2912977" cy="3477875"/>
          </a:xfrm>
          <a:prstGeom prst="rect">
            <a:avLst/>
          </a:prstGeom>
          <a:noFill/>
        </p:spPr>
        <p:txBody>
          <a:bodyPr wrap="none" rtlCol="0">
            <a:spAutoFit/>
          </a:bodyPr>
          <a:lstStyle/>
          <a:p>
            <a:r>
              <a:rPr lang="en-US" sz="2000" b="1" dirty="0">
                <a:latin typeface="+mj-lt"/>
              </a:rPr>
              <a:t>Roofing </a:t>
            </a:r>
          </a:p>
          <a:p>
            <a:r>
              <a:rPr lang="en-US" sz="2000" dirty="0">
                <a:latin typeface="+mj-lt"/>
              </a:rPr>
              <a:t>1 Covered play structure</a:t>
            </a:r>
          </a:p>
          <a:p>
            <a:r>
              <a:rPr lang="en-US" sz="2000" dirty="0">
                <a:latin typeface="+mj-lt"/>
              </a:rPr>
              <a:t>2 Gym, café &amp; mezzanine</a:t>
            </a:r>
          </a:p>
          <a:p>
            <a:r>
              <a:rPr lang="en-US" sz="2000" dirty="0">
                <a:latin typeface="+mj-lt"/>
              </a:rPr>
              <a:t>3 1st grade wing</a:t>
            </a:r>
          </a:p>
          <a:p>
            <a:r>
              <a:rPr lang="en-US" sz="2000" dirty="0">
                <a:latin typeface="+mj-lt"/>
              </a:rPr>
              <a:t>4 K-wing </a:t>
            </a:r>
          </a:p>
          <a:p>
            <a:endParaRPr lang="en-US" sz="2000" dirty="0">
              <a:latin typeface="+mj-lt"/>
            </a:endParaRPr>
          </a:p>
          <a:p>
            <a:r>
              <a:rPr lang="en-US" sz="2000" b="1" dirty="0">
                <a:latin typeface="+mj-lt"/>
              </a:rPr>
              <a:t>Blacktop </a:t>
            </a:r>
          </a:p>
          <a:p>
            <a:r>
              <a:rPr lang="en-US" sz="2000" dirty="0">
                <a:latin typeface="+mj-lt"/>
              </a:rPr>
              <a:t>A Recess area</a:t>
            </a:r>
          </a:p>
          <a:p>
            <a:r>
              <a:rPr lang="en-US" sz="2000" dirty="0">
                <a:latin typeface="+mj-lt"/>
              </a:rPr>
              <a:t>B West lot parking </a:t>
            </a:r>
          </a:p>
          <a:p>
            <a:r>
              <a:rPr lang="en-US" sz="2000" dirty="0">
                <a:latin typeface="+mj-lt"/>
              </a:rPr>
              <a:t>C Main parking lot (south) </a:t>
            </a:r>
          </a:p>
          <a:p>
            <a:r>
              <a:rPr lang="en-US" sz="2000" dirty="0">
                <a:latin typeface="+mj-lt"/>
              </a:rPr>
              <a:t>D Portable aprons</a:t>
            </a:r>
          </a:p>
        </p:txBody>
      </p:sp>
    </p:spTree>
    <p:extLst>
      <p:ext uri="{BB962C8B-B14F-4D97-AF65-F5344CB8AC3E}">
        <p14:creationId xmlns:p14="http://schemas.microsoft.com/office/powerpoint/2010/main" val="3272893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94408</TotalTime>
  <Words>6497</Words>
  <Application>Microsoft Office PowerPoint</Application>
  <PresentationFormat>Widescreen</PresentationFormat>
  <Paragraphs>2682</Paragraphs>
  <Slides>74</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74</vt:i4>
      </vt:variant>
    </vt:vector>
  </HeadingPairs>
  <TitlesOfParts>
    <vt:vector size="79" baseType="lpstr">
      <vt:lpstr>Arial</vt:lpstr>
      <vt:lpstr>Calibri</vt:lpstr>
      <vt:lpstr>Calibri Light</vt:lpstr>
      <vt:lpstr>Times New Roman</vt:lpstr>
      <vt:lpstr>Office Theme</vt:lpstr>
      <vt:lpstr>  FACILITIES PLANNING Condition, Maintenance, and Capacity   Scott Landrigan 03-24-21 </vt:lpstr>
      <vt:lpstr>Facilities Planning CES, NFES, WMS, WHS, YALE, WSD </vt:lpstr>
      <vt:lpstr>WSD Facilities Plan Introduction</vt:lpstr>
      <vt:lpstr>Roofing  Roofing Types   </vt:lpstr>
      <vt:lpstr>Roofing Info  Cost and Pricing Variables  </vt:lpstr>
      <vt:lpstr>Columbia Elementary School  </vt:lpstr>
      <vt:lpstr>Columbia Elementary School  School Statistics</vt:lpstr>
      <vt:lpstr>CES Historical Look</vt:lpstr>
      <vt:lpstr>CES Roofing and Blacktop Plan</vt:lpstr>
      <vt:lpstr>PowerPoint Presentation</vt:lpstr>
      <vt:lpstr>PowerPoint Presentation</vt:lpstr>
      <vt:lpstr>CES Flooring</vt:lpstr>
      <vt:lpstr>CES HVAC</vt:lpstr>
      <vt:lpstr>CES  Structural and Exterior/Interior Finishes</vt:lpstr>
      <vt:lpstr>CES Utilities</vt:lpstr>
      <vt:lpstr>CES Grounds Overview</vt:lpstr>
      <vt:lpstr>CES Portable Buildings</vt:lpstr>
      <vt:lpstr>CES 120 month Facilities plan </vt:lpstr>
      <vt:lpstr>North Fork Elementary School  </vt:lpstr>
      <vt:lpstr>North Fork Elementary School  School Statistics</vt:lpstr>
      <vt:lpstr>NFES  Historical Look</vt:lpstr>
      <vt:lpstr>NFES Roofing and Blacktop Plan </vt:lpstr>
      <vt:lpstr>NFES Roofing </vt:lpstr>
      <vt:lpstr>NFES Blacktop Analysis</vt:lpstr>
      <vt:lpstr>NFES Flooring </vt:lpstr>
      <vt:lpstr>PowerPoint Presentation</vt:lpstr>
      <vt:lpstr>PowerPoint Presentation</vt:lpstr>
      <vt:lpstr>NFES Utility Overview</vt:lpstr>
      <vt:lpstr>NFES Grounds</vt:lpstr>
      <vt:lpstr>NFES Portables </vt:lpstr>
      <vt:lpstr>NFES 120 month maintenance plan </vt:lpstr>
      <vt:lpstr>NFES Expansion of  Parking Lot </vt:lpstr>
      <vt:lpstr>Woodland Middle School </vt:lpstr>
      <vt:lpstr>WMS School Statistics </vt:lpstr>
      <vt:lpstr>WMS Historical Look</vt:lpstr>
      <vt:lpstr>PowerPoint Presentation</vt:lpstr>
      <vt:lpstr>WMS Roofing Analysis</vt:lpstr>
      <vt:lpstr>WMS Blacktop Analysis</vt:lpstr>
      <vt:lpstr>WMS Flooring </vt:lpstr>
      <vt:lpstr>WMS  HVAC </vt:lpstr>
      <vt:lpstr>WMS Structural Interior and Exterior Finishes</vt:lpstr>
      <vt:lpstr>WMS Utility Overview</vt:lpstr>
      <vt:lpstr>WMS Grounds</vt:lpstr>
      <vt:lpstr>WMS Portable Buildings</vt:lpstr>
      <vt:lpstr>WMS 120 month maintenance plan </vt:lpstr>
      <vt:lpstr>PowerPoint Presentation</vt:lpstr>
      <vt:lpstr>WHS Historical Look </vt:lpstr>
      <vt:lpstr>WHS Statistics </vt:lpstr>
      <vt:lpstr>PowerPoint Presentation</vt:lpstr>
      <vt:lpstr>PowerPoint Presentation</vt:lpstr>
      <vt:lpstr>WHS Blacktop Analysis </vt:lpstr>
      <vt:lpstr>WHS Flooring </vt:lpstr>
      <vt:lpstr>WHS HVAC</vt:lpstr>
      <vt:lpstr>WHS Structural and Exterior </vt:lpstr>
      <vt:lpstr>WHS Utilities </vt:lpstr>
      <vt:lpstr>WHS Grounds </vt:lpstr>
      <vt:lpstr>WHS 120 Month Plan </vt:lpstr>
      <vt:lpstr>PowerPoint Presentation</vt:lpstr>
      <vt:lpstr>Yale School  Historical Look</vt:lpstr>
      <vt:lpstr>Yale School  School Statistics</vt:lpstr>
      <vt:lpstr>Yale School  Blacktop and Roof Plan</vt:lpstr>
      <vt:lpstr>Yale School  Roof Plan &amp; Blacktop Plan</vt:lpstr>
      <vt:lpstr>Yale School  Flooring</vt:lpstr>
      <vt:lpstr>Yale School  HVAC</vt:lpstr>
      <vt:lpstr>Yale School  Utilities</vt:lpstr>
      <vt:lpstr>Yale School  Grounds  </vt:lpstr>
      <vt:lpstr>Yale School  120 Month Plan</vt:lpstr>
      <vt:lpstr>District Assets Equipment, Vehicles and Holdings </vt:lpstr>
      <vt:lpstr>Pit House 10 Year Plan </vt:lpstr>
      <vt:lpstr>Team and BO Portables Portable Plan</vt:lpstr>
      <vt:lpstr>District Grounds Equipment </vt:lpstr>
      <vt:lpstr>District Fleet Vehicle’s </vt:lpstr>
      <vt:lpstr>District Summary 120 Month Plan</vt:lpstr>
      <vt:lpstr>District Summary  120 Month Plan</vt:lpstr>
    </vt:vector>
  </TitlesOfParts>
  <Company>Woodland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Response Planning</dc:title>
  <dc:creator>Landrigan, Scott</dc:creator>
  <cp:lastModifiedBy>Galloway, Nicole</cp:lastModifiedBy>
  <cp:revision>769</cp:revision>
  <cp:lastPrinted>2021-03-21T16:03:03Z</cp:lastPrinted>
  <dcterms:created xsi:type="dcterms:W3CDTF">2016-02-16T16:52:22Z</dcterms:created>
  <dcterms:modified xsi:type="dcterms:W3CDTF">2021-03-22T19:29:45Z</dcterms:modified>
</cp:coreProperties>
</file>